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970" r:id="rId2"/>
    <p:sldId id="975" r:id="rId3"/>
    <p:sldId id="591" r:id="rId4"/>
    <p:sldId id="685" r:id="rId5"/>
    <p:sldId id="965" r:id="rId6"/>
    <p:sldId id="878" r:id="rId7"/>
    <p:sldId id="579" r:id="rId8"/>
    <p:sldId id="983" r:id="rId9"/>
    <p:sldId id="876" r:id="rId10"/>
    <p:sldId id="973" r:id="rId11"/>
    <p:sldId id="902" r:id="rId12"/>
    <p:sldId id="903" r:id="rId13"/>
    <p:sldId id="905" r:id="rId14"/>
    <p:sldId id="908" r:id="rId15"/>
    <p:sldId id="909" r:id="rId16"/>
    <p:sldId id="910" r:id="rId17"/>
    <p:sldId id="911" r:id="rId18"/>
    <p:sldId id="913" r:id="rId19"/>
    <p:sldId id="925" r:id="rId20"/>
    <p:sldId id="980" r:id="rId21"/>
    <p:sldId id="923" r:id="rId22"/>
    <p:sldId id="932" r:id="rId23"/>
    <p:sldId id="933" r:id="rId24"/>
    <p:sldId id="967" r:id="rId25"/>
    <p:sldId id="972" r:id="rId26"/>
    <p:sldId id="968" r:id="rId27"/>
    <p:sldId id="974" r:id="rId28"/>
    <p:sldId id="982" r:id="rId29"/>
  </p:sldIdLst>
  <p:sldSz cx="9144000" cy="6858000" type="screen4x3"/>
  <p:notesSz cx="7010400" cy="9296400"/>
  <p:embeddedFontLst>
    <p:embeddedFont>
      <p:font typeface="Arial Narrow" pitchFamily="34" charset="0"/>
      <p:regular r:id="rId32"/>
      <p:bold r:id="rId33"/>
      <p:italic r:id="rId34"/>
      <p:boldItalic r:id="rId35"/>
    </p:embeddedFont>
    <p:embeddedFont>
      <p:font typeface="Tahoma" pitchFamily="34" charset="0"/>
      <p:regular r:id="rId36"/>
      <p:bold r:id="rId37"/>
    </p:embeddedFont>
    <p:embeddedFont>
      <p:font typeface="MS PGothic" pitchFamily="34" charset="-128"/>
      <p:regular r:id="rId38"/>
    </p:embeddedFont>
  </p:embeddedFont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b="1" kern="1200">
        <a:solidFill>
          <a:srgbClr val="66FF66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b="1" kern="1200">
        <a:solidFill>
          <a:srgbClr val="66FF66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b="1" kern="1200">
        <a:solidFill>
          <a:srgbClr val="66FF66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b="1" kern="1200">
        <a:solidFill>
          <a:srgbClr val="66FF66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b="1" kern="1200">
        <a:solidFill>
          <a:srgbClr val="66FF6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rgbClr val="66FF66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rgbClr val="66FF66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rgbClr val="66FF66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rgbClr val="66FF66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8B966"/>
    <a:srgbClr val="6699FF"/>
    <a:srgbClr val="5F5F5F"/>
    <a:srgbClr val="292929"/>
    <a:srgbClr val="B2B2B2"/>
    <a:srgbClr val="FFFFFF"/>
    <a:srgbClr val="4D4D4D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654" y="-96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84"/>
      </p:cViewPr>
      <p:guideLst>
        <p:guide orient="horz" pos="292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4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9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1" tIns="46032" rIns="92061" bIns="46032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60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1" tIns="46032" rIns="92061" bIns="46032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59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1" tIns="46032" rIns="92061" bIns="46032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3963"/>
            <a:ext cx="3060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1" tIns="46032" rIns="92061" bIns="46032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44AA2C22-ABE5-4BC8-873D-0E4C255676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8" tIns="46574" rIns="93148" bIns="46574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8" tIns="46574" rIns="93148" bIns="4657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8" tIns="46574" rIns="93148" bIns="46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8" tIns="46574" rIns="93148" bIns="46574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8" tIns="46574" rIns="93148" bIns="4657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ED7070C-99FB-4ECB-8DDD-C12E5AD0DE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74E37-E29D-4E1A-A302-51F3EF4B5BF2}" type="slidenum">
              <a:rPr lang="en-US"/>
              <a:pPr/>
              <a:t>11</a:t>
            </a:fld>
            <a:endParaRPr lang="en-US"/>
          </a:p>
        </p:txBody>
      </p:sp>
      <p:sp>
        <p:nvSpPr>
          <p:cNvPr id="1167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3165" tIns="46583" rIns="93165" bIns="46583"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EB0FD-6940-4136-B568-C8E74E90D5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6A188-497F-4E02-85BF-810BA0E6D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4D4FF-EAF8-49BE-BB31-05949AEA5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B0CBF3-A383-41C5-9B77-A6F094E67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32A90-A490-4319-9021-3586A6C0F6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0C602-656B-4C02-88C4-84A8B4E1D0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2DD30-55B1-4626-B3C3-7540BBDF0B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DCC3F-E75A-41DC-8DE2-6E743E3F7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CBF5D-1C00-4C93-B80A-2209E32EF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E0DC3-6A5E-48C1-AB96-ECC6E6DD5D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25AB4-350A-48C1-972C-795FBBF26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0472F-F6AB-4079-8650-A2DDC2C8C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76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9B391B1-D80C-4A94-A496-6119D7CDA5F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FF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6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5943600"/>
          </a:xfrm>
        </p:spPr>
        <p:txBody>
          <a:bodyPr/>
          <a:lstStyle/>
          <a:p>
            <a:r>
              <a:rPr lang="en-US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3600" b="1">
                <a:solidFill>
                  <a:srgbClr val="F8B966"/>
                </a:solidFill>
                <a:latin typeface="Arial" pitchFamily="34" charset="0"/>
              </a:rPr>
              <a:t>Regional Policy Dialogue</a:t>
            </a:r>
            <a:r>
              <a:rPr lang="en-US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  <a:t>V Meeting of the Trade and Integration Network</a:t>
            </a:r>
            <a:r>
              <a:rPr lang="es-AR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AR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AR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AR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  <a:t>Impact of Free Trade Agreements on Trade</a:t>
            </a:r>
            <a:br>
              <a:rPr lang="en-US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>
                <a:solidFill>
                  <a:srgbClr val="F8B966"/>
                </a:solidFill>
                <a:latin typeface="Arial" pitchFamily="34" charset="0"/>
              </a:rPr>
              <a:t>Antoni Estevadeordal</a:t>
            </a:r>
            <a:br>
              <a:rPr lang="en-US" sz="20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000" b="1">
                <a:solidFill>
                  <a:srgbClr val="F8B966"/>
                </a:solidFill>
                <a:latin typeface="Arial" pitchFamily="34" charset="0"/>
              </a:rPr>
              <a:t>Integration,Trade and Hemispheric Issues Division</a:t>
            </a:r>
            <a:br>
              <a:rPr lang="en-US" sz="20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000" b="1">
                <a:solidFill>
                  <a:srgbClr val="F8B966"/>
                </a:solidFill>
                <a:latin typeface="Arial" pitchFamily="34" charset="0"/>
              </a:rPr>
              <a:t>Inter-American Development Bank </a:t>
            </a:r>
            <a:br>
              <a:rPr lang="en-US" sz="2000" b="1">
                <a:solidFill>
                  <a:srgbClr val="F8B966"/>
                </a:solidFill>
                <a:latin typeface="Arial" pitchFamily="34" charset="0"/>
              </a:rPr>
            </a:br>
            <a:r>
              <a:rPr lang="es-AR" sz="2000" b="1">
                <a:solidFill>
                  <a:srgbClr val="F8B966"/>
                </a:solidFill>
                <a:latin typeface="Arial" pitchFamily="34" charset="0"/>
              </a:rPr>
              <a:t>Washington, D.C. 14-15 Agosto 2003</a:t>
            </a:r>
            <a:r>
              <a:rPr lang="es-AR" b="1">
                <a:solidFill>
                  <a:srgbClr val="F8B966"/>
                </a:solidFill>
                <a:latin typeface="Arial" pitchFamily="34" charset="0"/>
              </a:rPr>
              <a:t> </a:t>
            </a:r>
            <a:br>
              <a:rPr lang="es-AR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>
                <a:solidFill>
                  <a:srgbClr val="F8B966"/>
                </a:solidFill>
              </a:rPr>
              <a:t/>
            </a:r>
            <a:br>
              <a:rPr lang="en-US">
                <a:solidFill>
                  <a:srgbClr val="F8B966"/>
                </a:solidFill>
              </a:rPr>
            </a:br>
            <a:endParaRPr lang="en-US">
              <a:solidFill>
                <a:srgbClr val="F8B966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6211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514600" y="152400"/>
          <a:ext cx="4495800" cy="6553200"/>
        </p:xfrm>
        <a:graphic>
          <a:graphicData uri="http://schemas.openxmlformats.org/presentationml/2006/ole">
            <p:oleObj spid="_x0000_s1246211" name="Worksheet" r:id="rId3" imgW="2467356" imgH="5163007" progId="Excel.Sheet.8">
              <p:embed/>
            </p:oleObj>
          </a:graphicData>
        </a:graphic>
      </p:graphicFrame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827213"/>
            <a:ext cx="8220075" cy="5030787"/>
          </a:xfrm>
          <a:noFill/>
          <a:ln/>
        </p:spPr>
        <p:txBody>
          <a:bodyPr lIns="91432" tIns="45716" rIns="91432" bIns="45716">
            <a:spAutoFit/>
          </a:bodyPr>
          <a:lstStyle/>
          <a:p>
            <a:pPr marL="296863" indent="-296863" defTabSz="1060450">
              <a:lnSpc>
                <a:spcPct val="115000"/>
              </a:lnSpc>
              <a:spcBef>
                <a:spcPct val="40000"/>
              </a:spcBef>
              <a:spcAft>
                <a:spcPct val="15000"/>
              </a:spcAft>
            </a:pPr>
            <a:r>
              <a:rPr lang="en-US" sz="1900">
                <a:solidFill>
                  <a:srgbClr val="F7F7F7"/>
                </a:solidFill>
                <a:latin typeface="Arial" pitchFamily="34" charset="0"/>
                <a:cs typeface="Times New Roman" pitchFamily="18" charset="0"/>
              </a:rPr>
              <a:t>Two types of RoO: non-preferential and preferential</a:t>
            </a:r>
          </a:p>
          <a:p>
            <a:pPr marL="296863" indent="-296863" defTabSz="1060450">
              <a:lnSpc>
                <a:spcPct val="115000"/>
              </a:lnSpc>
              <a:spcBef>
                <a:spcPct val="40000"/>
              </a:spcBef>
              <a:spcAft>
                <a:spcPct val="15000"/>
              </a:spcAft>
            </a:pPr>
            <a:r>
              <a:rPr lang="en-US" sz="1900">
                <a:solidFill>
                  <a:srgbClr val="F7F7F7"/>
                </a:solidFill>
                <a:latin typeface="Arial" pitchFamily="34" charset="0"/>
                <a:cs typeface="Times New Roman" pitchFamily="18" charset="0"/>
              </a:rPr>
              <a:t>The justification for preferential RoO is to ensure that non-members do not obtain access to regional preferences (avoid trade deflection)</a:t>
            </a:r>
          </a:p>
          <a:p>
            <a:pPr marL="296863" indent="-296863" defTabSz="1060450">
              <a:lnSpc>
                <a:spcPct val="115000"/>
              </a:lnSpc>
              <a:spcBef>
                <a:spcPct val="40000"/>
              </a:spcBef>
              <a:spcAft>
                <a:spcPct val="15000"/>
              </a:spcAft>
            </a:pPr>
            <a:r>
              <a:rPr lang="en-US" sz="1900">
                <a:solidFill>
                  <a:srgbClr val="F7F7F7"/>
                </a:solidFill>
                <a:latin typeface="Arial" pitchFamily="34" charset="0"/>
                <a:cs typeface="Times New Roman" pitchFamily="18" charset="0"/>
              </a:rPr>
              <a:t>However, RoO can be a powerful trade policy instrument:</a:t>
            </a:r>
          </a:p>
          <a:p>
            <a:pPr marL="725488" lvl="1" indent="-314325" defTabSz="1060450">
              <a:lnSpc>
                <a:spcPct val="115000"/>
              </a:lnSpc>
              <a:spcBef>
                <a:spcPct val="40000"/>
              </a:spcBef>
              <a:spcAft>
                <a:spcPct val="1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RoO effects in the S/R different than in the L/R</a:t>
            </a:r>
          </a:p>
          <a:p>
            <a:pPr marL="725488" lvl="1" indent="-314325" defTabSz="1060450">
              <a:lnSpc>
                <a:spcPct val="115000"/>
              </a:lnSpc>
              <a:spcBef>
                <a:spcPct val="40000"/>
              </a:spcBef>
              <a:spcAft>
                <a:spcPct val="1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RoO can fully insulate an industry from the consequences of an FTA</a:t>
            </a:r>
          </a:p>
          <a:p>
            <a:pPr marL="725488" lvl="1" indent="-314325" defTabSz="1060450">
              <a:lnSpc>
                <a:spcPct val="115000"/>
              </a:lnSpc>
              <a:spcBef>
                <a:spcPct val="40000"/>
              </a:spcBef>
              <a:spcAft>
                <a:spcPct val="1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RoO can protect intermediate good producers by favoring intra-PTA supply links</a:t>
            </a:r>
          </a:p>
          <a:p>
            <a:pPr marL="725488" lvl="1" indent="-314325" defTabSz="1060450">
              <a:lnSpc>
                <a:spcPct val="115000"/>
              </a:lnSpc>
              <a:spcBef>
                <a:spcPct val="40000"/>
              </a:spcBef>
              <a:spcAft>
                <a:spcPct val="1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RoO can be used to attract investment in strategic sectors</a:t>
            </a:r>
          </a:p>
          <a:p>
            <a:pPr marL="725488" lvl="1" indent="-314325" defTabSz="1060450">
              <a:lnSpc>
                <a:spcPct val="115000"/>
              </a:lnSpc>
              <a:spcBef>
                <a:spcPct val="40000"/>
              </a:spcBef>
              <a:spcAft>
                <a:spcPct val="1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Very limited theoretical and empirical work</a:t>
            </a:r>
          </a:p>
        </p:txBody>
      </p:sp>
      <p:sp>
        <p:nvSpPr>
          <p:cNvPr id="11663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066800"/>
          </a:xfrm>
          <a:noFill/>
          <a:ln/>
        </p:spPr>
        <p:txBody>
          <a:bodyPr lIns="78821" tIns="39411" rIns="78821" bIns="39411"/>
          <a:lstStyle/>
          <a:p>
            <a:r>
              <a:rPr lang="en-US" sz="2800" b="1">
                <a:solidFill>
                  <a:srgbClr val="F8B966"/>
                </a:solidFill>
                <a:latin typeface="Arial" pitchFamily="34" charset="0"/>
              </a:rPr>
              <a:t>MARKET ACCESS ISSUES IN RTAs</a:t>
            </a:r>
            <a:br>
              <a:rPr lang="en-US" sz="28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RULES OF ORIGIN </a:t>
            </a:r>
            <a:br>
              <a:rPr lang="en-US" sz="2300" b="1">
                <a:solidFill>
                  <a:srgbClr val="F8B6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Objectives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688388" cy="4557713"/>
          </a:xfrm>
        </p:spPr>
        <p:txBody>
          <a:bodyPr lIns="78821" tIns="39411" rIns="78821" bIns="39411">
            <a:spAutoFit/>
          </a:bodyPr>
          <a:lstStyle/>
          <a:p>
            <a:pPr>
              <a:buFontTx/>
              <a:buNone/>
            </a:pPr>
            <a:r>
              <a:rPr lang="en-US" sz="1900" b="1">
                <a:solidFill>
                  <a:srgbClr val="F7F7F7"/>
                </a:solidFill>
                <a:latin typeface="Arial" pitchFamily="34" charset="0"/>
              </a:rPr>
              <a:t>	</a:t>
            </a: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>Wholly obtained or produced</a:t>
            </a:r>
            <a:endParaRPr lang="en-US" sz="1900" b="1">
              <a:solidFill>
                <a:srgbClr val="F7F7F7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900">
                <a:solidFill>
                  <a:srgbClr val="F7F7F7"/>
                </a:solidFill>
                <a:latin typeface="Arial" pitchFamily="34" charset="0"/>
              </a:rPr>
              <a:t>	Where only one country enters into consideration in attributing origin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900" b="1">
                <a:solidFill>
                  <a:srgbClr val="F7F7F7"/>
                </a:solidFill>
                <a:latin typeface="Arial" pitchFamily="34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900" b="1">
                <a:solidFill>
                  <a:srgbClr val="F7F7F7"/>
                </a:solidFill>
                <a:latin typeface="Arial" pitchFamily="34" charset="0"/>
              </a:rPr>
              <a:t>	</a:t>
            </a: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>Substantial transformation</a:t>
            </a:r>
            <a:endParaRPr lang="en-US" sz="1900" b="1">
              <a:solidFill>
                <a:srgbClr val="F7F7F7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900">
                <a:solidFill>
                  <a:srgbClr val="F7F7F7"/>
                </a:solidFill>
                <a:latin typeface="Arial" pitchFamily="34" charset="0"/>
              </a:rPr>
              <a:t>	Where two or more countries have taken part in the production process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1900" b="1">
                <a:solidFill>
                  <a:srgbClr val="F7F7F7"/>
                </a:solidFill>
                <a:latin typeface="Arial" pitchFamily="34" charset="0"/>
              </a:rPr>
              <a:t>	</a:t>
            </a: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>Change in Tariff Classification</a:t>
            </a:r>
            <a:endParaRPr lang="en-US" sz="1900" b="1">
              <a:solidFill>
                <a:srgbClr val="F7F7F7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900">
                <a:solidFill>
                  <a:srgbClr val="F7F7F7"/>
                </a:solidFill>
                <a:latin typeface="Arial" pitchFamily="34" charset="0"/>
              </a:rPr>
              <a:t>	Requires the product to change its tariff heading, chapter, heading, sub-heading, or item under the HS system, in the originating country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1900" b="1">
                <a:solidFill>
                  <a:srgbClr val="F7F7F7"/>
                </a:solidFill>
                <a:latin typeface="Arial" pitchFamily="34" charset="0"/>
              </a:rPr>
              <a:t>	</a:t>
            </a: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>Domestic Content Rule or Regional Value Content</a:t>
            </a:r>
            <a:endParaRPr lang="en-US" sz="1900" b="1">
              <a:solidFill>
                <a:srgbClr val="F7F7F7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900">
                <a:solidFill>
                  <a:srgbClr val="F7F7F7"/>
                </a:solidFill>
                <a:latin typeface="Arial" pitchFamily="34" charset="0"/>
              </a:rPr>
              <a:t>	Requires a MIN % of local value added in the originating country (or a MAX % of value originating in non-member countries)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1900" b="1">
                <a:solidFill>
                  <a:srgbClr val="F7F7F7"/>
                </a:solidFill>
                <a:latin typeface="Arial" pitchFamily="34" charset="0"/>
              </a:rPr>
              <a:t>	</a:t>
            </a: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>Technical Requirement</a:t>
            </a:r>
            <a:endParaRPr lang="en-US" sz="1900" b="1">
              <a:solidFill>
                <a:srgbClr val="F7F7F7"/>
              </a:solidFill>
              <a:latin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900">
                <a:solidFill>
                  <a:srgbClr val="F7F7F7"/>
                </a:solidFill>
                <a:latin typeface="Arial" pitchFamily="34" charset="0"/>
              </a:rPr>
              <a:t>	Prescribes that the product must undergo specific manufacturing processing operations in the originating country</a:t>
            </a:r>
            <a:endParaRPr lang="en-US" sz="2400" b="1">
              <a:solidFill>
                <a:srgbClr val="F7F7F7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1683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  <a:noFill/>
          <a:ln/>
        </p:spPr>
        <p:txBody>
          <a:bodyPr lIns="78821" tIns="39411" rIns="78821" bIns="39411"/>
          <a:lstStyle/>
          <a:p>
            <a:r>
              <a:rPr lang="en-US" sz="2800" b="1">
                <a:solidFill>
                  <a:srgbClr val="F8B966"/>
                </a:solidFill>
                <a:latin typeface="Arial" pitchFamily="34" charset="0"/>
              </a:rPr>
              <a:t>MARKET ACCESS ISSUES IN RTAs</a:t>
            </a:r>
            <a:br>
              <a:rPr lang="en-US" sz="28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RULES OF ORIGIN</a:t>
            </a:r>
            <a:br>
              <a:rPr lang="en-US" sz="2300" b="1">
                <a:solidFill>
                  <a:srgbClr val="F8B6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Types of Product Specific RoO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767263"/>
          </a:xfrm>
          <a:noFill/>
          <a:ln/>
        </p:spPr>
        <p:txBody>
          <a:bodyPr lIns="91432" tIns="45716" rIns="91432" bIns="45716">
            <a:spAutoFit/>
          </a:bodyPr>
          <a:lstStyle/>
          <a:p>
            <a:pPr marL="296863" indent="-296863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1900">
                <a:solidFill>
                  <a:srgbClr val="F7F7F7"/>
                </a:solidFill>
                <a:latin typeface="Arial" pitchFamily="34" charset="0"/>
                <a:cs typeface="Times New Roman" pitchFamily="18" charset="0"/>
              </a:rPr>
              <a:t>Provisions adding leniency to RoO: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De minimis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Roll-up or absorption principle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Cumulation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Self-certification</a:t>
            </a:r>
          </a:p>
          <a:p>
            <a:pPr marL="296863" indent="-296863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1900">
                <a:solidFill>
                  <a:srgbClr val="F7F7F7"/>
                </a:solidFill>
                <a:latin typeface="Arial" pitchFamily="34" charset="0"/>
                <a:cs typeface="Times New Roman" pitchFamily="18" charset="0"/>
              </a:rPr>
              <a:t>Provisions that may make RoO more restrictive: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Lists of operations insufficient to confer origin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No-drawback rule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Complex certification methods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Inefficient or non-transparent verification by customs </a:t>
            </a:r>
          </a:p>
          <a:p>
            <a:pPr marL="296863" indent="-296863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1900">
                <a:solidFill>
                  <a:srgbClr val="F7F7F7"/>
                </a:solidFill>
                <a:latin typeface="Arial" pitchFamily="34" charset="0"/>
                <a:cs typeface="Times New Roman" pitchFamily="18" charset="0"/>
              </a:rPr>
              <a:t>Details matter a lot!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RVC Rule: Definition of “cost” 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CTC Rule: Exceptions to CTC</a:t>
            </a:r>
          </a:p>
        </p:txBody>
      </p:sp>
      <p:sp>
        <p:nvSpPr>
          <p:cNvPr id="11704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524000"/>
          </a:xfrm>
          <a:noFill/>
          <a:ln/>
        </p:spPr>
        <p:txBody>
          <a:bodyPr lIns="78821" tIns="39411" rIns="78821" bIns="39411"/>
          <a:lstStyle/>
          <a:p>
            <a:r>
              <a:rPr lang="en-US" sz="2800" b="1">
                <a:solidFill>
                  <a:srgbClr val="F8B966"/>
                </a:solidFill>
                <a:latin typeface="Arial" pitchFamily="34" charset="0"/>
              </a:rPr>
              <a:t>MARKET ACCESS ISSUES IN RTAs</a:t>
            </a:r>
            <a:br>
              <a:rPr lang="en-US" sz="28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RULES OF ORIGIN</a:t>
            </a:r>
            <a:br>
              <a:rPr lang="en-US" sz="2300" b="1">
                <a:solidFill>
                  <a:srgbClr val="F8B6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Types of Regime-Wide RoO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3813"/>
            <a:ext cx="8458200" cy="4914900"/>
          </a:xfrm>
        </p:spPr>
        <p:txBody>
          <a:bodyPr lIns="78821" tIns="39411" rIns="78821" bIns="39411"/>
          <a:lstStyle/>
          <a:p>
            <a:endParaRPr lang="en-US" b="1">
              <a:solidFill>
                <a:srgbClr val="666699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  </a:t>
            </a:r>
          </a:p>
        </p:txBody>
      </p:sp>
      <p:sp>
        <p:nvSpPr>
          <p:cNvPr id="117350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219200"/>
          </a:xfrm>
          <a:noFill/>
          <a:ln/>
        </p:spPr>
        <p:txBody>
          <a:bodyPr lIns="78821" tIns="39411" rIns="78821" bIns="39411"/>
          <a:lstStyle/>
          <a:p>
            <a:r>
              <a:rPr lang="en-US" sz="2800" b="1">
                <a:solidFill>
                  <a:srgbClr val="F8B966"/>
                </a:solidFill>
                <a:latin typeface="Arial" pitchFamily="34" charset="0"/>
              </a:rPr>
              <a:t>MARKET ACCESS ISSUES IN RTAs</a:t>
            </a:r>
            <a:br>
              <a:rPr lang="en-US" sz="28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RULES OF ORIGIN</a:t>
            </a:r>
            <a:br>
              <a:rPr lang="en-US" sz="2300" b="1">
                <a:solidFill>
                  <a:srgbClr val="F8B666"/>
                </a:solidFill>
                <a:latin typeface="Arial" pitchFamily="34" charset="0"/>
              </a:rPr>
            </a:br>
            <a:r>
              <a:rPr lang="en-US" sz="2100" b="1">
                <a:solidFill>
                  <a:srgbClr val="F8B966"/>
                </a:solidFill>
                <a:latin typeface="Arial" pitchFamily="34" charset="0"/>
              </a:rPr>
              <a:t>RoO and TRADE DEFLECTION</a:t>
            </a:r>
            <a:br>
              <a:rPr lang="en-US" sz="2100" b="1">
                <a:solidFill>
                  <a:srgbClr val="F8B966"/>
                </a:solidFill>
                <a:latin typeface="Arial" pitchFamily="34" charset="0"/>
              </a:rPr>
            </a:br>
            <a:endParaRPr lang="en-US" sz="2100" b="1">
              <a:solidFill>
                <a:srgbClr val="F8B966"/>
              </a:solidFill>
              <a:latin typeface="Arial" pitchFamily="34" charset="0"/>
            </a:endParaRPr>
          </a:p>
        </p:txBody>
      </p:sp>
      <p:sp>
        <p:nvSpPr>
          <p:cNvPr id="1173508" name="Rectangle 4"/>
          <p:cNvSpPr>
            <a:spLocks noChangeArrowheads="1"/>
          </p:cNvSpPr>
          <p:nvPr/>
        </p:nvSpPr>
        <p:spPr bwMode="auto">
          <a:xfrm>
            <a:off x="609600" y="2057400"/>
            <a:ext cx="8170863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821" tIns="39411" rIns="78821" bIns="39411">
            <a:spAutoFit/>
          </a:bodyPr>
          <a:lstStyle/>
          <a:p>
            <a:pPr defTabSz="788988">
              <a:spcBef>
                <a:spcPct val="50000"/>
              </a:spcBef>
            </a:pPr>
            <a:r>
              <a:rPr lang="en-US" sz="2100">
                <a:solidFill>
                  <a:srgbClr val="F8B966"/>
                </a:solidFill>
              </a:rPr>
              <a:t>Rules of Origin as instruments against trade deflection</a:t>
            </a:r>
            <a:r>
              <a:rPr lang="en-US" sz="2100">
                <a:solidFill>
                  <a:srgbClr val="F7F7F7"/>
                </a:solidFill>
              </a:rPr>
              <a:t> </a:t>
            </a:r>
          </a:p>
          <a:p>
            <a:pPr algn="l" defTabSz="788988">
              <a:spcBef>
                <a:spcPct val="50000"/>
              </a:spcBef>
            </a:pPr>
            <a:r>
              <a:rPr lang="en-US" sz="2100">
                <a:solidFill>
                  <a:srgbClr val="F7F7F7"/>
                </a:solidFill>
              </a:rPr>
              <a:t>NAFTA:</a:t>
            </a:r>
            <a:r>
              <a:rPr lang="en-US" sz="2100" b="0">
                <a:solidFill>
                  <a:srgbClr val="F7F7F7"/>
                </a:solidFill>
              </a:rPr>
              <a:t> The greater the difference between MFN tariffs, the higher the incentives for trade deflection and, therefore, the higher the degree of stringency imposed by Rules of Origin.</a:t>
            </a:r>
          </a:p>
          <a:p>
            <a:pPr algn="l" defTabSz="788988">
              <a:spcBef>
                <a:spcPct val="50000"/>
              </a:spcBef>
            </a:pPr>
            <a:endParaRPr lang="en-US" sz="2100">
              <a:solidFill>
                <a:srgbClr val="F7F7F7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3813"/>
            <a:ext cx="8458200" cy="4914900"/>
          </a:xfrm>
        </p:spPr>
        <p:txBody>
          <a:bodyPr lIns="78821" tIns="39411" rIns="78821" bIns="39411"/>
          <a:lstStyle/>
          <a:p>
            <a:endParaRPr lang="en-US" b="1">
              <a:solidFill>
                <a:srgbClr val="666699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  </a:t>
            </a:r>
          </a:p>
        </p:txBody>
      </p:sp>
      <p:sp>
        <p:nvSpPr>
          <p:cNvPr id="117453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763000" cy="1066800"/>
          </a:xfrm>
          <a:noFill/>
          <a:ln/>
        </p:spPr>
        <p:txBody>
          <a:bodyPr lIns="78821" tIns="39411" rIns="78821" bIns="39411"/>
          <a:lstStyle/>
          <a:p>
            <a:r>
              <a:rPr lang="en-US" sz="2800" b="1">
                <a:solidFill>
                  <a:srgbClr val="F8B966"/>
                </a:solidFill>
                <a:latin typeface="Arial" pitchFamily="34" charset="0"/>
              </a:rPr>
              <a:t>MARKET ACCESS ISSUES IN RTAs</a:t>
            </a:r>
            <a:br>
              <a:rPr lang="en-US" sz="28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RULES OF ORIGIN </a:t>
            </a:r>
            <a:br>
              <a:rPr lang="en-US" sz="2300" b="1">
                <a:solidFill>
                  <a:srgbClr val="F8B666"/>
                </a:solidFill>
                <a:latin typeface="Arial" pitchFamily="34" charset="0"/>
              </a:rPr>
            </a:br>
            <a:r>
              <a:rPr lang="en-US" sz="2100" b="1">
                <a:solidFill>
                  <a:srgbClr val="F8B966"/>
                </a:solidFill>
                <a:latin typeface="Arial" pitchFamily="34" charset="0"/>
              </a:rPr>
              <a:t>RoO AND ADMINISTRATIVE COSTS</a:t>
            </a:r>
          </a:p>
        </p:txBody>
      </p:sp>
      <p:sp>
        <p:nvSpPr>
          <p:cNvPr id="1174532" name="Rectangle 4"/>
          <p:cNvSpPr>
            <a:spLocks noChangeArrowheads="1"/>
          </p:cNvSpPr>
          <p:nvPr/>
        </p:nvSpPr>
        <p:spPr bwMode="auto">
          <a:xfrm>
            <a:off x="381000" y="2209800"/>
            <a:ext cx="8224838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821" tIns="39411" rIns="78821" bIns="39411">
            <a:spAutoFit/>
          </a:bodyPr>
          <a:lstStyle/>
          <a:p>
            <a:pPr algn="l" defTabSz="788988">
              <a:spcBef>
                <a:spcPct val="50000"/>
              </a:spcBef>
            </a:pPr>
            <a:r>
              <a:rPr lang="en-US" sz="2100">
                <a:solidFill>
                  <a:srgbClr val="F7F7F7"/>
                </a:solidFill>
              </a:rPr>
              <a:t>EC-EFTA FTA: </a:t>
            </a:r>
            <a:r>
              <a:rPr lang="en-US" sz="2100" b="0">
                <a:solidFill>
                  <a:srgbClr val="F7F7F7"/>
                </a:solidFill>
              </a:rPr>
              <a:t>Administrative costs of certifying origin range from 1.4 – 5.7 percent value export transactions. </a:t>
            </a:r>
          </a:p>
          <a:p>
            <a:pPr algn="l" defTabSz="788988">
              <a:spcBef>
                <a:spcPct val="50000"/>
              </a:spcBef>
            </a:pPr>
            <a:r>
              <a:rPr lang="en-US" sz="2100">
                <a:solidFill>
                  <a:srgbClr val="F7F7F7"/>
                </a:solidFill>
              </a:rPr>
              <a:t>EFTA:  </a:t>
            </a:r>
            <a:r>
              <a:rPr lang="en-US" sz="2100" b="0">
                <a:solidFill>
                  <a:srgbClr val="F7F7F7"/>
                </a:solidFill>
              </a:rPr>
              <a:t>Administrative costs of certifying origin range from 3 – 5 percent value export transactions.</a:t>
            </a:r>
            <a:r>
              <a:rPr lang="en-US" sz="2100">
                <a:solidFill>
                  <a:srgbClr val="F7F7F7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3813"/>
            <a:ext cx="8458200" cy="4914900"/>
          </a:xfrm>
        </p:spPr>
        <p:txBody>
          <a:bodyPr lIns="78821" tIns="39411" rIns="78821" bIns="39411"/>
          <a:lstStyle/>
          <a:p>
            <a:endParaRPr lang="en-US" b="1">
              <a:solidFill>
                <a:srgbClr val="666699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  </a:t>
            </a:r>
          </a:p>
        </p:txBody>
      </p:sp>
      <p:sp>
        <p:nvSpPr>
          <p:cNvPr id="11755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95400"/>
          </a:xfrm>
          <a:noFill/>
          <a:ln/>
        </p:spPr>
        <p:txBody>
          <a:bodyPr lIns="78821" tIns="39411" rIns="78821" bIns="39411"/>
          <a:lstStyle/>
          <a:p>
            <a:r>
              <a:rPr lang="en-US" sz="2800" b="1">
                <a:solidFill>
                  <a:srgbClr val="F8B966"/>
                </a:solidFill>
                <a:latin typeface="Arial" pitchFamily="34" charset="0"/>
              </a:rPr>
              <a:t>MARKET ACCESS ISSUES IN RTAs</a:t>
            </a:r>
            <a:br>
              <a:rPr lang="en-US" sz="28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RULES OF ORIGIN</a:t>
            </a:r>
            <a:br>
              <a:rPr lang="en-US" sz="2300" b="1">
                <a:solidFill>
                  <a:srgbClr val="F8B6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 </a:t>
            </a:r>
            <a:r>
              <a:rPr lang="en-US" sz="2100" b="1">
                <a:solidFill>
                  <a:srgbClr val="F8B966"/>
                </a:solidFill>
                <a:latin typeface="Arial" pitchFamily="34" charset="0"/>
              </a:rPr>
              <a:t>RoO AND UTILIZATION RATES</a:t>
            </a:r>
          </a:p>
        </p:txBody>
      </p:sp>
      <p:sp>
        <p:nvSpPr>
          <p:cNvPr id="1175556" name="Rectangle 4"/>
          <p:cNvSpPr>
            <a:spLocks noChangeArrowheads="1"/>
          </p:cNvSpPr>
          <p:nvPr/>
        </p:nvSpPr>
        <p:spPr bwMode="auto">
          <a:xfrm>
            <a:off x="609600" y="2133600"/>
            <a:ext cx="8224838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821" tIns="39411" rIns="78821" bIns="39411">
            <a:spAutoFit/>
          </a:bodyPr>
          <a:lstStyle/>
          <a:p>
            <a:pPr defTabSz="788988">
              <a:spcBef>
                <a:spcPct val="50000"/>
              </a:spcBef>
            </a:pPr>
            <a:r>
              <a:rPr lang="en-US" sz="2100">
                <a:solidFill>
                  <a:srgbClr val="F8B966"/>
                </a:solidFill>
              </a:rPr>
              <a:t>Restrictiveness vs. Administrative Costs</a:t>
            </a:r>
            <a:endParaRPr lang="en-US" sz="2100">
              <a:solidFill>
                <a:srgbClr val="F7F7F7"/>
              </a:solidFill>
            </a:endParaRPr>
          </a:p>
          <a:p>
            <a:pPr algn="l" defTabSz="788988">
              <a:spcBef>
                <a:spcPct val="50000"/>
              </a:spcBef>
            </a:pPr>
            <a:r>
              <a:rPr lang="en-US" sz="2100">
                <a:solidFill>
                  <a:srgbClr val="F7F7F7"/>
                </a:solidFill>
              </a:rPr>
              <a:t>CUFTA and NAFTA:</a:t>
            </a:r>
            <a:r>
              <a:rPr lang="en-US" sz="2100" b="0">
                <a:solidFill>
                  <a:srgbClr val="F7F7F7"/>
                </a:solidFill>
              </a:rPr>
              <a:t> Key Market Access Change from CUFTA to NAFTA was RoO Regime (Preferential Tariff Liberalization from CUFTA was built-in NAFTA agreement): </a:t>
            </a:r>
          </a:p>
          <a:p>
            <a:pPr algn="l" defTabSz="788988">
              <a:spcBef>
                <a:spcPct val="50000"/>
              </a:spcBef>
            </a:pPr>
            <a:r>
              <a:rPr lang="en-US" sz="2100" b="0">
                <a:solidFill>
                  <a:srgbClr val="F7F7F7"/>
                </a:solidFill>
              </a:rPr>
              <a:t>NAFTA UTILIZATION RATES (Canada exports to US) declined in those sectors with more stringent RoO [PROTECTION EFFECT vs. ADMINISTRATIVE COSTS EFFECT]</a:t>
            </a:r>
          </a:p>
          <a:p>
            <a:pPr algn="l" defTabSz="788988">
              <a:spcBef>
                <a:spcPct val="50000"/>
              </a:spcBef>
            </a:pPr>
            <a:r>
              <a:rPr lang="en-US" sz="2100">
                <a:solidFill>
                  <a:srgbClr val="F7F7F7"/>
                </a:solidFill>
              </a:rPr>
              <a:t>GSP / AGOA :</a:t>
            </a:r>
            <a:r>
              <a:rPr lang="en-US" sz="2100" b="0">
                <a:solidFill>
                  <a:srgbClr val="F7F7F7"/>
                </a:solidFill>
              </a:rPr>
              <a:t> Similar evidence on low utilization rates due to RoO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6578" name="Object 2"/>
          <p:cNvGraphicFramePr>
            <a:graphicFrameLocks noChangeAspect="1"/>
          </p:cNvGraphicFramePr>
          <p:nvPr/>
        </p:nvGraphicFramePr>
        <p:xfrm>
          <a:off x="457200" y="361950"/>
          <a:ext cx="8116888" cy="6496050"/>
        </p:xfrm>
        <a:graphic>
          <a:graphicData uri="http://schemas.openxmlformats.org/presentationml/2006/ole">
            <p:oleObj spid="_x0000_s1176578" name="Worksheet" r:id="rId3" imgW="7801213" imgH="5905738" progId="Excel.Sheet.8">
              <p:embed/>
            </p:oleObj>
          </a:graphicData>
        </a:graphic>
      </p:graphicFrame>
      <p:sp>
        <p:nvSpPr>
          <p:cNvPr id="1176579" name="Text Box 3"/>
          <p:cNvSpPr txBox="1">
            <a:spLocks noChangeArrowheads="1"/>
          </p:cNvSpPr>
          <p:nvPr/>
        </p:nvSpPr>
        <p:spPr bwMode="auto">
          <a:xfrm>
            <a:off x="0" y="411163"/>
            <a:ext cx="97472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821" tIns="39411" rIns="78821" bIns="39411">
            <a:spAutoFit/>
          </a:bodyPr>
          <a:lstStyle/>
          <a:p>
            <a:pPr algn="l" defTabSz="788988"/>
            <a:r>
              <a:rPr lang="en-US" sz="1000">
                <a:solidFill>
                  <a:srgbClr val="F7F7F7"/>
                </a:solidFill>
              </a:rPr>
              <a:t>Percent of total U.S. imports from Canada</a:t>
            </a:r>
          </a:p>
        </p:txBody>
      </p:sp>
      <p:sp>
        <p:nvSpPr>
          <p:cNvPr id="1176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525"/>
            <a:ext cx="9144000" cy="368300"/>
          </a:xfrm>
          <a:noFill/>
          <a:ln/>
        </p:spPr>
        <p:txBody>
          <a:bodyPr lIns="78821" tIns="39411" rIns="78821" bIns="39411" anchor="t">
            <a:spAutoFit/>
          </a:bodyPr>
          <a:lstStyle/>
          <a:p>
            <a:r>
              <a:rPr lang="en-US" sz="1900" b="1">
                <a:solidFill>
                  <a:srgbClr val="F8B666"/>
                </a:solidFill>
                <a:latin typeface="Arial" pitchFamily="34" charset="0"/>
              </a:rPr>
              <a:t>Figure 1 – Rules of Origin and Utilization Rates: CUSFTA vs. NAFTA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37000"/>
          </a:xfrm>
          <a:noFill/>
          <a:ln/>
        </p:spPr>
        <p:txBody>
          <a:bodyPr lIns="91432" tIns="45716" rIns="91432" bIns="45716">
            <a:spAutoFit/>
          </a:bodyPr>
          <a:lstStyle/>
          <a:p>
            <a:pPr marL="296863" indent="-296863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1900">
                <a:solidFill>
                  <a:srgbClr val="F7F7F7"/>
                </a:solidFill>
                <a:latin typeface="Arial" pitchFamily="34" charset="0"/>
                <a:cs typeface="Times New Roman" pitchFamily="18" charset="0"/>
              </a:rPr>
              <a:t>Comparative Analysis of the Structure of RoO Regimes: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 Europe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Americas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Asia 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Africa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The Middle East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Non-Preferential RoO</a:t>
            </a:r>
          </a:p>
          <a:p>
            <a:pPr marL="296863" indent="-296863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1900">
                <a:solidFill>
                  <a:srgbClr val="F7F7F7"/>
                </a:solidFill>
                <a:latin typeface="Arial" pitchFamily="34" charset="0"/>
                <a:cs typeface="Times New Roman" pitchFamily="18" charset="0"/>
              </a:rPr>
              <a:t>Comparisons of the Restrictiveness of Product-Specific RoO across RoO Regimes</a:t>
            </a:r>
          </a:p>
          <a:p>
            <a:pPr marL="296863" indent="-296863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1900">
                <a:solidFill>
                  <a:srgbClr val="F7F7F7"/>
                </a:solidFill>
                <a:latin typeface="Arial" pitchFamily="34" charset="0"/>
                <a:cs typeface="Times New Roman" pitchFamily="18" charset="0"/>
              </a:rPr>
              <a:t>Comparisons of the Regime-Wide “Trade-Facilitating” RoO Provisions </a:t>
            </a:r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</p:spPr>
        <p:txBody>
          <a:bodyPr lIns="78821" tIns="39411" rIns="78821" bIns="39411"/>
          <a:lstStyle/>
          <a:p>
            <a:r>
              <a:rPr lang="en-US" sz="2800" b="1">
                <a:solidFill>
                  <a:srgbClr val="F8B966"/>
                </a:solidFill>
                <a:latin typeface="Arial" pitchFamily="34" charset="0"/>
              </a:rPr>
              <a:t>MARKET ACCESS ISSUES IN RTAs</a:t>
            </a:r>
            <a:br>
              <a:rPr lang="en-US" sz="28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RULES OF ORIGIN</a:t>
            </a:r>
            <a:br>
              <a:rPr lang="en-US" sz="2300" b="1">
                <a:solidFill>
                  <a:srgbClr val="F8B6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Rules of Origin in around the World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0914" name="Picture 2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 l="3310" r="6400"/>
          <a:stretch>
            <a:fillRect/>
          </a:stretch>
        </p:blipFill>
        <p:spPr>
          <a:xfrm>
            <a:off x="1211263" y="-19050"/>
            <a:ext cx="7932737" cy="6859588"/>
          </a:xfrm>
          <a:noFill/>
          <a:ln/>
        </p:spPr>
      </p:pic>
      <p:sp>
        <p:nvSpPr>
          <p:cNvPr id="119091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19050"/>
            <a:ext cx="1211263" cy="6877050"/>
          </a:xfrm>
          <a:noFill/>
          <a:ln/>
        </p:spPr>
        <p:txBody>
          <a:bodyPr lIns="78821" tIns="39411" rIns="0" bIns="39411" anchor="t"/>
          <a:lstStyle/>
          <a:p>
            <a:pPr algn="l"/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>Restrict-</a:t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>iveness of RoO,</a:t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>Selected RTAs </a:t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200" b="1">
                <a:solidFill>
                  <a:srgbClr val="F8B966"/>
                </a:solidFill>
                <a:latin typeface="Arial" pitchFamily="34" charset="0"/>
              </a:rPr>
              <a:t>Source:</a:t>
            </a:r>
            <a:br>
              <a:rPr lang="en-US" sz="12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200" b="1">
                <a:solidFill>
                  <a:srgbClr val="F8B966"/>
                </a:solidFill>
                <a:latin typeface="Arial" pitchFamily="34" charset="0"/>
              </a:rPr>
              <a:t>Estevadeordal and</a:t>
            </a:r>
            <a:br>
              <a:rPr lang="en-US" sz="12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200" b="1">
                <a:solidFill>
                  <a:srgbClr val="F8B966"/>
                </a:solidFill>
                <a:latin typeface="Arial" pitchFamily="34" charset="0"/>
              </a:rPr>
              <a:t>Suominen (2003) </a:t>
            </a:r>
            <a:r>
              <a:rPr lang="en-US" sz="1200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200">
                <a:solidFill>
                  <a:srgbClr val="F8B966"/>
                </a:solidFill>
                <a:latin typeface="Arial" pitchFamily="34" charset="0"/>
              </a:rPr>
            </a:br>
            <a:endParaRPr lang="en-US" sz="1200">
              <a:solidFill>
                <a:srgbClr val="F8B966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990600"/>
          </a:xfrm>
        </p:spPr>
        <p:txBody>
          <a:bodyPr/>
          <a:lstStyle/>
          <a:p>
            <a:r>
              <a:rPr lang="en-US" sz="2800" b="1">
                <a:solidFill>
                  <a:srgbClr val="F8B966"/>
                </a:solidFill>
                <a:latin typeface="Arial" pitchFamily="34" charset="0"/>
              </a:rPr>
              <a:t>TRADITIONAL MARKET ACCESS ISSUES IN RTAs</a:t>
            </a:r>
            <a:endParaRPr lang="en-US">
              <a:solidFill>
                <a:srgbClr val="F8B966"/>
              </a:solidFill>
            </a:endParaRPr>
          </a:p>
        </p:txBody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382000" cy="3810000"/>
          </a:xfrm>
        </p:spPr>
        <p:txBody>
          <a:bodyPr/>
          <a:lstStyle/>
          <a:p>
            <a:r>
              <a:rPr lang="en-US">
                <a:solidFill>
                  <a:srgbClr val="F8B966"/>
                </a:solidFill>
              </a:rPr>
              <a:t>Instruments: MFN and Preferential Tariffs; NTMs and Rules of Origin</a:t>
            </a:r>
          </a:p>
          <a:p>
            <a:endParaRPr lang="en-US">
              <a:solidFill>
                <a:srgbClr val="F8B966"/>
              </a:solidFill>
            </a:endParaRPr>
          </a:p>
          <a:p>
            <a:r>
              <a:rPr lang="en-US">
                <a:solidFill>
                  <a:srgbClr val="F8B966"/>
                </a:solidFill>
              </a:rPr>
              <a:t>Preliminary empirical assessment impact regional market access liberalization on trade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3378" name="Object 2"/>
          <p:cNvGraphicFramePr>
            <a:graphicFrameLocks noChangeAspect="1"/>
          </p:cNvGraphicFramePr>
          <p:nvPr/>
        </p:nvGraphicFramePr>
        <p:xfrm>
          <a:off x="1752600" y="17463"/>
          <a:ext cx="7391400" cy="6840537"/>
        </p:xfrm>
        <a:graphic>
          <a:graphicData uri="http://schemas.openxmlformats.org/presentationml/2006/ole">
            <p:oleObj spid="_x0000_s1253378" name="Document" r:id="rId3" imgW="7533720" imgH="7908840" progId="Word.Document.8">
              <p:embed/>
            </p:oleObj>
          </a:graphicData>
        </a:graphic>
      </p:graphicFrame>
      <p:sp>
        <p:nvSpPr>
          <p:cNvPr id="1253379" name="Rectangle 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821" tIns="39411" rIns="0" bIns="39411"/>
          <a:lstStyle/>
          <a:p>
            <a:pPr algn="l" defTabSz="788988"/>
            <a:r>
              <a:rPr lang="en-US" sz="2100">
                <a:solidFill>
                  <a:srgbClr val="F8B966"/>
                </a:solidFill>
              </a:rPr>
              <a:t>Regime-Wide </a:t>
            </a:r>
          </a:p>
          <a:p>
            <a:pPr algn="l" defTabSz="788988"/>
            <a:r>
              <a:rPr lang="en-US" sz="2100">
                <a:solidFill>
                  <a:srgbClr val="F8B966"/>
                </a:solidFill>
              </a:rPr>
              <a:t>RoO in </a:t>
            </a:r>
          </a:p>
          <a:p>
            <a:pPr algn="l" defTabSz="788988"/>
            <a:r>
              <a:rPr lang="en-US" sz="2100">
                <a:solidFill>
                  <a:srgbClr val="F8B966"/>
                </a:solidFill>
              </a:rPr>
              <a:t>Selected </a:t>
            </a:r>
          </a:p>
          <a:p>
            <a:pPr algn="l" defTabSz="788988"/>
            <a:r>
              <a:rPr lang="en-US" sz="2100">
                <a:solidFill>
                  <a:srgbClr val="F8B966"/>
                </a:solidFill>
              </a:rPr>
              <a:t>RTAs</a:t>
            </a: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endParaRPr lang="en-US" sz="2100">
              <a:solidFill>
                <a:srgbClr val="F8B966"/>
              </a:solidFill>
            </a:endParaRPr>
          </a:p>
          <a:p>
            <a:pPr algn="l" defTabSz="788988"/>
            <a:r>
              <a:rPr lang="en-US" sz="1200">
                <a:solidFill>
                  <a:srgbClr val="F8B966"/>
                </a:solidFill>
              </a:rPr>
              <a:t>Source:</a:t>
            </a:r>
          </a:p>
          <a:p>
            <a:pPr algn="l" defTabSz="788988"/>
            <a:r>
              <a:rPr lang="en-US" sz="1200">
                <a:solidFill>
                  <a:srgbClr val="F8B966"/>
                </a:solidFill>
              </a:rPr>
              <a:t>Estevadeordal and</a:t>
            </a:r>
          </a:p>
          <a:p>
            <a:pPr algn="l" defTabSz="788988"/>
            <a:r>
              <a:rPr lang="en-US" sz="1200">
                <a:solidFill>
                  <a:srgbClr val="F8B966"/>
                </a:solidFill>
              </a:rPr>
              <a:t>Suominen (2003) </a:t>
            </a:r>
            <a:endParaRPr lang="en-US" sz="1200" b="0">
              <a:solidFill>
                <a:srgbClr val="F8B966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828800" cy="6858000"/>
          </a:xfrm>
          <a:noFill/>
          <a:ln/>
        </p:spPr>
        <p:txBody>
          <a:bodyPr lIns="78821" tIns="39411" rIns="0" bIns="39411" anchor="t"/>
          <a:lstStyle/>
          <a:p>
            <a:pPr algn="l"/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>Certification </a:t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>Method in </a:t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>Selected </a:t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>RTAs </a:t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900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9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200" b="1">
                <a:solidFill>
                  <a:srgbClr val="F8B966"/>
                </a:solidFill>
                <a:latin typeface="Arial" pitchFamily="34" charset="0"/>
              </a:rPr>
              <a:t>Source:</a:t>
            </a:r>
            <a:br>
              <a:rPr lang="en-US" sz="12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200" b="1">
                <a:solidFill>
                  <a:srgbClr val="F8B966"/>
                </a:solidFill>
                <a:latin typeface="Arial" pitchFamily="34" charset="0"/>
              </a:rPr>
              <a:t>Estevadeordal and</a:t>
            </a:r>
            <a:br>
              <a:rPr lang="en-US" sz="12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1200" b="1">
                <a:solidFill>
                  <a:srgbClr val="F8B966"/>
                </a:solidFill>
                <a:latin typeface="Arial" pitchFamily="34" charset="0"/>
              </a:rPr>
              <a:t>Suominen (2003) </a:t>
            </a:r>
            <a:r>
              <a:rPr lang="en-US" sz="1200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200">
                <a:solidFill>
                  <a:srgbClr val="F8B966"/>
                </a:solidFill>
                <a:latin typeface="Arial" pitchFamily="34" charset="0"/>
              </a:rPr>
            </a:br>
            <a:endParaRPr lang="en-US" sz="1200">
              <a:solidFill>
                <a:srgbClr val="F8B966"/>
              </a:solidFill>
              <a:latin typeface="Arial" pitchFamily="34" charset="0"/>
            </a:endParaRPr>
          </a:p>
        </p:txBody>
      </p:sp>
      <p:grpSp>
        <p:nvGrpSpPr>
          <p:cNvPr id="1189003" name="Group 139"/>
          <p:cNvGrpSpPr>
            <a:grpSpLocks/>
          </p:cNvGrpSpPr>
          <p:nvPr/>
        </p:nvGrpSpPr>
        <p:grpSpPr bwMode="auto">
          <a:xfrm>
            <a:off x="2438400" y="0"/>
            <a:ext cx="6553200" cy="6858000"/>
            <a:chOff x="1715" y="0"/>
            <a:chExt cx="4034" cy="4320"/>
          </a:xfrm>
        </p:grpSpPr>
        <p:sp>
          <p:nvSpPr>
            <p:cNvPr id="1188867" name="Rectangle 3"/>
            <p:cNvSpPr>
              <a:spLocks noChangeArrowheads="1"/>
            </p:cNvSpPr>
            <p:nvPr/>
          </p:nvSpPr>
          <p:spPr bwMode="auto">
            <a:xfrm>
              <a:off x="2075" y="19"/>
              <a:ext cx="18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>
                  <a:solidFill>
                    <a:srgbClr val="F7F7F7"/>
                  </a:solidFill>
                  <a:latin typeface="Times New Roman" pitchFamily="18" charset="0"/>
                </a:rPr>
                <a:t>PTA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68" name="Rectangle 4"/>
            <p:cNvSpPr>
              <a:spLocks noChangeArrowheads="1"/>
            </p:cNvSpPr>
            <p:nvPr/>
          </p:nvSpPr>
          <p:spPr bwMode="auto">
            <a:xfrm>
              <a:off x="3714" y="19"/>
              <a:ext cx="83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>
                  <a:solidFill>
                    <a:srgbClr val="F7F7F7"/>
                  </a:solidFill>
                  <a:latin typeface="Times New Roman" pitchFamily="18" charset="0"/>
                </a:rPr>
                <a:t>Certification method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69" name="Rectangle 5"/>
            <p:cNvSpPr>
              <a:spLocks noChangeArrowheads="1"/>
            </p:cNvSpPr>
            <p:nvPr/>
          </p:nvSpPr>
          <p:spPr bwMode="auto">
            <a:xfrm>
              <a:off x="1741" y="153"/>
              <a:ext cx="44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PANEURO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70" name="Rectangle 6"/>
            <p:cNvSpPr>
              <a:spLocks noChangeArrowheads="1"/>
            </p:cNvSpPr>
            <p:nvPr/>
          </p:nvSpPr>
          <p:spPr bwMode="auto">
            <a:xfrm>
              <a:off x="3026" y="155"/>
              <a:ext cx="202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Two-step private and public; limited self-certification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71" name="Rectangle 7"/>
            <p:cNvSpPr>
              <a:spLocks noChangeArrowheads="1"/>
            </p:cNvSpPr>
            <p:nvPr/>
          </p:nvSpPr>
          <p:spPr bwMode="auto">
            <a:xfrm>
              <a:off x="1741" y="288"/>
              <a:ext cx="11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PE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72" name="Rectangle 8"/>
            <p:cNvSpPr>
              <a:spLocks noChangeArrowheads="1"/>
            </p:cNvSpPr>
            <p:nvPr/>
          </p:nvSpPr>
          <p:spPr bwMode="auto">
            <a:xfrm>
              <a:off x="3026" y="290"/>
              <a:ext cx="202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Two-step private and public; limited self-certification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73" name="Rectangle 9"/>
            <p:cNvSpPr>
              <a:spLocks noChangeArrowheads="1"/>
            </p:cNvSpPr>
            <p:nvPr/>
          </p:nvSpPr>
          <p:spPr bwMode="auto">
            <a:xfrm>
              <a:off x="1741" y="422"/>
              <a:ext cx="63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EU-South Africa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74" name="Rectangle 10"/>
            <p:cNvSpPr>
              <a:spLocks noChangeArrowheads="1"/>
            </p:cNvSpPr>
            <p:nvPr/>
          </p:nvSpPr>
          <p:spPr bwMode="auto">
            <a:xfrm>
              <a:off x="3026" y="424"/>
              <a:ext cx="202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Two-step private and public; limited self-certification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75" name="Rectangle 11"/>
            <p:cNvSpPr>
              <a:spLocks noChangeArrowheads="1"/>
            </p:cNvSpPr>
            <p:nvPr/>
          </p:nvSpPr>
          <p:spPr bwMode="auto">
            <a:xfrm>
              <a:off x="1741" y="557"/>
              <a:ext cx="44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EU-Mexico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76" name="Rectangle 12"/>
            <p:cNvSpPr>
              <a:spLocks noChangeArrowheads="1"/>
            </p:cNvSpPr>
            <p:nvPr/>
          </p:nvSpPr>
          <p:spPr bwMode="auto">
            <a:xfrm>
              <a:off x="3026" y="559"/>
              <a:ext cx="202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Two-step private and public; limited self-certification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77" name="Rectangle 13"/>
            <p:cNvSpPr>
              <a:spLocks noChangeArrowheads="1"/>
            </p:cNvSpPr>
            <p:nvPr/>
          </p:nvSpPr>
          <p:spPr bwMode="auto">
            <a:xfrm>
              <a:off x="1741" y="692"/>
              <a:ext cx="3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EU-Chile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78" name="Rectangle 14"/>
            <p:cNvSpPr>
              <a:spLocks noChangeArrowheads="1"/>
            </p:cNvSpPr>
            <p:nvPr/>
          </p:nvSpPr>
          <p:spPr bwMode="auto">
            <a:xfrm>
              <a:off x="3026" y="694"/>
              <a:ext cx="202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Two-step private and public; limited self-certification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79" name="Rectangle 15"/>
            <p:cNvSpPr>
              <a:spLocks noChangeArrowheads="1"/>
            </p:cNvSpPr>
            <p:nvPr/>
          </p:nvSpPr>
          <p:spPr bwMode="auto">
            <a:xfrm>
              <a:off x="1741" y="826"/>
              <a:ext cx="38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NAFTA   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80" name="Rectangle 16"/>
            <p:cNvSpPr>
              <a:spLocks noChangeArrowheads="1"/>
            </p:cNvSpPr>
            <p:nvPr/>
          </p:nvSpPr>
          <p:spPr bwMode="auto">
            <a:xfrm>
              <a:off x="3833" y="829"/>
              <a:ext cx="63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Self-certification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81" name="Rectangle 17"/>
            <p:cNvSpPr>
              <a:spLocks noChangeArrowheads="1"/>
            </p:cNvSpPr>
            <p:nvPr/>
          </p:nvSpPr>
          <p:spPr bwMode="auto">
            <a:xfrm>
              <a:off x="1741" y="961"/>
              <a:ext cx="11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G3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82" name="Rectangle 18"/>
            <p:cNvSpPr>
              <a:spLocks noChangeArrowheads="1"/>
            </p:cNvSpPr>
            <p:nvPr/>
          </p:nvSpPr>
          <p:spPr bwMode="auto">
            <a:xfrm>
              <a:off x="3585" y="964"/>
              <a:ext cx="10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Two-step private and public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83" name="Rectangle 19"/>
            <p:cNvSpPr>
              <a:spLocks noChangeArrowheads="1"/>
            </p:cNvSpPr>
            <p:nvPr/>
          </p:nvSpPr>
          <p:spPr bwMode="auto">
            <a:xfrm>
              <a:off x="1741" y="1096"/>
              <a:ext cx="35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US-Chile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84" name="Rectangle 20"/>
            <p:cNvSpPr>
              <a:spLocks noChangeArrowheads="1"/>
            </p:cNvSpPr>
            <p:nvPr/>
          </p:nvSpPr>
          <p:spPr bwMode="auto">
            <a:xfrm>
              <a:off x="3833" y="1099"/>
              <a:ext cx="63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Self-certification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85" name="Rectangle 21"/>
            <p:cNvSpPr>
              <a:spLocks noChangeArrowheads="1"/>
            </p:cNvSpPr>
            <p:nvPr/>
          </p:nvSpPr>
          <p:spPr bwMode="auto">
            <a:xfrm>
              <a:off x="1741" y="1230"/>
              <a:ext cx="44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Mexico-CR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86" name="Rectangle 22"/>
            <p:cNvSpPr>
              <a:spLocks noChangeArrowheads="1"/>
            </p:cNvSpPr>
            <p:nvPr/>
          </p:nvSpPr>
          <p:spPr bwMode="auto">
            <a:xfrm>
              <a:off x="3833" y="1233"/>
              <a:ext cx="63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Self-certification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87" name="Rectangle 23"/>
            <p:cNvSpPr>
              <a:spLocks noChangeArrowheads="1"/>
            </p:cNvSpPr>
            <p:nvPr/>
          </p:nvSpPr>
          <p:spPr bwMode="auto">
            <a:xfrm>
              <a:off x="1741" y="1365"/>
              <a:ext cx="59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Mexico-Bolivia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88" name="Rectangle 24"/>
            <p:cNvSpPr>
              <a:spLocks noChangeArrowheads="1"/>
            </p:cNvSpPr>
            <p:nvPr/>
          </p:nvSpPr>
          <p:spPr bwMode="auto">
            <a:xfrm>
              <a:off x="2752" y="1368"/>
              <a:ext cx="248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Self-certification (two-step private and public during first 4 years)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89" name="Rectangle 25"/>
            <p:cNvSpPr>
              <a:spLocks noChangeArrowheads="1"/>
            </p:cNvSpPr>
            <p:nvPr/>
          </p:nvSpPr>
          <p:spPr bwMode="auto">
            <a:xfrm>
              <a:off x="1741" y="1500"/>
              <a:ext cx="51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Canada-Chile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90" name="Rectangle 26"/>
            <p:cNvSpPr>
              <a:spLocks noChangeArrowheads="1"/>
            </p:cNvSpPr>
            <p:nvPr/>
          </p:nvSpPr>
          <p:spPr bwMode="auto">
            <a:xfrm>
              <a:off x="3819" y="1502"/>
              <a:ext cx="66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Self-certification 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91" name="Rectangle 27"/>
            <p:cNvSpPr>
              <a:spLocks noChangeArrowheads="1"/>
            </p:cNvSpPr>
            <p:nvPr/>
          </p:nvSpPr>
          <p:spPr bwMode="auto">
            <a:xfrm>
              <a:off x="1741" y="1634"/>
              <a:ext cx="51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CACM-Chile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92" name="Rectangle 28"/>
            <p:cNvSpPr>
              <a:spLocks noChangeArrowheads="1"/>
            </p:cNvSpPr>
            <p:nvPr/>
          </p:nvSpPr>
          <p:spPr bwMode="auto">
            <a:xfrm>
              <a:off x="3833" y="1637"/>
              <a:ext cx="63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Self-certification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93" name="Rectangle 29"/>
            <p:cNvSpPr>
              <a:spLocks noChangeArrowheads="1"/>
            </p:cNvSpPr>
            <p:nvPr/>
          </p:nvSpPr>
          <p:spPr bwMode="auto">
            <a:xfrm>
              <a:off x="1741" y="1769"/>
              <a:ext cx="2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CACM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94" name="Rectangle 30"/>
            <p:cNvSpPr>
              <a:spLocks noChangeArrowheads="1"/>
            </p:cNvSpPr>
            <p:nvPr/>
          </p:nvSpPr>
          <p:spPr bwMode="auto">
            <a:xfrm>
              <a:off x="3833" y="1772"/>
              <a:ext cx="63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Self-certification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95" name="Rectangle 31"/>
            <p:cNvSpPr>
              <a:spLocks noChangeArrowheads="1"/>
            </p:cNvSpPr>
            <p:nvPr/>
          </p:nvSpPr>
          <p:spPr bwMode="auto">
            <a:xfrm>
              <a:off x="1741" y="1903"/>
              <a:ext cx="36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Mercosur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96" name="Rectangle 32"/>
            <p:cNvSpPr>
              <a:spLocks noChangeArrowheads="1"/>
            </p:cNvSpPr>
            <p:nvPr/>
          </p:nvSpPr>
          <p:spPr bwMode="auto">
            <a:xfrm>
              <a:off x="3340" y="1906"/>
              <a:ext cx="14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Public (or delegated to a private entity)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97" name="Rectangle 33"/>
            <p:cNvSpPr>
              <a:spLocks noChangeArrowheads="1"/>
            </p:cNvSpPr>
            <p:nvPr/>
          </p:nvSpPr>
          <p:spPr bwMode="auto">
            <a:xfrm>
              <a:off x="1741" y="2038"/>
              <a:ext cx="59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Mercosur-Chile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98" name="Rectangle 34"/>
            <p:cNvSpPr>
              <a:spLocks noChangeArrowheads="1"/>
            </p:cNvSpPr>
            <p:nvPr/>
          </p:nvSpPr>
          <p:spPr bwMode="auto">
            <a:xfrm>
              <a:off x="3340" y="2041"/>
              <a:ext cx="14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Public (or delegated to a private entity)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899" name="Rectangle 35"/>
            <p:cNvSpPr>
              <a:spLocks noChangeArrowheads="1"/>
            </p:cNvSpPr>
            <p:nvPr/>
          </p:nvSpPr>
          <p:spPr bwMode="auto">
            <a:xfrm>
              <a:off x="1741" y="2173"/>
              <a:ext cx="66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Mercosur-Bolivia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00" name="Rectangle 36"/>
            <p:cNvSpPr>
              <a:spLocks noChangeArrowheads="1"/>
            </p:cNvSpPr>
            <p:nvPr/>
          </p:nvSpPr>
          <p:spPr bwMode="auto">
            <a:xfrm>
              <a:off x="3340" y="2176"/>
              <a:ext cx="14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Public (or delegated to a private entity)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01" name="Rectangle 37"/>
            <p:cNvSpPr>
              <a:spLocks noChangeArrowheads="1"/>
            </p:cNvSpPr>
            <p:nvPr/>
          </p:nvSpPr>
          <p:spPr bwMode="auto">
            <a:xfrm>
              <a:off x="1741" y="2307"/>
              <a:ext cx="1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CAN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02" name="Rectangle 38"/>
            <p:cNvSpPr>
              <a:spLocks noChangeArrowheads="1"/>
            </p:cNvSpPr>
            <p:nvPr/>
          </p:nvSpPr>
          <p:spPr bwMode="auto">
            <a:xfrm>
              <a:off x="3340" y="2310"/>
              <a:ext cx="14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Public (or delegated to a private entity)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03" name="Rectangle 39"/>
            <p:cNvSpPr>
              <a:spLocks noChangeArrowheads="1"/>
            </p:cNvSpPr>
            <p:nvPr/>
          </p:nvSpPr>
          <p:spPr bwMode="auto">
            <a:xfrm>
              <a:off x="1741" y="2442"/>
              <a:ext cx="43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CARICOM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04" name="Rectangle 40"/>
            <p:cNvSpPr>
              <a:spLocks noChangeArrowheads="1"/>
            </p:cNvSpPr>
            <p:nvPr/>
          </p:nvSpPr>
          <p:spPr bwMode="auto">
            <a:xfrm>
              <a:off x="3340" y="2445"/>
              <a:ext cx="14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Public (or delegated to a private entity)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05" name="Rectangle 41"/>
            <p:cNvSpPr>
              <a:spLocks noChangeArrowheads="1"/>
            </p:cNvSpPr>
            <p:nvPr/>
          </p:nvSpPr>
          <p:spPr bwMode="auto">
            <a:xfrm>
              <a:off x="1741" y="2577"/>
              <a:ext cx="5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CARICOM-DR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06" name="Rectangle 42"/>
            <p:cNvSpPr>
              <a:spLocks noChangeArrowheads="1"/>
            </p:cNvSpPr>
            <p:nvPr/>
          </p:nvSpPr>
          <p:spPr bwMode="auto">
            <a:xfrm>
              <a:off x="3340" y="2580"/>
              <a:ext cx="14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Public (or delegated to a private entity)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07" name="Rectangle 43"/>
            <p:cNvSpPr>
              <a:spLocks noChangeArrowheads="1"/>
            </p:cNvSpPr>
            <p:nvPr/>
          </p:nvSpPr>
          <p:spPr bwMode="auto">
            <a:xfrm>
              <a:off x="1741" y="2711"/>
              <a:ext cx="22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LAIA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08" name="Rectangle 44"/>
            <p:cNvSpPr>
              <a:spLocks noChangeArrowheads="1"/>
            </p:cNvSpPr>
            <p:nvPr/>
          </p:nvSpPr>
          <p:spPr bwMode="auto">
            <a:xfrm>
              <a:off x="3585" y="2714"/>
              <a:ext cx="10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Two-step private and public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09" name="Rectangle 45"/>
            <p:cNvSpPr>
              <a:spLocks noChangeArrowheads="1"/>
            </p:cNvSpPr>
            <p:nvPr/>
          </p:nvSpPr>
          <p:spPr bwMode="auto">
            <a:xfrm>
              <a:off x="1741" y="2846"/>
              <a:ext cx="50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ANZCERTA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10" name="Rectangle 46"/>
            <p:cNvSpPr>
              <a:spLocks noChangeArrowheads="1"/>
            </p:cNvSpPr>
            <p:nvPr/>
          </p:nvSpPr>
          <p:spPr bwMode="auto">
            <a:xfrm>
              <a:off x="3340" y="2849"/>
              <a:ext cx="14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Public (or delegated to a private entity)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11" name="Rectangle 47"/>
            <p:cNvSpPr>
              <a:spLocks noChangeArrowheads="1"/>
            </p:cNvSpPr>
            <p:nvPr/>
          </p:nvSpPr>
          <p:spPr bwMode="auto">
            <a:xfrm>
              <a:off x="1741" y="2981"/>
              <a:ext cx="29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SAFTA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12" name="Rectangle 48"/>
            <p:cNvSpPr>
              <a:spLocks noChangeArrowheads="1"/>
            </p:cNvSpPr>
            <p:nvPr/>
          </p:nvSpPr>
          <p:spPr bwMode="auto">
            <a:xfrm>
              <a:off x="3340" y="2983"/>
              <a:ext cx="14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Public (or delegated to a private entity)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13" name="Rectangle 49"/>
            <p:cNvSpPr>
              <a:spLocks noChangeArrowheads="1"/>
            </p:cNvSpPr>
            <p:nvPr/>
          </p:nvSpPr>
          <p:spPr bwMode="auto">
            <a:xfrm>
              <a:off x="1741" y="3116"/>
              <a:ext cx="47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SPARTECA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14" name="Rectangle 50"/>
            <p:cNvSpPr>
              <a:spLocks noChangeArrowheads="1"/>
            </p:cNvSpPr>
            <p:nvPr/>
          </p:nvSpPr>
          <p:spPr bwMode="auto">
            <a:xfrm>
              <a:off x="3876" y="3118"/>
              <a:ext cx="56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Not mentioned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15" name="Rectangle 51"/>
            <p:cNvSpPr>
              <a:spLocks noChangeArrowheads="1"/>
            </p:cNvSpPr>
            <p:nvPr/>
          </p:nvSpPr>
          <p:spPr bwMode="auto">
            <a:xfrm>
              <a:off x="1741" y="3251"/>
              <a:ext cx="2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AFTA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16" name="Rectangle 52"/>
            <p:cNvSpPr>
              <a:spLocks noChangeArrowheads="1"/>
            </p:cNvSpPr>
            <p:nvPr/>
          </p:nvSpPr>
          <p:spPr bwMode="auto">
            <a:xfrm>
              <a:off x="3340" y="3253"/>
              <a:ext cx="14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Public (or delegated to a private entity)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17" name="Rectangle 53"/>
            <p:cNvSpPr>
              <a:spLocks noChangeArrowheads="1"/>
            </p:cNvSpPr>
            <p:nvPr/>
          </p:nvSpPr>
          <p:spPr bwMode="auto">
            <a:xfrm>
              <a:off x="1741" y="3385"/>
              <a:ext cx="49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BANGKOK 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18" name="Rectangle 54"/>
            <p:cNvSpPr>
              <a:spLocks noChangeArrowheads="1"/>
            </p:cNvSpPr>
            <p:nvPr/>
          </p:nvSpPr>
          <p:spPr bwMode="auto">
            <a:xfrm>
              <a:off x="3340" y="3387"/>
              <a:ext cx="14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Public (or delegated to a private entity)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19" name="Rectangle 55"/>
            <p:cNvSpPr>
              <a:spLocks noChangeArrowheads="1"/>
            </p:cNvSpPr>
            <p:nvPr/>
          </p:nvSpPr>
          <p:spPr bwMode="auto">
            <a:xfrm>
              <a:off x="1741" y="3520"/>
              <a:ext cx="62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Japan-Singapore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20" name="Rectangle 56"/>
            <p:cNvSpPr>
              <a:spLocks noChangeArrowheads="1"/>
            </p:cNvSpPr>
            <p:nvPr/>
          </p:nvSpPr>
          <p:spPr bwMode="auto">
            <a:xfrm>
              <a:off x="3340" y="3522"/>
              <a:ext cx="14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Public (or delegated to a private entity)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21" name="Rectangle 57"/>
            <p:cNvSpPr>
              <a:spLocks noChangeArrowheads="1"/>
            </p:cNvSpPr>
            <p:nvPr/>
          </p:nvSpPr>
          <p:spPr bwMode="auto">
            <a:xfrm>
              <a:off x="1741" y="3655"/>
              <a:ext cx="46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Chile-Korea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22" name="Rectangle 58"/>
            <p:cNvSpPr>
              <a:spLocks noChangeArrowheads="1"/>
            </p:cNvSpPr>
            <p:nvPr/>
          </p:nvSpPr>
          <p:spPr bwMode="auto">
            <a:xfrm>
              <a:off x="3833" y="3657"/>
              <a:ext cx="63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Self-certification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23" name="Rectangle 59"/>
            <p:cNvSpPr>
              <a:spLocks noChangeArrowheads="1"/>
            </p:cNvSpPr>
            <p:nvPr/>
          </p:nvSpPr>
          <p:spPr bwMode="auto">
            <a:xfrm>
              <a:off x="1741" y="3789"/>
              <a:ext cx="39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COMESA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24" name="Rectangle 60"/>
            <p:cNvSpPr>
              <a:spLocks noChangeArrowheads="1"/>
            </p:cNvSpPr>
            <p:nvPr/>
          </p:nvSpPr>
          <p:spPr bwMode="auto">
            <a:xfrm>
              <a:off x="3585" y="3791"/>
              <a:ext cx="10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Two-step private and public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25" name="Rectangle 61"/>
            <p:cNvSpPr>
              <a:spLocks noChangeArrowheads="1"/>
            </p:cNvSpPr>
            <p:nvPr/>
          </p:nvSpPr>
          <p:spPr bwMode="auto">
            <a:xfrm>
              <a:off x="1741" y="3924"/>
              <a:ext cx="39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ECOWAS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26" name="Rectangle 62"/>
            <p:cNvSpPr>
              <a:spLocks noChangeArrowheads="1"/>
            </p:cNvSpPr>
            <p:nvPr/>
          </p:nvSpPr>
          <p:spPr bwMode="auto">
            <a:xfrm>
              <a:off x="3340" y="3926"/>
              <a:ext cx="14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Public (or delegated to a private entity)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27" name="Rectangle 63"/>
            <p:cNvSpPr>
              <a:spLocks noChangeArrowheads="1"/>
            </p:cNvSpPr>
            <p:nvPr/>
          </p:nvSpPr>
          <p:spPr bwMode="auto">
            <a:xfrm>
              <a:off x="1741" y="4059"/>
              <a:ext cx="25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SADC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28" name="Rectangle 64"/>
            <p:cNvSpPr>
              <a:spLocks noChangeArrowheads="1"/>
            </p:cNvSpPr>
            <p:nvPr/>
          </p:nvSpPr>
          <p:spPr bwMode="auto">
            <a:xfrm>
              <a:off x="3585" y="4061"/>
              <a:ext cx="10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Two-step private and public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29" name="Rectangle 65"/>
            <p:cNvSpPr>
              <a:spLocks noChangeArrowheads="1"/>
            </p:cNvSpPr>
            <p:nvPr/>
          </p:nvSpPr>
          <p:spPr bwMode="auto">
            <a:xfrm>
              <a:off x="1741" y="4193"/>
              <a:ext cx="40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US-Jordan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30" name="Rectangle 66"/>
            <p:cNvSpPr>
              <a:spLocks noChangeArrowheads="1"/>
            </p:cNvSpPr>
            <p:nvPr/>
          </p:nvSpPr>
          <p:spPr bwMode="auto">
            <a:xfrm>
              <a:off x="3833" y="4196"/>
              <a:ext cx="63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defTabSz="788988"/>
              <a:r>
                <a:rPr lang="en-US" sz="1200" b="0">
                  <a:solidFill>
                    <a:srgbClr val="F7F7F7"/>
                  </a:solidFill>
                  <a:latin typeface="Times New Roman" pitchFamily="18" charset="0"/>
                </a:rPr>
                <a:t>Self-certification</a:t>
              </a:r>
              <a:endParaRPr lang="en-US" sz="2100" b="0">
                <a:solidFill>
                  <a:srgbClr val="F7F7F7"/>
                </a:solidFill>
                <a:latin typeface="Times New Roman" pitchFamily="18" charset="0"/>
              </a:endParaRPr>
            </a:p>
          </p:txBody>
        </p:sp>
        <p:sp>
          <p:nvSpPr>
            <p:cNvPr id="1188931" name="Line 67"/>
            <p:cNvSpPr>
              <a:spLocks noChangeShapeType="1"/>
            </p:cNvSpPr>
            <p:nvPr/>
          </p:nvSpPr>
          <p:spPr bwMode="auto">
            <a:xfrm>
              <a:off x="1715" y="0"/>
              <a:ext cx="1" cy="43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32" name="Rectangle 68"/>
            <p:cNvSpPr>
              <a:spLocks noChangeArrowheads="1"/>
            </p:cNvSpPr>
            <p:nvPr/>
          </p:nvSpPr>
          <p:spPr bwMode="auto">
            <a:xfrm>
              <a:off x="1715" y="0"/>
              <a:ext cx="12" cy="43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33" name="Line 69"/>
            <p:cNvSpPr>
              <a:spLocks noChangeShapeType="1"/>
            </p:cNvSpPr>
            <p:nvPr/>
          </p:nvSpPr>
          <p:spPr bwMode="auto">
            <a:xfrm>
              <a:off x="2634" y="11"/>
              <a:ext cx="1" cy="430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34" name="Rectangle 70"/>
            <p:cNvSpPr>
              <a:spLocks noChangeArrowheads="1"/>
            </p:cNvSpPr>
            <p:nvPr/>
          </p:nvSpPr>
          <p:spPr bwMode="auto">
            <a:xfrm>
              <a:off x="2634" y="11"/>
              <a:ext cx="12" cy="430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935" name="Line 71"/>
            <p:cNvSpPr>
              <a:spLocks noChangeShapeType="1"/>
            </p:cNvSpPr>
            <p:nvPr/>
          </p:nvSpPr>
          <p:spPr bwMode="auto">
            <a:xfrm>
              <a:off x="5748" y="11"/>
              <a:ext cx="1" cy="430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8936" name="Rectangle 72"/>
          <p:cNvSpPr>
            <a:spLocks noChangeArrowheads="1"/>
          </p:cNvSpPr>
          <p:nvPr/>
        </p:nvSpPr>
        <p:spPr bwMode="auto">
          <a:xfrm>
            <a:off x="9124950" y="17463"/>
            <a:ext cx="19050" cy="68405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37" name="Line 73"/>
          <p:cNvSpPr>
            <a:spLocks noChangeShapeType="1"/>
          </p:cNvSpPr>
          <p:nvPr/>
        </p:nvSpPr>
        <p:spPr bwMode="auto">
          <a:xfrm>
            <a:off x="2741613" y="0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38" name="Rectangle 74"/>
          <p:cNvSpPr>
            <a:spLocks noChangeArrowheads="1"/>
          </p:cNvSpPr>
          <p:nvPr/>
        </p:nvSpPr>
        <p:spPr bwMode="auto">
          <a:xfrm>
            <a:off x="2741613" y="0"/>
            <a:ext cx="6402387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39" name="Line 75"/>
          <p:cNvSpPr>
            <a:spLocks noChangeShapeType="1"/>
          </p:cNvSpPr>
          <p:nvPr/>
        </p:nvSpPr>
        <p:spPr bwMode="auto">
          <a:xfrm>
            <a:off x="2741613" y="214313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40" name="Rectangle 76"/>
          <p:cNvSpPr>
            <a:spLocks noChangeArrowheads="1"/>
          </p:cNvSpPr>
          <p:nvPr/>
        </p:nvSpPr>
        <p:spPr bwMode="auto">
          <a:xfrm>
            <a:off x="2741613" y="214313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41" name="Line 77"/>
          <p:cNvSpPr>
            <a:spLocks noChangeShapeType="1"/>
          </p:cNvSpPr>
          <p:nvPr/>
        </p:nvSpPr>
        <p:spPr bwMode="auto">
          <a:xfrm>
            <a:off x="2741613" y="427038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42" name="Rectangle 78"/>
          <p:cNvSpPr>
            <a:spLocks noChangeArrowheads="1"/>
          </p:cNvSpPr>
          <p:nvPr/>
        </p:nvSpPr>
        <p:spPr bwMode="auto">
          <a:xfrm>
            <a:off x="2741613" y="427038"/>
            <a:ext cx="6402387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43" name="Line 79"/>
          <p:cNvSpPr>
            <a:spLocks noChangeShapeType="1"/>
          </p:cNvSpPr>
          <p:nvPr/>
        </p:nvSpPr>
        <p:spPr bwMode="auto">
          <a:xfrm>
            <a:off x="2741613" y="641350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44" name="Rectangle 80"/>
          <p:cNvSpPr>
            <a:spLocks noChangeArrowheads="1"/>
          </p:cNvSpPr>
          <p:nvPr/>
        </p:nvSpPr>
        <p:spPr bwMode="auto">
          <a:xfrm>
            <a:off x="2741613" y="641350"/>
            <a:ext cx="6402387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45" name="Line 81"/>
          <p:cNvSpPr>
            <a:spLocks noChangeShapeType="1"/>
          </p:cNvSpPr>
          <p:nvPr/>
        </p:nvSpPr>
        <p:spPr bwMode="auto">
          <a:xfrm>
            <a:off x="2741613" y="855663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46" name="Rectangle 82"/>
          <p:cNvSpPr>
            <a:spLocks noChangeArrowheads="1"/>
          </p:cNvSpPr>
          <p:nvPr/>
        </p:nvSpPr>
        <p:spPr bwMode="auto">
          <a:xfrm>
            <a:off x="2741613" y="855663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47" name="Line 83"/>
          <p:cNvSpPr>
            <a:spLocks noChangeShapeType="1"/>
          </p:cNvSpPr>
          <p:nvPr/>
        </p:nvSpPr>
        <p:spPr bwMode="auto">
          <a:xfrm>
            <a:off x="2741613" y="1068388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48" name="Rectangle 84"/>
          <p:cNvSpPr>
            <a:spLocks noChangeArrowheads="1"/>
          </p:cNvSpPr>
          <p:nvPr/>
        </p:nvSpPr>
        <p:spPr bwMode="auto">
          <a:xfrm>
            <a:off x="2741613" y="1068388"/>
            <a:ext cx="6402387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49" name="Line 85"/>
          <p:cNvSpPr>
            <a:spLocks noChangeShapeType="1"/>
          </p:cNvSpPr>
          <p:nvPr/>
        </p:nvSpPr>
        <p:spPr bwMode="auto">
          <a:xfrm>
            <a:off x="2741613" y="1282700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50" name="Rectangle 86"/>
          <p:cNvSpPr>
            <a:spLocks noChangeArrowheads="1"/>
          </p:cNvSpPr>
          <p:nvPr/>
        </p:nvSpPr>
        <p:spPr bwMode="auto">
          <a:xfrm>
            <a:off x="2741613" y="1282700"/>
            <a:ext cx="6402387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51" name="Line 87"/>
          <p:cNvSpPr>
            <a:spLocks noChangeShapeType="1"/>
          </p:cNvSpPr>
          <p:nvPr/>
        </p:nvSpPr>
        <p:spPr bwMode="auto">
          <a:xfrm>
            <a:off x="2741613" y="1495425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52" name="Rectangle 88"/>
          <p:cNvSpPr>
            <a:spLocks noChangeArrowheads="1"/>
          </p:cNvSpPr>
          <p:nvPr/>
        </p:nvSpPr>
        <p:spPr bwMode="auto">
          <a:xfrm>
            <a:off x="2741613" y="1495425"/>
            <a:ext cx="6402387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53" name="Line 89"/>
          <p:cNvSpPr>
            <a:spLocks noChangeShapeType="1"/>
          </p:cNvSpPr>
          <p:nvPr/>
        </p:nvSpPr>
        <p:spPr bwMode="auto">
          <a:xfrm>
            <a:off x="2741613" y="1709738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54" name="Rectangle 90"/>
          <p:cNvSpPr>
            <a:spLocks noChangeArrowheads="1"/>
          </p:cNvSpPr>
          <p:nvPr/>
        </p:nvSpPr>
        <p:spPr bwMode="auto">
          <a:xfrm>
            <a:off x="2741613" y="1709738"/>
            <a:ext cx="6402387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55" name="Line 91"/>
          <p:cNvSpPr>
            <a:spLocks noChangeShapeType="1"/>
          </p:cNvSpPr>
          <p:nvPr/>
        </p:nvSpPr>
        <p:spPr bwMode="auto">
          <a:xfrm>
            <a:off x="2741613" y="1924050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56" name="Rectangle 92"/>
          <p:cNvSpPr>
            <a:spLocks noChangeArrowheads="1"/>
          </p:cNvSpPr>
          <p:nvPr/>
        </p:nvSpPr>
        <p:spPr bwMode="auto">
          <a:xfrm>
            <a:off x="2741613" y="1924050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57" name="Line 93"/>
          <p:cNvSpPr>
            <a:spLocks noChangeShapeType="1"/>
          </p:cNvSpPr>
          <p:nvPr/>
        </p:nvSpPr>
        <p:spPr bwMode="auto">
          <a:xfrm>
            <a:off x="2741613" y="2136775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58" name="Rectangle 94"/>
          <p:cNvSpPr>
            <a:spLocks noChangeArrowheads="1"/>
          </p:cNvSpPr>
          <p:nvPr/>
        </p:nvSpPr>
        <p:spPr bwMode="auto">
          <a:xfrm>
            <a:off x="2741613" y="2136775"/>
            <a:ext cx="6402387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59" name="Line 95"/>
          <p:cNvSpPr>
            <a:spLocks noChangeShapeType="1"/>
          </p:cNvSpPr>
          <p:nvPr/>
        </p:nvSpPr>
        <p:spPr bwMode="auto">
          <a:xfrm>
            <a:off x="2741613" y="2351088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60" name="Rectangle 96"/>
          <p:cNvSpPr>
            <a:spLocks noChangeArrowheads="1"/>
          </p:cNvSpPr>
          <p:nvPr/>
        </p:nvSpPr>
        <p:spPr bwMode="auto">
          <a:xfrm>
            <a:off x="2741613" y="2351088"/>
            <a:ext cx="6402387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61" name="Line 97"/>
          <p:cNvSpPr>
            <a:spLocks noChangeShapeType="1"/>
          </p:cNvSpPr>
          <p:nvPr/>
        </p:nvSpPr>
        <p:spPr bwMode="auto">
          <a:xfrm>
            <a:off x="2741613" y="2565400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62" name="Rectangle 98"/>
          <p:cNvSpPr>
            <a:spLocks noChangeArrowheads="1"/>
          </p:cNvSpPr>
          <p:nvPr/>
        </p:nvSpPr>
        <p:spPr bwMode="auto">
          <a:xfrm>
            <a:off x="2741613" y="2565400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63" name="Line 99"/>
          <p:cNvSpPr>
            <a:spLocks noChangeShapeType="1"/>
          </p:cNvSpPr>
          <p:nvPr/>
        </p:nvSpPr>
        <p:spPr bwMode="auto">
          <a:xfrm>
            <a:off x="2741613" y="2779713"/>
            <a:ext cx="64023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64" name="Rectangle 100"/>
          <p:cNvSpPr>
            <a:spLocks noChangeArrowheads="1"/>
          </p:cNvSpPr>
          <p:nvPr/>
        </p:nvSpPr>
        <p:spPr bwMode="auto">
          <a:xfrm>
            <a:off x="2741613" y="2779713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65" name="Line 101"/>
          <p:cNvSpPr>
            <a:spLocks noChangeShapeType="1"/>
          </p:cNvSpPr>
          <p:nvPr/>
        </p:nvSpPr>
        <p:spPr bwMode="auto">
          <a:xfrm>
            <a:off x="2741613" y="2994025"/>
            <a:ext cx="640238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66" name="Rectangle 102"/>
          <p:cNvSpPr>
            <a:spLocks noChangeArrowheads="1"/>
          </p:cNvSpPr>
          <p:nvPr/>
        </p:nvSpPr>
        <p:spPr bwMode="auto">
          <a:xfrm>
            <a:off x="2741613" y="2994025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67" name="Line 103"/>
          <p:cNvSpPr>
            <a:spLocks noChangeShapeType="1"/>
          </p:cNvSpPr>
          <p:nvPr/>
        </p:nvSpPr>
        <p:spPr bwMode="auto">
          <a:xfrm>
            <a:off x="2741613" y="3206750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68" name="Rectangle 104"/>
          <p:cNvSpPr>
            <a:spLocks noChangeArrowheads="1"/>
          </p:cNvSpPr>
          <p:nvPr/>
        </p:nvSpPr>
        <p:spPr bwMode="auto">
          <a:xfrm>
            <a:off x="2741613" y="3206750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69" name="Line 105"/>
          <p:cNvSpPr>
            <a:spLocks noChangeShapeType="1"/>
          </p:cNvSpPr>
          <p:nvPr/>
        </p:nvSpPr>
        <p:spPr bwMode="auto">
          <a:xfrm>
            <a:off x="2741613" y="3421063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70" name="Rectangle 106"/>
          <p:cNvSpPr>
            <a:spLocks noChangeArrowheads="1"/>
          </p:cNvSpPr>
          <p:nvPr/>
        </p:nvSpPr>
        <p:spPr bwMode="auto">
          <a:xfrm>
            <a:off x="2741613" y="3421063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71" name="Line 107"/>
          <p:cNvSpPr>
            <a:spLocks noChangeShapeType="1"/>
          </p:cNvSpPr>
          <p:nvPr/>
        </p:nvSpPr>
        <p:spPr bwMode="auto">
          <a:xfrm>
            <a:off x="2741613" y="3635375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72" name="Rectangle 108"/>
          <p:cNvSpPr>
            <a:spLocks noChangeArrowheads="1"/>
          </p:cNvSpPr>
          <p:nvPr/>
        </p:nvSpPr>
        <p:spPr bwMode="auto">
          <a:xfrm>
            <a:off x="2741613" y="3635375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73" name="Line 109"/>
          <p:cNvSpPr>
            <a:spLocks noChangeShapeType="1"/>
          </p:cNvSpPr>
          <p:nvPr/>
        </p:nvSpPr>
        <p:spPr bwMode="auto">
          <a:xfrm>
            <a:off x="2741613" y="3848100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74" name="Rectangle 110"/>
          <p:cNvSpPr>
            <a:spLocks noChangeArrowheads="1"/>
          </p:cNvSpPr>
          <p:nvPr/>
        </p:nvSpPr>
        <p:spPr bwMode="auto">
          <a:xfrm>
            <a:off x="2741613" y="3848100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75" name="Line 111"/>
          <p:cNvSpPr>
            <a:spLocks noChangeShapeType="1"/>
          </p:cNvSpPr>
          <p:nvPr/>
        </p:nvSpPr>
        <p:spPr bwMode="auto">
          <a:xfrm>
            <a:off x="2741613" y="4062413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76" name="Rectangle 112"/>
          <p:cNvSpPr>
            <a:spLocks noChangeArrowheads="1"/>
          </p:cNvSpPr>
          <p:nvPr/>
        </p:nvSpPr>
        <p:spPr bwMode="auto">
          <a:xfrm>
            <a:off x="2741613" y="4062413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77" name="Line 113"/>
          <p:cNvSpPr>
            <a:spLocks noChangeShapeType="1"/>
          </p:cNvSpPr>
          <p:nvPr/>
        </p:nvSpPr>
        <p:spPr bwMode="auto">
          <a:xfrm>
            <a:off x="2741613" y="4276725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78" name="Rectangle 114"/>
          <p:cNvSpPr>
            <a:spLocks noChangeArrowheads="1"/>
          </p:cNvSpPr>
          <p:nvPr/>
        </p:nvSpPr>
        <p:spPr bwMode="auto">
          <a:xfrm>
            <a:off x="2741613" y="4276725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79" name="Line 115"/>
          <p:cNvSpPr>
            <a:spLocks noChangeShapeType="1"/>
          </p:cNvSpPr>
          <p:nvPr/>
        </p:nvSpPr>
        <p:spPr bwMode="auto">
          <a:xfrm>
            <a:off x="2741613" y="4489450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80" name="Rectangle 116"/>
          <p:cNvSpPr>
            <a:spLocks noChangeArrowheads="1"/>
          </p:cNvSpPr>
          <p:nvPr/>
        </p:nvSpPr>
        <p:spPr bwMode="auto">
          <a:xfrm>
            <a:off x="2741613" y="4489450"/>
            <a:ext cx="6402387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81" name="Line 117"/>
          <p:cNvSpPr>
            <a:spLocks noChangeShapeType="1"/>
          </p:cNvSpPr>
          <p:nvPr/>
        </p:nvSpPr>
        <p:spPr bwMode="auto">
          <a:xfrm>
            <a:off x="2741613" y="4703763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82" name="Rectangle 118"/>
          <p:cNvSpPr>
            <a:spLocks noChangeArrowheads="1"/>
          </p:cNvSpPr>
          <p:nvPr/>
        </p:nvSpPr>
        <p:spPr bwMode="auto">
          <a:xfrm>
            <a:off x="2741613" y="4703763"/>
            <a:ext cx="6402387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83" name="Line 119"/>
          <p:cNvSpPr>
            <a:spLocks noChangeShapeType="1"/>
          </p:cNvSpPr>
          <p:nvPr/>
        </p:nvSpPr>
        <p:spPr bwMode="auto">
          <a:xfrm>
            <a:off x="2741613" y="4918075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84" name="Rectangle 120"/>
          <p:cNvSpPr>
            <a:spLocks noChangeArrowheads="1"/>
          </p:cNvSpPr>
          <p:nvPr/>
        </p:nvSpPr>
        <p:spPr bwMode="auto">
          <a:xfrm>
            <a:off x="2741613" y="4918075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85" name="Line 121"/>
          <p:cNvSpPr>
            <a:spLocks noChangeShapeType="1"/>
          </p:cNvSpPr>
          <p:nvPr/>
        </p:nvSpPr>
        <p:spPr bwMode="auto">
          <a:xfrm>
            <a:off x="2741613" y="5130800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86" name="Rectangle 122"/>
          <p:cNvSpPr>
            <a:spLocks noChangeArrowheads="1"/>
          </p:cNvSpPr>
          <p:nvPr/>
        </p:nvSpPr>
        <p:spPr bwMode="auto">
          <a:xfrm>
            <a:off x="2741613" y="5130800"/>
            <a:ext cx="6402387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87" name="Line 123"/>
          <p:cNvSpPr>
            <a:spLocks noChangeShapeType="1"/>
          </p:cNvSpPr>
          <p:nvPr/>
        </p:nvSpPr>
        <p:spPr bwMode="auto">
          <a:xfrm>
            <a:off x="2741613" y="5345113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88" name="Rectangle 124"/>
          <p:cNvSpPr>
            <a:spLocks noChangeArrowheads="1"/>
          </p:cNvSpPr>
          <p:nvPr/>
        </p:nvSpPr>
        <p:spPr bwMode="auto">
          <a:xfrm>
            <a:off x="2741613" y="5345113"/>
            <a:ext cx="6402387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89" name="Line 125"/>
          <p:cNvSpPr>
            <a:spLocks noChangeShapeType="1"/>
          </p:cNvSpPr>
          <p:nvPr/>
        </p:nvSpPr>
        <p:spPr bwMode="auto">
          <a:xfrm>
            <a:off x="2741613" y="5557838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90" name="Rectangle 126"/>
          <p:cNvSpPr>
            <a:spLocks noChangeArrowheads="1"/>
          </p:cNvSpPr>
          <p:nvPr/>
        </p:nvSpPr>
        <p:spPr bwMode="auto">
          <a:xfrm>
            <a:off x="2741613" y="5557838"/>
            <a:ext cx="6402387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91" name="Line 127"/>
          <p:cNvSpPr>
            <a:spLocks noChangeShapeType="1"/>
          </p:cNvSpPr>
          <p:nvPr/>
        </p:nvSpPr>
        <p:spPr bwMode="auto">
          <a:xfrm>
            <a:off x="2741613" y="5772150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92" name="Rectangle 128"/>
          <p:cNvSpPr>
            <a:spLocks noChangeArrowheads="1"/>
          </p:cNvSpPr>
          <p:nvPr/>
        </p:nvSpPr>
        <p:spPr bwMode="auto">
          <a:xfrm>
            <a:off x="2741613" y="5772150"/>
            <a:ext cx="6402387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93" name="Line 129"/>
          <p:cNvSpPr>
            <a:spLocks noChangeShapeType="1"/>
          </p:cNvSpPr>
          <p:nvPr/>
        </p:nvSpPr>
        <p:spPr bwMode="auto">
          <a:xfrm>
            <a:off x="2741613" y="5986463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94" name="Rectangle 130"/>
          <p:cNvSpPr>
            <a:spLocks noChangeArrowheads="1"/>
          </p:cNvSpPr>
          <p:nvPr/>
        </p:nvSpPr>
        <p:spPr bwMode="auto">
          <a:xfrm>
            <a:off x="2741613" y="5986463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95" name="Line 131"/>
          <p:cNvSpPr>
            <a:spLocks noChangeShapeType="1"/>
          </p:cNvSpPr>
          <p:nvPr/>
        </p:nvSpPr>
        <p:spPr bwMode="auto">
          <a:xfrm>
            <a:off x="2741613" y="6199188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96" name="Rectangle 132"/>
          <p:cNvSpPr>
            <a:spLocks noChangeArrowheads="1"/>
          </p:cNvSpPr>
          <p:nvPr/>
        </p:nvSpPr>
        <p:spPr bwMode="auto">
          <a:xfrm>
            <a:off x="2741613" y="6199188"/>
            <a:ext cx="6402387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97" name="Line 133"/>
          <p:cNvSpPr>
            <a:spLocks noChangeShapeType="1"/>
          </p:cNvSpPr>
          <p:nvPr/>
        </p:nvSpPr>
        <p:spPr bwMode="auto">
          <a:xfrm>
            <a:off x="2741613" y="6413500"/>
            <a:ext cx="64023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98" name="Rectangle 134"/>
          <p:cNvSpPr>
            <a:spLocks noChangeArrowheads="1"/>
          </p:cNvSpPr>
          <p:nvPr/>
        </p:nvSpPr>
        <p:spPr bwMode="auto">
          <a:xfrm>
            <a:off x="2741613" y="6413500"/>
            <a:ext cx="6402387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999" name="Line 135"/>
          <p:cNvSpPr>
            <a:spLocks noChangeShapeType="1"/>
          </p:cNvSpPr>
          <p:nvPr/>
        </p:nvSpPr>
        <p:spPr bwMode="auto">
          <a:xfrm>
            <a:off x="2741613" y="6627813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9000" name="Rectangle 136"/>
          <p:cNvSpPr>
            <a:spLocks noChangeArrowheads="1"/>
          </p:cNvSpPr>
          <p:nvPr/>
        </p:nvSpPr>
        <p:spPr bwMode="auto">
          <a:xfrm>
            <a:off x="2741613" y="6627813"/>
            <a:ext cx="6402387" cy="158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9001" name="Line 137"/>
          <p:cNvSpPr>
            <a:spLocks noChangeShapeType="1"/>
          </p:cNvSpPr>
          <p:nvPr/>
        </p:nvSpPr>
        <p:spPr bwMode="auto">
          <a:xfrm>
            <a:off x="2741613" y="6840538"/>
            <a:ext cx="64023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9002" name="Rectangle 138"/>
          <p:cNvSpPr>
            <a:spLocks noChangeArrowheads="1"/>
          </p:cNvSpPr>
          <p:nvPr/>
        </p:nvSpPr>
        <p:spPr bwMode="auto">
          <a:xfrm>
            <a:off x="2741613" y="6840538"/>
            <a:ext cx="6402387" cy="17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6175"/>
          </a:xfrm>
          <a:noFill/>
          <a:ln/>
        </p:spPr>
        <p:txBody>
          <a:bodyPr lIns="78821" tIns="39411" rIns="78821" bIns="39411" anchor="t">
            <a:spAutoFit/>
          </a:bodyPr>
          <a:lstStyle/>
          <a:p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Facilitation Index for Selected RTAs</a:t>
            </a:r>
            <a:br>
              <a:rPr lang="en-US" sz="2300" b="1">
                <a:solidFill>
                  <a:srgbClr val="F8B6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/>
            </a:r>
            <a:br>
              <a:rPr lang="en-US" sz="2300" b="1">
                <a:solidFill>
                  <a:srgbClr val="F8B666"/>
                </a:solidFill>
                <a:latin typeface="Arial" pitchFamily="34" charset="0"/>
              </a:rPr>
            </a:br>
            <a:r>
              <a:rPr lang="en-US" sz="1200" b="1">
                <a:solidFill>
                  <a:srgbClr val="F8B966"/>
                </a:solidFill>
                <a:latin typeface="Arial" pitchFamily="34" charset="0"/>
              </a:rPr>
              <a:t>Source: Estevadeordal and Suominen (2003) </a:t>
            </a:r>
            <a:r>
              <a:rPr lang="en-US" sz="1200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sz="1200">
                <a:solidFill>
                  <a:srgbClr val="F8B966"/>
                </a:solidFill>
                <a:latin typeface="Arial" pitchFamily="34" charset="0"/>
              </a:rPr>
            </a:br>
            <a:endParaRPr lang="en-US" sz="1200">
              <a:solidFill>
                <a:srgbClr val="F8B966"/>
              </a:solidFill>
              <a:latin typeface="Arial" pitchFamily="34" charset="0"/>
            </a:endParaRPr>
          </a:p>
        </p:txBody>
      </p:sp>
      <p:sp>
        <p:nvSpPr>
          <p:cNvPr id="1202179" name="Rectangle 3"/>
          <p:cNvSpPr>
            <a:spLocks noChangeArrowheads="1"/>
          </p:cNvSpPr>
          <p:nvPr/>
        </p:nvSpPr>
        <p:spPr bwMode="auto">
          <a:xfrm>
            <a:off x="877888" y="1030288"/>
            <a:ext cx="8175625" cy="4324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80" name="Line 4"/>
          <p:cNvSpPr>
            <a:spLocks noChangeShapeType="1"/>
          </p:cNvSpPr>
          <p:nvPr/>
        </p:nvSpPr>
        <p:spPr bwMode="auto">
          <a:xfrm>
            <a:off x="877888" y="4489450"/>
            <a:ext cx="8175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81" name="Line 5"/>
          <p:cNvSpPr>
            <a:spLocks noChangeShapeType="1"/>
          </p:cNvSpPr>
          <p:nvPr/>
        </p:nvSpPr>
        <p:spPr bwMode="auto">
          <a:xfrm>
            <a:off x="877888" y="3625850"/>
            <a:ext cx="81756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82" name="Line 6"/>
          <p:cNvSpPr>
            <a:spLocks noChangeShapeType="1"/>
          </p:cNvSpPr>
          <p:nvPr/>
        </p:nvSpPr>
        <p:spPr bwMode="auto">
          <a:xfrm>
            <a:off x="877888" y="2759075"/>
            <a:ext cx="8175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83" name="Line 7"/>
          <p:cNvSpPr>
            <a:spLocks noChangeShapeType="1"/>
          </p:cNvSpPr>
          <p:nvPr/>
        </p:nvSpPr>
        <p:spPr bwMode="auto">
          <a:xfrm>
            <a:off x="877888" y="1895475"/>
            <a:ext cx="81756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84" name="Line 8"/>
          <p:cNvSpPr>
            <a:spLocks noChangeShapeType="1"/>
          </p:cNvSpPr>
          <p:nvPr/>
        </p:nvSpPr>
        <p:spPr bwMode="auto">
          <a:xfrm>
            <a:off x="877888" y="1030288"/>
            <a:ext cx="81756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85" name="Rectangle 9"/>
          <p:cNvSpPr>
            <a:spLocks noChangeArrowheads="1"/>
          </p:cNvSpPr>
          <p:nvPr/>
        </p:nvSpPr>
        <p:spPr bwMode="auto">
          <a:xfrm>
            <a:off x="877888" y="1030288"/>
            <a:ext cx="8175625" cy="43243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86" name="Rectangle 10"/>
          <p:cNvSpPr>
            <a:spLocks noChangeArrowheads="1"/>
          </p:cNvSpPr>
          <p:nvPr/>
        </p:nvSpPr>
        <p:spPr bwMode="auto">
          <a:xfrm>
            <a:off x="931863" y="3625850"/>
            <a:ext cx="146050" cy="17287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87" name="Rectangle 11"/>
          <p:cNvSpPr>
            <a:spLocks noChangeArrowheads="1"/>
          </p:cNvSpPr>
          <p:nvPr/>
        </p:nvSpPr>
        <p:spPr bwMode="auto">
          <a:xfrm>
            <a:off x="1189038" y="4489450"/>
            <a:ext cx="142875" cy="8651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88" name="Rectangle 12"/>
          <p:cNvSpPr>
            <a:spLocks noChangeArrowheads="1"/>
          </p:cNvSpPr>
          <p:nvPr/>
        </p:nvSpPr>
        <p:spPr bwMode="auto">
          <a:xfrm>
            <a:off x="1443038" y="3625850"/>
            <a:ext cx="146050" cy="17287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89" name="Rectangle 13"/>
          <p:cNvSpPr>
            <a:spLocks noChangeArrowheads="1"/>
          </p:cNvSpPr>
          <p:nvPr/>
        </p:nvSpPr>
        <p:spPr bwMode="auto">
          <a:xfrm>
            <a:off x="1700213" y="2759075"/>
            <a:ext cx="142875" cy="2595563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90" name="Rectangle 14"/>
          <p:cNvSpPr>
            <a:spLocks noChangeArrowheads="1"/>
          </p:cNvSpPr>
          <p:nvPr/>
        </p:nvSpPr>
        <p:spPr bwMode="auto">
          <a:xfrm>
            <a:off x="1954213" y="4489450"/>
            <a:ext cx="146050" cy="8651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91" name="Rectangle 15"/>
          <p:cNvSpPr>
            <a:spLocks noChangeArrowheads="1"/>
          </p:cNvSpPr>
          <p:nvPr/>
        </p:nvSpPr>
        <p:spPr bwMode="auto">
          <a:xfrm>
            <a:off x="2211388" y="1895475"/>
            <a:ext cx="141287" cy="3459163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92" name="Rectangle 16"/>
          <p:cNvSpPr>
            <a:spLocks noChangeArrowheads="1"/>
          </p:cNvSpPr>
          <p:nvPr/>
        </p:nvSpPr>
        <p:spPr bwMode="auto">
          <a:xfrm>
            <a:off x="2465388" y="3625850"/>
            <a:ext cx="144462" cy="17287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93" name="Rectangle 17"/>
          <p:cNvSpPr>
            <a:spLocks noChangeArrowheads="1"/>
          </p:cNvSpPr>
          <p:nvPr/>
        </p:nvSpPr>
        <p:spPr bwMode="auto">
          <a:xfrm>
            <a:off x="2722563" y="2759075"/>
            <a:ext cx="141287" cy="2595563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94" name="Rectangle 18"/>
          <p:cNvSpPr>
            <a:spLocks noChangeArrowheads="1"/>
          </p:cNvSpPr>
          <p:nvPr/>
        </p:nvSpPr>
        <p:spPr bwMode="auto">
          <a:xfrm>
            <a:off x="2976563" y="3625850"/>
            <a:ext cx="144462" cy="17287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95" name="Rectangle 19"/>
          <p:cNvSpPr>
            <a:spLocks noChangeArrowheads="1"/>
          </p:cNvSpPr>
          <p:nvPr/>
        </p:nvSpPr>
        <p:spPr bwMode="auto">
          <a:xfrm>
            <a:off x="3233738" y="2759075"/>
            <a:ext cx="141287" cy="2595563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96" name="Rectangle 20"/>
          <p:cNvSpPr>
            <a:spLocks noChangeArrowheads="1"/>
          </p:cNvSpPr>
          <p:nvPr/>
        </p:nvSpPr>
        <p:spPr bwMode="auto">
          <a:xfrm>
            <a:off x="3487738" y="2759075"/>
            <a:ext cx="144462" cy="2595563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97" name="Rectangle 21"/>
          <p:cNvSpPr>
            <a:spLocks noChangeArrowheads="1"/>
          </p:cNvSpPr>
          <p:nvPr/>
        </p:nvSpPr>
        <p:spPr bwMode="auto">
          <a:xfrm>
            <a:off x="3743325" y="2759075"/>
            <a:ext cx="142875" cy="2595563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98" name="Rectangle 22"/>
          <p:cNvSpPr>
            <a:spLocks noChangeArrowheads="1"/>
          </p:cNvSpPr>
          <p:nvPr/>
        </p:nvSpPr>
        <p:spPr bwMode="auto">
          <a:xfrm>
            <a:off x="3998913" y="4489450"/>
            <a:ext cx="144462" cy="8651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199" name="Rectangle 23"/>
          <p:cNvSpPr>
            <a:spLocks noChangeArrowheads="1"/>
          </p:cNvSpPr>
          <p:nvPr/>
        </p:nvSpPr>
        <p:spPr bwMode="auto">
          <a:xfrm>
            <a:off x="4254500" y="4489450"/>
            <a:ext cx="141288" cy="8651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00" name="Rectangle 24"/>
          <p:cNvSpPr>
            <a:spLocks noChangeArrowheads="1"/>
          </p:cNvSpPr>
          <p:nvPr/>
        </p:nvSpPr>
        <p:spPr bwMode="auto">
          <a:xfrm>
            <a:off x="4510088" y="4489450"/>
            <a:ext cx="144462" cy="8651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01" name="Rectangle 25"/>
          <p:cNvSpPr>
            <a:spLocks noChangeArrowheads="1"/>
          </p:cNvSpPr>
          <p:nvPr/>
        </p:nvSpPr>
        <p:spPr bwMode="auto">
          <a:xfrm>
            <a:off x="4765675" y="2759075"/>
            <a:ext cx="146050" cy="2595563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02" name="Rectangle 26"/>
          <p:cNvSpPr>
            <a:spLocks noChangeArrowheads="1"/>
          </p:cNvSpPr>
          <p:nvPr/>
        </p:nvSpPr>
        <p:spPr bwMode="auto">
          <a:xfrm>
            <a:off x="5022850" y="4489450"/>
            <a:ext cx="141288" cy="8651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03" name="Rectangle 27"/>
          <p:cNvSpPr>
            <a:spLocks noChangeArrowheads="1"/>
          </p:cNvSpPr>
          <p:nvPr/>
        </p:nvSpPr>
        <p:spPr bwMode="auto">
          <a:xfrm>
            <a:off x="5276850" y="4489450"/>
            <a:ext cx="144463" cy="8651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04" name="Rectangle 28"/>
          <p:cNvSpPr>
            <a:spLocks noChangeArrowheads="1"/>
          </p:cNvSpPr>
          <p:nvPr/>
        </p:nvSpPr>
        <p:spPr bwMode="auto">
          <a:xfrm>
            <a:off x="5534025" y="3625850"/>
            <a:ext cx="141288" cy="17287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05" name="Rectangle 29"/>
          <p:cNvSpPr>
            <a:spLocks noChangeArrowheads="1"/>
          </p:cNvSpPr>
          <p:nvPr/>
        </p:nvSpPr>
        <p:spPr bwMode="auto">
          <a:xfrm>
            <a:off x="5788025" y="2759075"/>
            <a:ext cx="144463" cy="2595563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06" name="Rectangle 30"/>
          <p:cNvSpPr>
            <a:spLocks noChangeArrowheads="1"/>
          </p:cNvSpPr>
          <p:nvPr/>
        </p:nvSpPr>
        <p:spPr bwMode="auto">
          <a:xfrm>
            <a:off x="6045200" y="4489450"/>
            <a:ext cx="141288" cy="8651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07" name="Rectangle 31"/>
          <p:cNvSpPr>
            <a:spLocks noChangeArrowheads="1"/>
          </p:cNvSpPr>
          <p:nvPr/>
        </p:nvSpPr>
        <p:spPr bwMode="auto">
          <a:xfrm>
            <a:off x="6299200" y="4489450"/>
            <a:ext cx="144463" cy="8651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08" name="Rectangle 32"/>
          <p:cNvSpPr>
            <a:spLocks noChangeArrowheads="1"/>
          </p:cNvSpPr>
          <p:nvPr/>
        </p:nvSpPr>
        <p:spPr bwMode="auto">
          <a:xfrm>
            <a:off x="6556375" y="3625850"/>
            <a:ext cx="141288" cy="17287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09" name="Rectangle 33"/>
          <p:cNvSpPr>
            <a:spLocks noChangeArrowheads="1"/>
          </p:cNvSpPr>
          <p:nvPr/>
        </p:nvSpPr>
        <p:spPr bwMode="auto">
          <a:xfrm>
            <a:off x="6810375" y="3625850"/>
            <a:ext cx="144463" cy="17287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10" name="Rectangle 34"/>
          <p:cNvSpPr>
            <a:spLocks noChangeArrowheads="1"/>
          </p:cNvSpPr>
          <p:nvPr/>
        </p:nvSpPr>
        <p:spPr bwMode="auto">
          <a:xfrm>
            <a:off x="7067550" y="4489450"/>
            <a:ext cx="141288" cy="8651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11" name="Rectangle 35"/>
          <p:cNvSpPr>
            <a:spLocks noChangeArrowheads="1"/>
          </p:cNvSpPr>
          <p:nvPr/>
        </p:nvSpPr>
        <p:spPr bwMode="auto">
          <a:xfrm>
            <a:off x="7321550" y="3625850"/>
            <a:ext cx="142875" cy="17287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12" name="Rectangle 36"/>
          <p:cNvSpPr>
            <a:spLocks noChangeArrowheads="1"/>
          </p:cNvSpPr>
          <p:nvPr/>
        </p:nvSpPr>
        <p:spPr bwMode="auto">
          <a:xfrm>
            <a:off x="7578725" y="4489450"/>
            <a:ext cx="141288" cy="8651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13" name="Rectangle 37"/>
          <p:cNvSpPr>
            <a:spLocks noChangeArrowheads="1"/>
          </p:cNvSpPr>
          <p:nvPr/>
        </p:nvSpPr>
        <p:spPr bwMode="auto">
          <a:xfrm>
            <a:off x="7831138" y="4489450"/>
            <a:ext cx="144462" cy="8651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14" name="Rectangle 38"/>
          <p:cNvSpPr>
            <a:spLocks noChangeArrowheads="1"/>
          </p:cNvSpPr>
          <p:nvPr/>
        </p:nvSpPr>
        <p:spPr bwMode="auto">
          <a:xfrm>
            <a:off x="8089900" y="4489450"/>
            <a:ext cx="141288" cy="8651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15" name="Rectangle 39"/>
          <p:cNvSpPr>
            <a:spLocks noChangeArrowheads="1"/>
          </p:cNvSpPr>
          <p:nvPr/>
        </p:nvSpPr>
        <p:spPr bwMode="auto">
          <a:xfrm>
            <a:off x="8342313" y="3625850"/>
            <a:ext cx="144462" cy="1728788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16" name="Rectangle 40"/>
          <p:cNvSpPr>
            <a:spLocks noChangeArrowheads="1"/>
          </p:cNvSpPr>
          <p:nvPr/>
        </p:nvSpPr>
        <p:spPr bwMode="auto">
          <a:xfrm>
            <a:off x="8599488" y="2759075"/>
            <a:ext cx="142875" cy="2595563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17" name="Rectangle 41"/>
          <p:cNvSpPr>
            <a:spLocks noChangeArrowheads="1"/>
          </p:cNvSpPr>
          <p:nvPr/>
        </p:nvSpPr>
        <p:spPr bwMode="auto">
          <a:xfrm>
            <a:off x="8853488" y="1895475"/>
            <a:ext cx="144462" cy="3459163"/>
          </a:xfrm>
          <a:prstGeom prst="rect">
            <a:avLst/>
          </a:prstGeom>
          <a:solidFill>
            <a:srgbClr val="C0C0C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18" name="Line 42"/>
          <p:cNvSpPr>
            <a:spLocks noChangeShapeType="1"/>
          </p:cNvSpPr>
          <p:nvPr/>
        </p:nvSpPr>
        <p:spPr bwMode="auto">
          <a:xfrm>
            <a:off x="877888" y="1030288"/>
            <a:ext cx="0" cy="4324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19" name="Line 43"/>
          <p:cNvSpPr>
            <a:spLocks noChangeShapeType="1"/>
          </p:cNvSpPr>
          <p:nvPr/>
        </p:nvSpPr>
        <p:spPr bwMode="auto">
          <a:xfrm>
            <a:off x="833438" y="5354638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20" name="Line 44"/>
          <p:cNvSpPr>
            <a:spLocks noChangeShapeType="1"/>
          </p:cNvSpPr>
          <p:nvPr/>
        </p:nvSpPr>
        <p:spPr bwMode="auto">
          <a:xfrm>
            <a:off x="833438" y="4489450"/>
            <a:ext cx="44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21" name="Line 45"/>
          <p:cNvSpPr>
            <a:spLocks noChangeShapeType="1"/>
          </p:cNvSpPr>
          <p:nvPr/>
        </p:nvSpPr>
        <p:spPr bwMode="auto">
          <a:xfrm>
            <a:off x="833438" y="3625850"/>
            <a:ext cx="444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22" name="Line 46"/>
          <p:cNvSpPr>
            <a:spLocks noChangeShapeType="1"/>
          </p:cNvSpPr>
          <p:nvPr/>
        </p:nvSpPr>
        <p:spPr bwMode="auto">
          <a:xfrm>
            <a:off x="833438" y="2759075"/>
            <a:ext cx="44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23" name="Line 47"/>
          <p:cNvSpPr>
            <a:spLocks noChangeShapeType="1"/>
          </p:cNvSpPr>
          <p:nvPr/>
        </p:nvSpPr>
        <p:spPr bwMode="auto">
          <a:xfrm>
            <a:off x="833438" y="1895475"/>
            <a:ext cx="44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24" name="Line 48"/>
          <p:cNvSpPr>
            <a:spLocks noChangeShapeType="1"/>
          </p:cNvSpPr>
          <p:nvPr/>
        </p:nvSpPr>
        <p:spPr bwMode="auto">
          <a:xfrm>
            <a:off x="833438" y="1030288"/>
            <a:ext cx="444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25" name="Line 49"/>
          <p:cNvSpPr>
            <a:spLocks noChangeShapeType="1"/>
          </p:cNvSpPr>
          <p:nvPr/>
        </p:nvSpPr>
        <p:spPr bwMode="auto">
          <a:xfrm>
            <a:off x="877888" y="5354638"/>
            <a:ext cx="81756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26" name="Line 50"/>
          <p:cNvSpPr>
            <a:spLocks noChangeShapeType="1"/>
          </p:cNvSpPr>
          <p:nvPr/>
        </p:nvSpPr>
        <p:spPr bwMode="auto">
          <a:xfrm flipV="1">
            <a:off x="877888" y="5354638"/>
            <a:ext cx="0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27" name="Line 51"/>
          <p:cNvSpPr>
            <a:spLocks noChangeShapeType="1"/>
          </p:cNvSpPr>
          <p:nvPr/>
        </p:nvSpPr>
        <p:spPr bwMode="auto">
          <a:xfrm flipV="1">
            <a:off x="1133475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28" name="Line 52"/>
          <p:cNvSpPr>
            <a:spLocks noChangeShapeType="1"/>
          </p:cNvSpPr>
          <p:nvPr/>
        </p:nvSpPr>
        <p:spPr bwMode="auto">
          <a:xfrm flipV="1">
            <a:off x="1387475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29" name="Line 53"/>
          <p:cNvSpPr>
            <a:spLocks noChangeShapeType="1"/>
          </p:cNvSpPr>
          <p:nvPr/>
        </p:nvSpPr>
        <p:spPr bwMode="auto">
          <a:xfrm flipV="1">
            <a:off x="1644650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30" name="Line 54"/>
          <p:cNvSpPr>
            <a:spLocks noChangeShapeType="1"/>
          </p:cNvSpPr>
          <p:nvPr/>
        </p:nvSpPr>
        <p:spPr bwMode="auto">
          <a:xfrm flipV="1">
            <a:off x="1898650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31" name="Line 55"/>
          <p:cNvSpPr>
            <a:spLocks noChangeShapeType="1"/>
          </p:cNvSpPr>
          <p:nvPr/>
        </p:nvSpPr>
        <p:spPr bwMode="auto">
          <a:xfrm flipV="1">
            <a:off x="2155825" y="5354638"/>
            <a:ext cx="0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32" name="Line 56"/>
          <p:cNvSpPr>
            <a:spLocks noChangeShapeType="1"/>
          </p:cNvSpPr>
          <p:nvPr/>
        </p:nvSpPr>
        <p:spPr bwMode="auto">
          <a:xfrm flipV="1">
            <a:off x="2409825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33" name="Line 57"/>
          <p:cNvSpPr>
            <a:spLocks noChangeShapeType="1"/>
          </p:cNvSpPr>
          <p:nvPr/>
        </p:nvSpPr>
        <p:spPr bwMode="auto">
          <a:xfrm flipV="1">
            <a:off x="2667000" y="5354638"/>
            <a:ext cx="0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34" name="Line 58"/>
          <p:cNvSpPr>
            <a:spLocks noChangeShapeType="1"/>
          </p:cNvSpPr>
          <p:nvPr/>
        </p:nvSpPr>
        <p:spPr bwMode="auto">
          <a:xfrm flipV="1">
            <a:off x="2921000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35" name="Line 59"/>
          <p:cNvSpPr>
            <a:spLocks noChangeShapeType="1"/>
          </p:cNvSpPr>
          <p:nvPr/>
        </p:nvSpPr>
        <p:spPr bwMode="auto">
          <a:xfrm flipV="1">
            <a:off x="3178175" y="5354638"/>
            <a:ext cx="0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36" name="Line 60"/>
          <p:cNvSpPr>
            <a:spLocks noChangeShapeType="1"/>
          </p:cNvSpPr>
          <p:nvPr/>
        </p:nvSpPr>
        <p:spPr bwMode="auto">
          <a:xfrm flipV="1">
            <a:off x="3432175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37" name="Line 61"/>
          <p:cNvSpPr>
            <a:spLocks noChangeShapeType="1"/>
          </p:cNvSpPr>
          <p:nvPr/>
        </p:nvSpPr>
        <p:spPr bwMode="auto">
          <a:xfrm flipV="1">
            <a:off x="3689350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38" name="Line 62"/>
          <p:cNvSpPr>
            <a:spLocks noChangeShapeType="1"/>
          </p:cNvSpPr>
          <p:nvPr/>
        </p:nvSpPr>
        <p:spPr bwMode="auto">
          <a:xfrm flipV="1">
            <a:off x="3941763" y="53546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39" name="Line 63"/>
          <p:cNvSpPr>
            <a:spLocks noChangeShapeType="1"/>
          </p:cNvSpPr>
          <p:nvPr/>
        </p:nvSpPr>
        <p:spPr bwMode="auto">
          <a:xfrm flipV="1">
            <a:off x="4198938" y="53546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40" name="Line 64"/>
          <p:cNvSpPr>
            <a:spLocks noChangeShapeType="1"/>
          </p:cNvSpPr>
          <p:nvPr/>
        </p:nvSpPr>
        <p:spPr bwMode="auto">
          <a:xfrm flipV="1">
            <a:off x="4452938" y="53546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41" name="Line 65"/>
          <p:cNvSpPr>
            <a:spLocks noChangeShapeType="1"/>
          </p:cNvSpPr>
          <p:nvPr/>
        </p:nvSpPr>
        <p:spPr bwMode="auto">
          <a:xfrm flipV="1">
            <a:off x="4710113" y="53546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42" name="Line 66"/>
          <p:cNvSpPr>
            <a:spLocks noChangeShapeType="1"/>
          </p:cNvSpPr>
          <p:nvPr/>
        </p:nvSpPr>
        <p:spPr bwMode="auto">
          <a:xfrm flipV="1">
            <a:off x="4967288" y="53546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43" name="Line 67"/>
          <p:cNvSpPr>
            <a:spLocks noChangeShapeType="1"/>
          </p:cNvSpPr>
          <p:nvPr/>
        </p:nvSpPr>
        <p:spPr bwMode="auto">
          <a:xfrm flipV="1">
            <a:off x="5221288" y="53546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44" name="Line 68"/>
          <p:cNvSpPr>
            <a:spLocks noChangeShapeType="1"/>
          </p:cNvSpPr>
          <p:nvPr/>
        </p:nvSpPr>
        <p:spPr bwMode="auto">
          <a:xfrm flipV="1">
            <a:off x="5478463" y="53546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45" name="Line 69"/>
          <p:cNvSpPr>
            <a:spLocks noChangeShapeType="1"/>
          </p:cNvSpPr>
          <p:nvPr/>
        </p:nvSpPr>
        <p:spPr bwMode="auto">
          <a:xfrm flipV="1">
            <a:off x="5732463" y="53546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46" name="Line 70"/>
          <p:cNvSpPr>
            <a:spLocks noChangeShapeType="1"/>
          </p:cNvSpPr>
          <p:nvPr/>
        </p:nvSpPr>
        <p:spPr bwMode="auto">
          <a:xfrm flipV="1">
            <a:off x="5989638" y="53546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47" name="Line 71"/>
          <p:cNvSpPr>
            <a:spLocks noChangeShapeType="1"/>
          </p:cNvSpPr>
          <p:nvPr/>
        </p:nvSpPr>
        <p:spPr bwMode="auto">
          <a:xfrm flipV="1">
            <a:off x="6242050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48" name="Line 72"/>
          <p:cNvSpPr>
            <a:spLocks noChangeShapeType="1"/>
          </p:cNvSpPr>
          <p:nvPr/>
        </p:nvSpPr>
        <p:spPr bwMode="auto">
          <a:xfrm flipV="1">
            <a:off x="6500813" y="53546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49" name="Line 73"/>
          <p:cNvSpPr>
            <a:spLocks noChangeShapeType="1"/>
          </p:cNvSpPr>
          <p:nvPr/>
        </p:nvSpPr>
        <p:spPr bwMode="auto">
          <a:xfrm flipV="1">
            <a:off x="6753225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50" name="Line 74"/>
          <p:cNvSpPr>
            <a:spLocks noChangeShapeType="1"/>
          </p:cNvSpPr>
          <p:nvPr/>
        </p:nvSpPr>
        <p:spPr bwMode="auto">
          <a:xfrm flipV="1">
            <a:off x="7010400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51" name="Line 75"/>
          <p:cNvSpPr>
            <a:spLocks noChangeShapeType="1"/>
          </p:cNvSpPr>
          <p:nvPr/>
        </p:nvSpPr>
        <p:spPr bwMode="auto">
          <a:xfrm flipV="1">
            <a:off x="7264400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52" name="Line 76"/>
          <p:cNvSpPr>
            <a:spLocks noChangeShapeType="1"/>
          </p:cNvSpPr>
          <p:nvPr/>
        </p:nvSpPr>
        <p:spPr bwMode="auto">
          <a:xfrm flipV="1">
            <a:off x="7521575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53" name="Line 77"/>
          <p:cNvSpPr>
            <a:spLocks noChangeShapeType="1"/>
          </p:cNvSpPr>
          <p:nvPr/>
        </p:nvSpPr>
        <p:spPr bwMode="auto">
          <a:xfrm flipV="1">
            <a:off x="7775575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54" name="Line 78"/>
          <p:cNvSpPr>
            <a:spLocks noChangeShapeType="1"/>
          </p:cNvSpPr>
          <p:nvPr/>
        </p:nvSpPr>
        <p:spPr bwMode="auto">
          <a:xfrm flipV="1">
            <a:off x="8032750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55" name="Line 79"/>
          <p:cNvSpPr>
            <a:spLocks noChangeShapeType="1"/>
          </p:cNvSpPr>
          <p:nvPr/>
        </p:nvSpPr>
        <p:spPr bwMode="auto">
          <a:xfrm flipV="1">
            <a:off x="8286750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56" name="Line 80"/>
          <p:cNvSpPr>
            <a:spLocks noChangeShapeType="1"/>
          </p:cNvSpPr>
          <p:nvPr/>
        </p:nvSpPr>
        <p:spPr bwMode="auto">
          <a:xfrm flipV="1">
            <a:off x="8543925" y="535463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57" name="Line 81"/>
          <p:cNvSpPr>
            <a:spLocks noChangeShapeType="1"/>
          </p:cNvSpPr>
          <p:nvPr/>
        </p:nvSpPr>
        <p:spPr bwMode="auto">
          <a:xfrm flipV="1">
            <a:off x="8796338" y="53546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58" name="Line 82"/>
          <p:cNvSpPr>
            <a:spLocks noChangeShapeType="1"/>
          </p:cNvSpPr>
          <p:nvPr/>
        </p:nvSpPr>
        <p:spPr bwMode="auto">
          <a:xfrm flipV="1">
            <a:off x="9053513" y="535463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259" name="Rectangle 83"/>
          <p:cNvSpPr>
            <a:spLocks noChangeArrowheads="1"/>
          </p:cNvSpPr>
          <p:nvPr/>
        </p:nvSpPr>
        <p:spPr bwMode="auto">
          <a:xfrm>
            <a:off x="701675" y="5273675"/>
            <a:ext cx="6508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0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60" name="Rectangle 84"/>
          <p:cNvSpPr>
            <a:spLocks noChangeArrowheads="1"/>
          </p:cNvSpPr>
          <p:nvPr/>
        </p:nvSpPr>
        <p:spPr bwMode="auto">
          <a:xfrm>
            <a:off x="701675" y="4408488"/>
            <a:ext cx="6508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1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61" name="Rectangle 85"/>
          <p:cNvSpPr>
            <a:spLocks noChangeArrowheads="1"/>
          </p:cNvSpPr>
          <p:nvPr/>
        </p:nvSpPr>
        <p:spPr bwMode="auto">
          <a:xfrm>
            <a:off x="701675" y="3543300"/>
            <a:ext cx="6508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2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62" name="Rectangle 86"/>
          <p:cNvSpPr>
            <a:spLocks noChangeArrowheads="1"/>
          </p:cNvSpPr>
          <p:nvPr/>
        </p:nvSpPr>
        <p:spPr bwMode="auto">
          <a:xfrm>
            <a:off x="701675" y="2678113"/>
            <a:ext cx="6508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3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63" name="Rectangle 87"/>
          <p:cNvSpPr>
            <a:spLocks noChangeArrowheads="1"/>
          </p:cNvSpPr>
          <p:nvPr/>
        </p:nvSpPr>
        <p:spPr bwMode="auto">
          <a:xfrm>
            <a:off x="701675" y="1814513"/>
            <a:ext cx="6508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4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64" name="Rectangle 88"/>
          <p:cNvSpPr>
            <a:spLocks noChangeArrowheads="1"/>
          </p:cNvSpPr>
          <p:nvPr/>
        </p:nvSpPr>
        <p:spPr bwMode="auto">
          <a:xfrm>
            <a:off x="701675" y="947738"/>
            <a:ext cx="6508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5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65" name="Rectangle 89"/>
          <p:cNvSpPr>
            <a:spLocks noChangeArrowheads="1"/>
          </p:cNvSpPr>
          <p:nvPr/>
        </p:nvSpPr>
        <p:spPr bwMode="auto">
          <a:xfrm rot="18900000">
            <a:off x="393700" y="5659438"/>
            <a:ext cx="608013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PANEURO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66" name="Rectangle 90"/>
          <p:cNvSpPr>
            <a:spLocks noChangeArrowheads="1"/>
          </p:cNvSpPr>
          <p:nvPr/>
        </p:nvSpPr>
        <p:spPr bwMode="auto">
          <a:xfrm rot="18900000">
            <a:off x="1046163" y="5503863"/>
            <a:ext cx="150812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PE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67" name="Rectangle 91"/>
          <p:cNvSpPr>
            <a:spLocks noChangeArrowheads="1"/>
          </p:cNvSpPr>
          <p:nvPr/>
        </p:nvSpPr>
        <p:spPr bwMode="auto">
          <a:xfrm rot="18900000">
            <a:off x="731838" y="5722938"/>
            <a:ext cx="817562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EFTA-ISRAEL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68" name="Rectangle 92"/>
          <p:cNvSpPr>
            <a:spLocks noChangeArrowheads="1"/>
          </p:cNvSpPr>
          <p:nvPr/>
        </p:nvSpPr>
        <p:spPr bwMode="auto">
          <a:xfrm rot="18900000">
            <a:off x="1468438" y="5537200"/>
            <a:ext cx="252412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EEA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69" name="Rectangle 93"/>
          <p:cNvSpPr>
            <a:spLocks noChangeArrowheads="1"/>
          </p:cNvSpPr>
          <p:nvPr/>
        </p:nvSpPr>
        <p:spPr bwMode="auto">
          <a:xfrm rot="18900000">
            <a:off x="1136650" y="5765800"/>
            <a:ext cx="9398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EFTA-CROATIA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70" name="Rectangle 94"/>
          <p:cNvSpPr>
            <a:spLocks noChangeArrowheads="1"/>
          </p:cNvSpPr>
          <p:nvPr/>
        </p:nvSpPr>
        <p:spPr bwMode="auto">
          <a:xfrm rot="18900000">
            <a:off x="1203325" y="5840413"/>
            <a:ext cx="1147763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EU-SOUTH AFRICA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71" name="Rectangle 95"/>
          <p:cNvSpPr>
            <a:spLocks noChangeArrowheads="1"/>
          </p:cNvSpPr>
          <p:nvPr/>
        </p:nvSpPr>
        <p:spPr bwMode="auto">
          <a:xfrm rot="18900000">
            <a:off x="2020888" y="5621338"/>
            <a:ext cx="501650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EU-MEX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72" name="Rectangle 96"/>
          <p:cNvSpPr>
            <a:spLocks noChangeArrowheads="1"/>
          </p:cNvSpPr>
          <p:nvPr/>
        </p:nvSpPr>
        <p:spPr bwMode="auto">
          <a:xfrm rot="18900000">
            <a:off x="2336800" y="5599113"/>
            <a:ext cx="428625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NAFTA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73" name="Rectangle 97"/>
          <p:cNvSpPr>
            <a:spLocks noChangeArrowheads="1"/>
          </p:cNvSpPr>
          <p:nvPr/>
        </p:nvSpPr>
        <p:spPr bwMode="auto">
          <a:xfrm rot="18900000">
            <a:off x="2827338" y="5505450"/>
            <a:ext cx="157162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G3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74" name="Rectangle 98"/>
          <p:cNvSpPr>
            <a:spLocks noChangeArrowheads="1"/>
          </p:cNvSpPr>
          <p:nvPr/>
        </p:nvSpPr>
        <p:spPr bwMode="auto">
          <a:xfrm rot="18900000">
            <a:off x="2741613" y="5643563"/>
            <a:ext cx="552450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MEX-NIC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75" name="Rectangle 99"/>
          <p:cNvSpPr>
            <a:spLocks noChangeArrowheads="1"/>
          </p:cNvSpPr>
          <p:nvPr/>
        </p:nvSpPr>
        <p:spPr bwMode="auto">
          <a:xfrm rot="18900000">
            <a:off x="3038475" y="5624513"/>
            <a:ext cx="501650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MEX-CR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76" name="Rectangle 100"/>
          <p:cNvSpPr>
            <a:spLocks noChangeArrowheads="1"/>
          </p:cNvSpPr>
          <p:nvPr/>
        </p:nvSpPr>
        <p:spPr bwMode="auto">
          <a:xfrm rot="18900000">
            <a:off x="3227388" y="5648325"/>
            <a:ext cx="587375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MEX-BOL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77" name="Rectangle 101"/>
          <p:cNvSpPr>
            <a:spLocks noChangeArrowheads="1"/>
          </p:cNvSpPr>
          <p:nvPr/>
        </p:nvSpPr>
        <p:spPr bwMode="auto">
          <a:xfrm rot="18900000">
            <a:off x="3368675" y="5697538"/>
            <a:ext cx="709613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MERCOSUR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78" name="Rectangle 102"/>
          <p:cNvSpPr>
            <a:spLocks noChangeArrowheads="1"/>
          </p:cNvSpPr>
          <p:nvPr/>
        </p:nvSpPr>
        <p:spPr bwMode="auto">
          <a:xfrm rot="18900000">
            <a:off x="3695700" y="5668963"/>
            <a:ext cx="6302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MERC-CHI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79" name="Rectangle 103"/>
          <p:cNvSpPr>
            <a:spLocks noChangeArrowheads="1"/>
          </p:cNvSpPr>
          <p:nvPr/>
        </p:nvSpPr>
        <p:spPr bwMode="auto">
          <a:xfrm rot="18900000">
            <a:off x="3919538" y="5678488"/>
            <a:ext cx="668337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MERC-BOL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80" name="Rectangle 104"/>
          <p:cNvSpPr>
            <a:spLocks noChangeArrowheads="1"/>
          </p:cNvSpPr>
          <p:nvPr/>
        </p:nvSpPr>
        <p:spPr bwMode="auto">
          <a:xfrm rot="18900000">
            <a:off x="4289425" y="5635625"/>
            <a:ext cx="538163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CAN-CHI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81" name="Rectangle 105"/>
          <p:cNvSpPr>
            <a:spLocks noChangeArrowheads="1"/>
          </p:cNvSpPr>
          <p:nvPr/>
        </p:nvSpPr>
        <p:spPr bwMode="auto">
          <a:xfrm rot="18900000">
            <a:off x="4121150" y="5805488"/>
            <a:ext cx="1014413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ANDEAN COMM.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82" name="Rectangle 106"/>
          <p:cNvSpPr>
            <a:spLocks noChangeArrowheads="1"/>
          </p:cNvSpPr>
          <p:nvPr/>
        </p:nvSpPr>
        <p:spPr bwMode="auto">
          <a:xfrm rot="18900000">
            <a:off x="4738688" y="5662613"/>
            <a:ext cx="6000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CARICOM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83" name="Rectangle 107"/>
          <p:cNvSpPr>
            <a:spLocks noChangeArrowheads="1"/>
          </p:cNvSpPr>
          <p:nvPr/>
        </p:nvSpPr>
        <p:spPr bwMode="auto">
          <a:xfrm rot="18900000">
            <a:off x="4800600" y="5735638"/>
            <a:ext cx="823913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CARICOM-DR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84" name="Rectangle 108"/>
          <p:cNvSpPr>
            <a:spLocks noChangeArrowheads="1"/>
          </p:cNvSpPr>
          <p:nvPr/>
        </p:nvSpPr>
        <p:spPr bwMode="auto">
          <a:xfrm rot="18900000">
            <a:off x="5443538" y="5584825"/>
            <a:ext cx="379412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CACM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85" name="Rectangle 109"/>
          <p:cNvSpPr>
            <a:spLocks noChangeArrowheads="1"/>
          </p:cNvSpPr>
          <p:nvPr/>
        </p:nvSpPr>
        <p:spPr bwMode="auto">
          <a:xfrm rot="18900000">
            <a:off x="5683250" y="5588000"/>
            <a:ext cx="40163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ALADI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86" name="Rectangle 110"/>
          <p:cNvSpPr>
            <a:spLocks noChangeArrowheads="1"/>
          </p:cNvSpPr>
          <p:nvPr/>
        </p:nvSpPr>
        <p:spPr bwMode="auto">
          <a:xfrm rot="18900000">
            <a:off x="5994400" y="5565775"/>
            <a:ext cx="3365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AFTA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87" name="Rectangle 111"/>
          <p:cNvSpPr>
            <a:spLocks noChangeArrowheads="1"/>
          </p:cNvSpPr>
          <p:nvPr/>
        </p:nvSpPr>
        <p:spPr bwMode="auto">
          <a:xfrm rot="18900000">
            <a:off x="5945188" y="5686425"/>
            <a:ext cx="6889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ANZCERTA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88" name="Rectangle 112"/>
          <p:cNvSpPr>
            <a:spLocks noChangeArrowheads="1"/>
          </p:cNvSpPr>
          <p:nvPr/>
        </p:nvSpPr>
        <p:spPr bwMode="auto">
          <a:xfrm rot="18900000">
            <a:off x="6229350" y="5673725"/>
            <a:ext cx="660400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SPARTECA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89" name="Rectangle 113"/>
          <p:cNvSpPr>
            <a:spLocks noChangeArrowheads="1"/>
          </p:cNvSpPr>
          <p:nvPr/>
        </p:nvSpPr>
        <p:spPr bwMode="auto">
          <a:xfrm rot="18900000">
            <a:off x="6500813" y="5665788"/>
            <a:ext cx="642937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BANGKOK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90" name="Rectangle 114"/>
          <p:cNvSpPr>
            <a:spLocks noChangeArrowheads="1"/>
          </p:cNvSpPr>
          <p:nvPr/>
        </p:nvSpPr>
        <p:spPr bwMode="auto">
          <a:xfrm rot="18900000">
            <a:off x="7011988" y="5570538"/>
            <a:ext cx="34290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SADC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91" name="Rectangle 115"/>
          <p:cNvSpPr>
            <a:spLocks noChangeArrowheads="1"/>
          </p:cNvSpPr>
          <p:nvPr/>
        </p:nvSpPr>
        <p:spPr bwMode="auto">
          <a:xfrm rot="18900000">
            <a:off x="7097713" y="5638800"/>
            <a:ext cx="5365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COMESA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92" name="Rectangle 116"/>
          <p:cNvSpPr>
            <a:spLocks noChangeArrowheads="1"/>
          </p:cNvSpPr>
          <p:nvPr/>
        </p:nvSpPr>
        <p:spPr bwMode="auto">
          <a:xfrm rot="18900000">
            <a:off x="7346950" y="5637213"/>
            <a:ext cx="544513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ECOWAS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93" name="Rectangle 117"/>
          <p:cNvSpPr>
            <a:spLocks noChangeArrowheads="1"/>
          </p:cNvSpPr>
          <p:nvPr/>
        </p:nvSpPr>
        <p:spPr bwMode="auto">
          <a:xfrm rot="18900000">
            <a:off x="7845425" y="5545138"/>
            <a:ext cx="265113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GCC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94" name="Rectangle 118"/>
          <p:cNvSpPr>
            <a:spLocks noChangeArrowheads="1"/>
          </p:cNvSpPr>
          <p:nvPr/>
        </p:nvSpPr>
        <p:spPr bwMode="auto">
          <a:xfrm rot="18900000">
            <a:off x="7762875" y="5673725"/>
            <a:ext cx="658813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US-ISRAEL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95" name="Rectangle 119"/>
          <p:cNvSpPr>
            <a:spLocks noChangeArrowheads="1"/>
          </p:cNvSpPr>
          <p:nvPr/>
        </p:nvSpPr>
        <p:spPr bwMode="auto">
          <a:xfrm rot="18900000">
            <a:off x="7913688" y="5715000"/>
            <a:ext cx="78263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MEX-ISRAEL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96" name="Rectangle 120"/>
          <p:cNvSpPr>
            <a:spLocks noChangeArrowheads="1"/>
          </p:cNvSpPr>
          <p:nvPr/>
        </p:nvSpPr>
        <p:spPr bwMode="auto">
          <a:xfrm rot="18900000">
            <a:off x="8178800" y="5711825"/>
            <a:ext cx="766763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 b="0">
                <a:solidFill>
                  <a:srgbClr val="F7F7F7"/>
                </a:solidFill>
                <a:latin typeface="Times New Roman" pitchFamily="18" charset="0"/>
              </a:rPr>
              <a:t>CAN-ISRAEL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97" name="Rectangle 121"/>
          <p:cNvSpPr>
            <a:spLocks noChangeArrowheads="1"/>
          </p:cNvSpPr>
          <p:nvPr/>
        </p:nvSpPr>
        <p:spPr bwMode="auto">
          <a:xfrm>
            <a:off x="4637088" y="6462713"/>
            <a:ext cx="611187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>
                <a:solidFill>
                  <a:srgbClr val="F7F7F7"/>
                </a:solidFill>
                <a:latin typeface="Times New Roman" pitchFamily="18" charset="0"/>
              </a:rPr>
              <a:t>Agreement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  <p:sp>
        <p:nvSpPr>
          <p:cNvPr id="1202298" name="Rectangle 122"/>
          <p:cNvSpPr>
            <a:spLocks noChangeArrowheads="1"/>
          </p:cNvSpPr>
          <p:nvPr/>
        </p:nvSpPr>
        <p:spPr bwMode="auto">
          <a:xfrm rot="16200000">
            <a:off x="-22225" y="3130550"/>
            <a:ext cx="609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defTabSz="788988"/>
            <a:r>
              <a:rPr lang="en-US" sz="1000">
                <a:solidFill>
                  <a:srgbClr val="F7F7F7"/>
                </a:solidFill>
                <a:latin typeface="Times New Roman" pitchFamily="18" charset="0"/>
              </a:rPr>
              <a:t>Facil Index</a:t>
            </a:r>
            <a:endParaRPr lang="en-US" sz="2100" b="0">
              <a:solidFill>
                <a:srgbClr val="F7F7F7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22375"/>
          </a:xfrm>
          <a:noFill/>
          <a:ln/>
        </p:spPr>
        <p:txBody>
          <a:bodyPr lIns="78821" tIns="39411" rIns="78821" bIns="39411" anchor="t">
            <a:spAutoFit/>
          </a:bodyPr>
          <a:lstStyle/>
          <a:p>
            <a:r>
              <a:rPr lang="en-US" sz="2800" b="1">
                <a:solidFill>
                  <a:srgbClr val="F8B966"/>
                </a:solidFill>
                <a:latin typeface="Arial" pitchFamily="34" charset="0"/>
              </a:rPr>
              <a:t>MARKET ACCESS ISSUES IN RTAs</a:t>
            </a:r>
            <a:br>
              <a:rPr lang="en-US" sz="28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300" b="1">
                <a:solidFill>
                  <a:srgbClr val="F8B666"/>
                </a:solidFill>
                <a:latin typeface="Arial" pitchFamily="34" charset="0"/>
              </a:rPr>
              <a:t>RULES OF ORIGIN</a:t>
            </a:r>
            <a:br>
              <a:rPr lang="en-US" sz="2300" b="1">
                <a:solidFill>
                  <a:srgbClr val="F8B666"/>
                </a:solidFill>
                <a:latin typeface="Arial" pitchFamily="34" charset="0"/>
              </a:rPr>
            </a:br>
            <a:r>
              <a:rPr lang="en-US" sz="2400" b="1">
                <a:solidFill>
                  <a:srgbClr val="F8B966"/>
                </a:solidFill>
                <a:latin typeface="Times New Roman" pitchFamily="18" charset="0"/>
              </a:rPr>
              <a:t>Do RoO matter for trade?</a:t>
            </a:r>
          </a:p>
        </p:txBody>
      </p:sp>
      <p:sp>
        <p:nvSpPr>
          <p:cNvPr id="120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716463"/>
          </a:xfrm>
          <a:noFill/>
          <a:ln/>
        </p:spPr>
        <p:txBody>
          <a:bodyPr lIns="91432" tIns="45716" rIns="91432" bIns="45716">
            <a:spAutoFit/>
          </a:bodyPr>
          <a:lstStyle/>
          <a:p>
            <a:pPr marL="296863" indent="-296863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1900">
                <a:solidFill>
                  <a:srgbClr val="F7F7F7"/>
                </a:solidFill>
                <a:latin typeface="Arial" pitchFamily="34" charset="0"/>
                <a:cs typeface="Times New Roman" pitchFamily="18" charset="0"/>
              </a:rPr>
              <a:t>A modified gravity model to assess the trade effects of: 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Char char="-"/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Product-specific RoO of different degrees of</a:t>
            </a:r>
            <a:b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</a:b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(1) restrictiveness and (2) selectivity 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Char char="-"/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Flexibility provided by regime-wide “facilitation provisions”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Char char="-"/>
            </a:pPr>
            <a:endParaRPr lang="en-US" sz="2000">
              <a:solidFill>
                <a:srgbClr val="F8B966"/>
              </a:solidFill>
              <a:latin typeface="Arial" pitchFamily="34" charset="0"/>
              <a:cs typeface="Times New Roman" pitchFamily="18" charset="0"/>
            </a:endParaRPr>
          </a:p>
          <a:p>
            <a:pPr marL="296863" indent="-296863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1900">
                <a:solidFill>
                  <a:srgbClr val="F7F7F7"/>
                </a:solidFill>
                <a:latin typeface="Arial" pitchFamily="34" charset="0"/>
                <a:cs typeface="Times New Roman" pitchFamily="18" charset="0"/>
              </a:rPr>
              <a:t>Trade “operationalized” in two ways: 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Char char="-"/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Aggregate imports (2001)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Char char="-"/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Imports in intermediate goods in vehicles (2001) 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Char char="-"/>
            </a:pPr>
            <a:endParaRPr lang="en-US" sz="2000">
              <a:solidFill>
                <a:srgbClr val="F8B966"/>
              </a:solidFill>
              <a:latin typeface="Arial" pitchFamily="34" charset="0"/>
              <a:cs typeface="Times New Roman" pitchFamily="18" charset="0"/>
            </a:endParaRPr>
          </a:p>
          <a:p>
            <a:pPr marL="296863" indent="-296863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1900">
                <a:solidFill>
                  <a:srgbClr val="F7F7F7"/>
                </a:solidFill>
                <a:latin typeface="Arial" pitchFamily="34" charset="0"/>
                <a:cs typeface="Times New Roman" pitchFamily="18" charset="0"/>
              </a:rPr>
              <a:t>Sample: 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Char char="-"/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156 countries </a:t>
            </a:r>
          </a:p>
          <a:p>
            <a:pPr marL="725488" lvl="1" indent="-314325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Char char="-"/>
            </a:pPr>
            <a:r>
              <a:rPr lang="en-US" sz="2000">
                <a:solidFill>
                  <a:srgbClr val="F8B966"/>
                </a:solidFill>
                <a:latin typeface="Arial" pitchFamily="34" charset="0"/>
                <a:cs typeface="Times New Roman" pitchFamily="18" charset="0"/>
              </a:rPr>
              <a:t>About a hundred PTAs</a:t>
            </a:r>
          </a:p>
          <a:p>
            <a:pPr marL="296863" indent="-296863" defTabSz="1060450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endParaRPr lang="en-US" sz="1900">
              <a:solidFill>
                <a:srgbClr val="F7F7F7"/>
              </a:solidFill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0"/>
            <a:ext cx="8763000" cy="4343400"/>
          </a:xfrm>
        </p:spPr>
        <p:txBody>
          <a:bodyPr/>
          <a:lstStyle/>
          <a:p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Gravity Model Estimates </a:t>
            </a:r>
            <a:b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ln (Bilateral Total Trade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) =</a:t>
            </a:r>
            <a:r>
              <a:rPr lang="en-US" sz="32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ln (Distance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+ </a:t>
            </a:r>
            <a:b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ln (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) + 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ln (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) +</a:t>
            </a:r>
            <a:b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Landlocked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Adjacent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Island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+ </a:t>
            </a:r>
            <a:b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G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Rules of Origin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+ </a:t>
            </a:r>
            <a:b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Other + 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/>
              <a:t> </a:t>
            </a:r>
          </a:p>
        </p:txBody>
      </p:sp>
      <p:sp>
        <p:nvSpPr>
          <p:cNvPr id="1239043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8821" tIns="39411" rIns="78821" bIns="39411">
            <a:spAutoFit/>
          </a:bodyPr>
          <a:lstStyle/>
          <a:p>
            <a:r>
              <a:rPr lang="en-US" sz="2800">
                <a:solidFill>
                  <a:srgbClr val="F8B966"/>
                </a:solidFill>
              </a:rPr>
              <a:t>MARKET ACCESS ISSUES IN RTAs</a:t>
            </a:r>
            <a:br>
              <a:rPr lang="en-US" sz="2800">
                <a:solidFill>
                  <a:srgbClr val="F8B966"/>
                </a:solidFill>
              </a:rPr>
            </a:br>
            <a:r>
              <a:rPr lang="en-US" sz="2300">
                <a:solidFill>
                  <a:srgbClr val="F8B666"/>
                </a:solidFill>
              </a:rPr>
              <a:t>RULES OF ORIGIN</a:t>
            </a:r>
            <a:br>
              <a:rPr lang="en-US" sz="2300">
                <a:solidFill>
                  <a:srgbClr val="F8B666"/>
                </a:solidFill>
              </a:rPr>
            </a:br>
            <a:r>
              <a:rPr lang="en-US" sz="2400">
                <a:solidFill>
                  <a:srgbClr val="F8B966"/>
                </a:solidFill>
                <a:latin typeface="Times New Roman" pitchFamily="18" charset="0"/>
              </a:rPr>
              <a:t>Do RoO matter for trade?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5187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447800" y="304800"/>
          <a:ext cx="6477000" cy="6400800"/>
        </p:xfrm>
        <a:graphic>
          <a:graphicData uri="http://schemas.openxmlformats.org/presentationml/2006/ole">
            <p:oleObj spid="_x0000_s1245187" name="Worksheet" r:id="rId3" imgW="4477207" imgH="5277307" progId="Excel.Sheet.8">
              <p:embed/>
            </p:oleObj>
          </a:graphicData>
        </a:graphic>
      </p:graphicFrame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19200"/>
            <a:ext cx="8763000" cy="4648200"/>
          </a:xfrm>
        </p:spPr>
        <p:txBody>
          <a:bodyPr/>
          <a:lstStyle/>
          <a:p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ln (Bilateral “INTERMEDIATE” Trade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) =</a:t>
            </a:r>
            <a:r>
              <a:rPr lang="en-US" sz="32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ln (Distance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+ </a:t>
            </a:r>
            <a:b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ln (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) + 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ln (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) +</a:t>
            </a:r>
            <a:b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Landlocked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Adjacent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Island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+ </a:t>
            </a:r>
            <a:b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G 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Rules of Origin on “FINAL GOODS”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 + </a:t>
            </a:r>
            <a:b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Other + </a:t>
            </a:r>
            <a:r>
              <a:rPr lang="en-US" sz="3200" b="1" i="1">
                <a:solidFill>
                  <a:srgbClr val="F8B966"/>
                </a:solidFill>
                <a:latin typeface="Arial" pitchFamily="34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3200" b="1" i="1" baseline="-30000">
                <a:solidFill>
                  <a:srgbClr val="F8B966"/>
                </a:solidFill>
                <a:latin typeface="Arial" pitchFamily="34" charset="0"/>
                <a:cs typeface="Arial" pitchFamily="34" charset="0"/>
              </a:rPr>
              <a:t>ijt</a:t>
            </a:r>
            <a:r>
              <a:rPr lang="en-US"/>
              <a:t> </a:t>
            </a:r>
          </a:p>
        </p:txBody>
      </p:sp>
      <p:sp>
        <p:nvSpPr>
          <p:cNvPr id="1241091" name="Rectangle 3"/>
          <p:cNvSpPr>
            <a:spLocks noChangeArrowheads="1"/>
          </p:cNvSpPr>
          <p:nvPr/>
        </p:nvSpPr>
        <p:spPr bwMode="auto">
          <a:xfrm>
            <a:off x="381000" y="3048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2800">
                <a:solidFill>
                  <a:srgbClr val="F8B966"/>
                </a:solidFill>
              </a:rPr>
              <a:t>MARKET ACCESS ISSUES IN RTAs</a:t>
            </a:r>
          </a:p>
          <a:p>
            <a:r>
              <a:rPr lang="en-US" sz="2300">
                <a:solidFill>
                  <a:srgbClr val="F8B666"/>
                </a:solidFill>
              </a:rPr>
              <a:t>RULES OF ORIGIN</a:t>
            </a:r>
            <a:br>
              <a:rPr lang="en-US" sz="2300">
                <a:solidFill>
                  <a:srgbClr val="F8B666"/>
                </a:solidFill>
              </a:rPr>
            </a:br>
            <a:r>
              <a:rPr lang="en-US" sz="2400">
                <a:solidFill>
                  <a:srgbClr val="F8B966"/>
                </a:solidFill>
                <a:latin typeface="Times New Roman" pitchFamily="18" charset="0"/>
              </a:rPr>
              <a:t>Do RoO matter for trade?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723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905000" y="457200"/>
          <a:ext cx="5638800" cy="5943600"/>
        </p:xfrm>
        <a:graphic>
          <a:graphicData uri="http://schemas.openxmlformats.org/presentationml/2006/ole">
            <p:oleObj spid="_x0000_s1247235" name="Worksheet" r:id="rId3" imgW="3486607" imgH="6124956" progId="Excel.Sheet.8">
              <p:embed/>
            </p:oleObj>
          </a:graphicData>
        </a:graphic>
      </p:graphicFrame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5943600"/>
          </a:xfrm>
        </p:spPr>
        <p:txBody>
          <a:bodyPr/>
          <a:lstStyle/>
          <a:p>
            <a:r>
              <a:rPr lang="en-US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3600" b="1">
                <a:solidFill>
                  <a:srgbClr val="F8B966"/>
                </a:solidFill>
                <a:latin typeface="Arial" pitchFamily="34" charset="0"/>
              </a:rPr>
              <a:t>Regional Policy Dialogue</a:t>
            </a:r>
            <a:r>
              <a:rPr lang="en-US" b="1">
                <a:solidFill>
                  <a:srgbClr val="F8B966"/>
                </a:solidFill>
                <a:latin typeface="Arial" pitchFamily="34" charset="0"/>
              </a:rPr>
              <a:t/>
            </a:r>
            <a:br>
              <a:rPr lang="en-US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  <a:t>V Meeting of the Trade and Integration Network</a:t>
            </a:r>
            <a:r>
              <a:rPr lang="es-AR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AR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AR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AR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  <a:t>Impact of Free Trade Agreements on Trade</a:t>
            </a:r>
            <a:br>
              <a:rPr lang="en-US" sz="2800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>
                <a:solidFill>
                  <a:srgbClr val="F8B9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>
                <a:solidFill>
                  <a:srgbClr val="F8B966"/>
                </a:solidFill>
                <a:latin typeface="Arial" pitchFamily="34" charset="0"/>
              </a:rPr>
              <a:t>Antoni Estevadeordal</a:t>
            </a:r>
            <a:br>
              <a:rPr lang="en-US" sz="20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000" b="1">
                <a:solidFill>
                  <a:srgbClr val="F8B966"/>
                </a:solidFill>
                <a:latin typeface="Arial" pitchFamily="34" charset="0"/>
              </a:rPr>
              <a:t>Integration,Trade and Hemispheric Issues Division</a:t>
            </a:r>
            <a:br>
              <a:rPr lang="en-US" sz="2000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 sz="2000" b="1">
                <a:solidFill>
                  <a:srgbClr val="F8B966"/>
                </a:solidFill>
                <a:latin typeface="Arial" pitchFamily="34" charset="0"/>
              </a:rPr>
              <a:t>Inter-American Development Bank </a:t>
            </a:r>
            <a:br>
              <a:rPr lang="en-US" sz="2000" b="1">
                <a:solidFill>
                  <a:srgbClr val="F8B966"/>
                </a:solidFill>
                <a:latin typeface="Arial" pitchFamily="34" charset="0"/>
              </a:rPr>
            </a:br>
            <a:r>
              <a:rPr lang="es-AR" sz="2000" b="1">
                <a:solidFill>
                  <a:srgbClr val="F8B966"/>
                </a:solidFill>
                <a:latin typeface="Arial" pitchFamily="34" charset="0"/>
              </a:rPr>
              <a:t>Washington, D.C. 14-15 Agosto 2003</a:t>
            </a:r>
            <a:r>
              <a:rPr lang="es-AR" b="1">
                <a:solidFill>
                  <a:srgbClr val="F8B966"/>
                </a:solidFill>
                <a:latin typeface="Arial" pitchFamily="34" charset="0"/>
              </a:rPr>
              <a:t> </a:t>
            </a:r>
            <a:br>
              <a:rPr lang="es-AR" b="1">
                <a:solidFill>
                  <a:srgbClr val="F8B966"/>
                </a:solidFill>
                <a:latin typeface="Arial" pitchFamily="34" charset="0"/>
              </a:rPr>
            </a:br>
            <a:r>
              <a:rPr lang="en-US">
                <a:solidFill>
                  <a:srgbClr val="F8B966"/>
                </a:solidFill>
              </a:rPr>
              <a:t/>
            </a:r>
            <a:br>
              <a:rPr lang="en-US">
                <a:solidFill>
                  <a:srgbClr val="F8B966"/>
                </a:solidFill>
              </a:rPr>
            </a:br>
            <a:endParaRPr lang="en-US">
              <a:solidFill>
                <a:srgbClr val="F8B966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7" name="Rectangle 9"/>
          <p:cNvSpPr>
            <a:spLocks noChangeArrowheads="1"/>
          </p:cNvSpPr>
          <p:nvPr/>
        </p:nvSpPr>
        <p:spPr bwMode="auto">
          <a:xfrm>
            <a:off x="1606550" y="1663700"/>
            <a:ext cx="629443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499" name="Rectangle 11"/>
          <p:cNvSpPr>
            <a:spLocks noChangeArrowheads="1"/>
          </p:cNvSpPr>
          <p:nvPr/>
        </p:nvSpPr>
        <p:spPr bwMode="auto">
          <a:xfrm>
            <a:off x="5483225" y="1660525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chemeClr val="accent2"/>
                </a:solidFill>
              </a:rPr>
              <a:t> 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5500" name="Rectangle 12"/>
          <p:cNvSpPr>
            <a:spLocks noChangeArrowheads="1"/>
          </p:cNvSpPr>
          <p:nvPr/>
        </p:nvSpPr>
        <p:spPr bwMode="auto">
          <a:xfrm>
            <a:off x="381000" y="1295400"/>
            <a:ext cx="8494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F7F7F7"/>
                </a:solidFill>
              </a:rPr>
              <a:t>MFN and Preferential Average Tariffs in selected LAC Countries 1985-1997</a:t>
            </a:r>
          </a:p>
        </p:txBody>
      </p:sp>
      <p:sp>
        <p:nvSpPr>
          <p:cNvPr id="575505" name="Rectangle 17"/>
          <p:cNvSpPr>
            <a:spLocks noChangeArrowheads="1"/>
          </p:cNvSpPr>
          <p:nvPr/>
        </p:nvSpPr>
        <p:spPr bwMode="auto">
          <a:xfrm>
            <a:off x="3894138" y="6837363"/>
            <a:ext cx="158115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07" name="Rectangle 19"/>
          <p:cNvSpPr>
            <a:spLocks noChangeArrowheads="1"/>
          </p:cNvSpPr>
          <p:nvPr/>
        </p:nvSpPr>
        <p:spPr bwMode="auto">
          <a:xfrm>
            <a:off x="5280025" y="6813550"/>
            <a:ext cx="492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75504" name="Rectangle 16"/>
          <p:cNvSpPr>
            <a:spLocks noChangeArrowheads="1"/>
          </p:cNvSpPr>
          <p:nvPr/>
        </p:nvSpPr>
        <p:spPr bwMode="auto">
          <a:xfrm>
            <a:off x="6415088" y="1524000"/>
            <a:ext cx="52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chemeClr val="accent2"/>
                </a:solidFill>
              </a:rPr>
              <a:t> 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5508" name="Rectangle 20"/>
          <p:cNvSpPr>
            <a:spLocks noChangeArrowheads="1"/>
          </p:cNvSpPr>
          <p:nvPr/>
        </p:nvSpPr>
        <p:spPr bwMode="auto">
          <a:xfrm>
            <a:off x="8470900" y="6532563"/>
            <a:ext cx="503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09" name="Rectangle 21"/>
          <p:cNvSpPr>
            <a:spLocks noChangeArrowheads="1"/>
          </p:cNvSpPr>
          <p:nvPr/>
        </p:nvSpPr>
        <p:spPr bwMode="auto">
          <a:xfrm>
            <a:off x="8572500" y="6537325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1997</a:t>
            </a:r>
          </a:p>
        </p:txBody>
      </p:sp>
      <p:sp>
        <p:nvSpPr>
          <p:cNvPr id="575510" name="Rectangle 22"/>
          <p:cNvSpPr>
            <a:spLocks noChangeArrowheads="1"/>
          </p:cNvSpPr>
          <p:nvPr/>
        </p:nvSpPr>
        <p:spPr bwMode="auto">
          <a:xfrm>
            <a:off x="8988425" y="6537325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7F7F7"/>
              </a:solidFill>
            </a:endParaRPr>
          </a:p>
        </p:txBody>
      </p:sp>
      <p:sp>
        <p:nvSpPr>
          <p:cNvPr id="575511" name="Rectangle 23"/>
          <p:cNvSpPr>
            <a:spLocks noChangeArrowheads="1"/>
          </p:cNvSpPr>
          <p:nvPr/>
        </p:nvSpPr>
        <p:spPr bwMode="auto">
          <a:xfrm>
            <a:off x="7135813" y="6532563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12" name="Rectangle 24"/>
          <p:cNvSpPr>
            <a:spLocks noChangeArrowheads="1"/>
          </p:cNvSpPr>
          <p:nvPr/>
        </p:nvSpPr>
        <p:spPr bwMode="auto">
          <a:xfrm>
            <a:off x="7237413" y="6537325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1995</a:t>
            </a:r>
          </a:p>
        </p:txBody>
      </p:sp>
      <p:sp>
        <p:nvSpPr>
          <p:cNvPr id="575513" name="Rectangle 25"/>
          <p:cNvSpPr>
            <a:spLocks noChangeArrowheads="1"/>
          </p:cNvSpPr>
          <p:nvPr/>
        </p:nvSpPr>
        <p:spPr bwMode="auto">
          <a:xfrm>
            <a:off x="7654925" y="6537325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7F7F7"/>
              </a:solidFill>
            </a:endParaRPr>
          </a:p>
        </p:txBody>
      </p:sp>
      <p:sp>
        <p:nvSpPr>
          <p:cNvPr id="575514" name="Rectangle 26"/>
          <p:cNvSpPr>
            <a:spLocks noChangeArrowheads="1"/>
          </p:cNvSpPr>
          <p:nvPr/>
        </p:nvSpPr>
        <p:spPr bwMode="auto">
          <a:xfrm>
            <a:off x="5943600" y="6532563"/>
            <a:ext cx="622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15" name="Rectangle 27"/>
          <p:cNvSpPr>
            <a:spLocks noChangeArrowheads="1"/>
          </p:cNvSpPr>
          <p:nvPr/>
        </p:nvSpPr>
        <p:spPr bwMode="auto">
          <a:xfrm>
            <a:off x="6045200" y="6537325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1993</a:t>
            </a:r>
          </a:p>
        </p:txBody>
      </p:sp>
      <p:sp>
        <p:nvSpPr>
          <p:cNvPr id="575516" name="Rectangle 28"/>
          <p:cNvSpPr>
            <a:spLocks noChangeArrowheads="1"/>
          </p:cNvSpPr>
          <p:nvPr/>
        </p:nvSpPr>
        <p:spPr bwMode="auto">
          <a:xfrm>
            <a:off x="6462713" y="6537325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7F7F7"/>
              </a:solidFill>
            </a:endParaRPr>
          </a:p>
        </p:txBody>
      </p:sp>
      <p:sp>
        <p:nvSpPr>
          <p:cNvPr id="575517" name="Rectangle 29"/>
          <p:cNvSpPr>
            <a:spLocks noChangeArrowheads="1"/>
          </p:cNvSpPr>
          <p:nvPr/>
        </p:nvSpPr>
        <p:spPr bwMode="auto">
          <a:xfrm>
            <a:off x="4467225" y="6532563"/>
            <a:ext cx="573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18" name="Rectangle 30"/>
          <p:cNvSpPr>
            <a:spLocks noChangeArrowheads="1"/>
          </p:cNvSpPr>
          <p:nvPr/>
        </p:nvSpPr>
        <p:spPr bwMode="auto">
          <a:xfrm>
            <a:off x="4568825" y="6537325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1991</a:t>
            </a:r>
          </a:p>
        </p:txBody>
      </p:sp>
      <p:sp>
        <p:nvSpPr>
          <p:cNvPr id="575519" name="Rectangle 31"/>
          <p:cNvSpPr>
            <a:spLocks noChangeArrowheads="1"/>
          </p:cNvSpPr>
          <p:nvPr/>
        </p:nvSpPr>
        <p:spPr bwMode="auto">
          <a:xfrm>
            <a:off x="4984750" y="6537325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7F7F7"/>
              </a:solidFill>
            </a:endParaRPr>
          </a:p>
        </p:txBody>
      </p:sp>
      <p:sp>
        <p:nvSpPr>
          <p:cNvPr id="575520" name="Rectangle 32"/>
          <p:cNvSpPr>
            <a:spLocks noChangeArrowheads="1"/>
          </p:cNvSpPr>
          <p:nvPr/>
        </p:nvSpPr>
        <p:spPr bwMode="auto">
          <a:xfrm>
            <a:off x="3132138" y="6532563"/>
            <a:ext cx="574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21" name="Rectangle 33"/>
          <p:cNvSpPr>
            <a:spLocks noChangeArrowheads="1"/>
          </p:cNvSpPr>
          <p:nvPr/>
        </p:nvSpPr>
        <p:spPr bwMode="auto">
          <a:xfrm>
            <a:off x="3233738" y="6537325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1989</a:t>
            </a:r>
          </a:p>
        </p:txBody>
      </p:sp>
      <p:sp>
        <p:nvSpPr>
          <p:cNvPr id="575522" name="Rectangle 34"/>
          <p:cNvSpPr>
            <a:spLocks noChangeArrowheads="1"/>
          </p:cNvSpPr>
          <p:nvPr/>
        </p:nvSpPr>
        <p:spPr bwMode="auto">
          <a:xfrm>
            <a:off x="3649663" y="6537325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7F7F7"/>
              </a:solidFill>
            </a:endParaRPr>
          </a:p>
        </p:txBody>
      </p:sp>
      <p:sp>
        <p:nvSpPr>
          <p:cNvPr id="575523" name="Rectangle 35"/>
          <p:cNvSpPr>
            <a:spLocks noChangeArrowheads="1"/>
          </p:cNvSpPr>
          <p:nvPr/>
        </p:nvSpPr>
        <p:spPr bwMode="auto">
          <a:xfrm>
            <a:off x="1797050" y="6532563"/>
            <a:ext cx="658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24" name="Rectangle 36"/>
          <p:cNvSpPr>
            <a:spLocks noChangeArrowheads="1"/>
          </p:cNvSpPr>
          <p:nvPr/>
        </p:nvSpPr>
        <p:spPr bwMode="auto">
          <a:xfrm>
            <a:off x="1898650" y="6537325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1987</a:t>
            </a:r>
          </a:p>
        </p:txBody>
      </p:sp>
      <p:sp>
        <p:nvSpPr>
          <p:cNvPr id="575525" name="Rectangle 37"/>
          <p:cNvSpPr>
            <a:spLocks noChangeArrowheads="1"/>
          </p:cNvSpPr>
          <p:nvPr/>
        </p:nvSpPr>
        <p:spPr bwMode="auto">
          <a:xfrm>
            <a:off x="2316163" y="6537325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7F7F7"/>
              </a:solidFill>
            </a:endParaRPr>
          </a:p>
        </p:txBody>
      </p:sp>
      <p:sp>
        <p:nvSpPr>
          <p:cNvPr id="575526" name="Rectangle 38"/>
          <p:cNvSpPr>
            <a:spLocks noChangeArrowheads="1"/>
          </p:cNvSpPr>
          <p:nvPr/>
        </p:nvSpPr>
        <p:spPr bwMode="auto">
          <a:xfrm>
            <a:off x="461963" y="6532563"/>
            <a:ext cx="4841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27" name="Rectangle 39"/>
          <p:cNvSpPr>
            <a:spLocks noChangeArrowheads="1"/>
          </p:cNvSpPr>
          <p:nvPr/>
        </p:nvSpPr>
        <p:spPr bwMode="auto">
          <a:xfrm>
            <a:off x="563563" y="6537325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1985</a:t>
            </a:r>
          </a:p>
        </p:txBody>
      </p:sp>
      <p:sp>
        <p:nvSpPr>
          <p:cNvPr id="575528" name="Rectangle 40"/>
          <p:cNvSpPr>
            <a:spLocks noChangeArrowheads="1"/>
          </p:cNvSpPr>
          <p:nvPr/>
        </p:nvSpPr>
        <p:spPr bwMode="auto">
          <a:xfrm>
            <a:off x="981075" y="6537325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7F7F7"/>
              </a:solidFill>
            </a:endParaRPr>
          </a:p>
        </p:txBody>
      </p:sp>
      <p:sp>
        <p:nvSpPr>
          <p:cNvPr id="575529" name="Rectangle 41"/>
          <p:cNvSpPr>
            <a:spLocks noChangeArrowheads="1"/>
          </p:cNvSpPr>
          <p:nvPr/>
        </p:nvSpPr>
        <p:spPr bwMode="auto">
          <a:xfrm>
            <a:off x="342900" y="2239963"/>
            <a:ext cx="325438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30" name="Rectangle 42"/>
          <p:cNvSpPr>
            <a:spLocks noChangeArrowheads="1"/>
          </p:cNvSpPr>
          <p:nvPr/>
        </p:nvSpPr>
        <p:spPr bwMode="auto">
          <a:xfrm>
            <a:off x="304800" y="224472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50</a:t>
            </a:r>
          </a:p>
        </p:txBody>
      </p:sp>
      <p:sp>
        <p:nvSpPr>
          <p:cNvPr id="575531" name="Rectangle 43"/>
          <p:cNvSpPr>
            <a:spLocks noChangeArrowheads="1"/>
          </p:cNvSpPr>
          <p:nvPr/>
        </p:nvSpPr>
        <p:spPr bwMode="auto">
          <a:xfrm>
            <a:off x="628650" y="2244725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7F7F7"/>
              </a:solidFill>
            </a:endParaRPr>
          </a:p>
        </p:txBody>
      </p:sp>
      <p:sp>
        <p:nvSpPr>
          <p:cNvPr id="575532" name="Rectangle 44"/>
          <p:cNvSpPr>
            <a:spLocks noChangeArrowheads="1"/>
          </p:cNvSpPr>
          <p:nvPr/>
        </p:nvSpPr>
        <p:spPr bwMode="auto">
          <a:xfrm>
            <a:off x="342900" y="3035300"/>
            <a:ext cx="325438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33" name="Rectangle 45"/>
          <p:cNvSpPr>
            <a:spLocks noChangeArrowheads="1"/>
          </p:cNvSpPr>
          <p:nvPr/>
        </p:nvSpPr>
        <p:spPr bwMode="auto">
          <a:xfrm>
            <a:off x="304800" y="304006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40</a:t>
            </a:r>
          </a:p>
        </p:txBody>
      </p:sp>
      <p:sp>
        <p:nvSpPr>
          <p:cNvPr id="575534" name="Rectangle 46"/>
          <p:cNvSpPr>
            <a:spLocks noChangeArrowheads="1"/>
          </p:cNvSpPr>
          <p:nvPr/>
        </p:nvSpPr>
        <p:spPr bwMode="auto">
          <a:xfrm>
            <a:off x="628650" y="3040063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7F7F7"/>
              </a:solidFill>
            </a:endParaRPr>
          </a:p>
        </p:txBody>
      </p:sp>
      <p:sp>
        <p:nvSpPr>
          <p:cNvPr id="575535" name="Rectangle 47"/>
          <p:cNvSpPr>
            <a:spLocks noChangeArrowheads="1"/>
          </p:cNvSpPr>
          <p:nvPr/>
        </p:nvSpPr>
        <p:spPr bwMode="auto">
          <a:xfrm>
            <a:off x="342900" y="3846513"/>
            <a:ext cx="325438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36" name="Rectangle 48"/>
          <p:cNvSpPr>
            <a:spLocks noChangeArrowheads="1"/>
          </p:cNvSpPr>
          <p:nvPr/>
        </p:nvSpPr>
        <p:spPr bwMode="auto">
          <a:xfrm>
            <a:off x="304800" y="3849688"/>
            <a:ext cx="19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30</a:t>
            </a:r>
          </a:p>
        </p:txBody>
      </p:sp>
      <p:sp>
        <p:nvSpPr>
          <p:cNvPr id="575537" name="Rectangle 49"/>
          <p:cNvSpPr>
            <a:spLocks noChangeArrowheads="1"/>
          </p:cNvSpPr>
          <p:nvPr/>
        </p:nvSpPr>
        <p:spPr bwMode="auto">
          <a:xfrm>
            <a:off x="628650" y="3849688"/>
            <a:ext cx="44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7F7F7"/>
              </a:solidFill>
            </a:endParaRPr>
          </a:p>
        </p:txBody>
      </p:sp>
      <p:sp>
        <p:nvSpPr>
          <p:cNvPr id="575538" name="Rectangle 50"/>
          <p:cNvSpPr>
            <a:spLocks noChangeArrowheads="1"/>
          </p:cNvSpPr>
          <p:nvPr/>
        </p:nvSpPr>
        <p:spPr bwMode="auto">
          <a:xfrm>
            <a:off x="342900" y="4654550"/>
            <a:ext cx="325438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39" name="Rectangle 51"/>
          <p:cNvSpPr>
            <a:spLocks noChangeArrowheads="1"/>
          </p:cNvSpPr>
          <p:nvPr/>
        </p:nvSpPr>
        <p:spPr bwMode="auto">
          <a:xfrm>
            <a:off x="304800" y="465931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20</a:t>
            </a:r>
          </a:p>
        </p:txBody>
      </p:sp>
      <p:sp>
        <p:nvSpPr>
          <p:cNvPr id="575540" name="Rectangle 52"/>
          <p:cNvSpPr>
            <a:spLocks noChangeArrowheads="1"/>
          </p:cNvSpPr>
          <p:nvPr/>
        </p:nvSpPr>
        <p:spPr bwMode="auto">
          <a:xfrm>
            <a:off x="628650" y="4659313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7F7F7"/>
              </a:solidFill>
            </a:endParaRPr>
          </a:p>
        </p:txBody>
      </p:sp>
      <p:sp>
        <p:nvSpPr>
          <p:cNvPr id="575541" name="Rectangle 53"/>
          <p:cNvSpPr>
            <a:spLocks noChangeArrowheads="1"/>
          </p:cNvSpPr>
          <p:nvPr/>
        </p:nvSpPr>
        <p:spPr bwMode="auto">
          <a:xfrm>
            <a:off x="342900" y="5465763"/>
            <a:ext cx="325438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42" name="Rectangle 54"/>
          <p:cNvSpPr>
            <a:spLocks noChangeArrowheads="1"/>
          </p:cNvSpPr>
          <p:nvPr/>
        </p:nvSpPr>
        <p:spPr bwMode="auto">
          <a:xfrm>
            <a:off x="304800" y="547052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10</a:t>
            </a:r>
          </a:p>
        </p:txBody>
      </p:sp>
      <p:sp>
        <p:nvSpPr>
          <p:cNvPr id="575543" name="Rectangle 55"/>
          <p:cNvSpPr>
            <a:spLocks noChangeArrowheads="1"/>
          </p:cNvSpPr>
          <p:nvPr/>
        </p:nvSpPr>
        <p:spPr bwMode="auto">
          <a:xfrm>
            <a:off x="628650" y="5470525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7F7F7"/>
              </a:solidFill>
            </a:endParaRPr>
          </a:p>
        </p:txBody>
      </p:sp>
      <p:sp>
        <p:nvSpPr>
          <p:cNvPr id="575544" name="Rectangle 56"/>
          <p:cNvSpPr>
            <a:spLocks noChangeArrowheads="1"/>
          </p:cNvSpPr>
          <p:nvPr/>
        </p:nvSpPr>
        <p:spPr bwMode="auto">
          <a:xfrm>
            <a:off x="457200" y="6183313"/>
            <a:ext cx="211138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45" name="Rectangle 57"/>
          <p:cNvSpPr>
            <a:spLocks noChangeArrowheads="1"/>
          </p:cNvSpPr>
          <p:nvPr/>
        </p:nvSpPr>
        <p:spPr bwMode="auto">
          <a:xfrm>
            <a:off x="381000" y="618807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0</a:t>
            </a:r>
          </a:p>
        </p:txBody>
      </p:sp>
      <p:sp>
        <p:nvSpPr>
          <p:cNvPr id="575546" name="Rectangle 58"/>
          <p:cNvSpPr>
            <a:spLocks noChangeArrowheads="1"/>
          </p:cNvSpPr>
          <p:nvPr/>
        </p:nvSpPr>
        <p:spPr bwMode="auto">
          <a:xfrm>
            <a:off x="625475" y="6188075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F7F7F7"/>
              </a:solidFill>
            </a:endParaRPr>
          </a:p>
        </p:txBody>
      </p:sp>
      <p:sp>
        <p:nvSpPr>
          <p:cNvPr id="575547" name="Line 59"/>
          <p:cNvSpPr>
            <a:spLocks noChangeShapeType="1"/>
          </p:cNvSpPr>
          <p:nvPr/>
        </p:nvSpPr>
        <p:spPr bwMode="auto">
          <a:xfrm>
            <a:off x="628650" y="2366963"/>
            <a:ext cx="5556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48" name="Line 60"/>
          <p:cNvSpPr>
            <a:spLocks noChangeShapeType="1"/>
          </p:cNvSpPr>
          <p:nvPr/>
        </p:nvSpPr>
        <p:spPr bwMode="auto">
          <a:xfrm>
            <a:off x="628650" y="3176588"/>
            <a:ext cx="5556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49" name="Line 61"/>
          <p:cNvSpPr>
            <a:spLocks noChangeShapeType="1"/>
          </p:cNvSpPr>
          <p:nvPr/>
        </p:nvSpPr>
        <p:spPr bwMode="auto">
          <a:xfrm>
            <a:off x="628650" y="3970338"/>
            <a:ext cx="5556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50" name="Line 62"/>
          <p:cNvSpPr>
            <a:spLocks noChangeShapeType="1"/>
          </p:cNvSpPr>
          <p:nvPr/>
        </p:nvSpPr>
        <p:spPr bwMode="auto">
          <a:xfrm>
            <a:off x="628650" y="4778375"/>
            <a:ext cx="55563" cy="47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51" name="Line 63"/>
          <p:cNvSpPr>
            <a:spLocks noChangeShapeType="1"/>
          </p:cNvSpPr>
          <p:nvPr/>
        </p:nvSpPr>
        <p:spPr bwMode="auto">
          <a:xfrm>
            <a:off x="628650" y="5576888"/>
            <a:ext cx="5556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52" name="Line 64"/>
          <p:cNvSpPr>
            <a:spLocks noChangeShapeType="1"/>
          </p:cNvSpPr>
          <p:nvPr/>
        </p:nvSpPr>
        <p:spPr bwMode="auto">
          <a:xfrm>
            <a:off x="628650" y="6384925"/>
            <a:ext cx="55563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53" name="Line 65"/>
          <p:cNvSpPr>
            <a:spLocks noChangeShapeType="1"/>
          </p:cNvSpPr>
          <p:nvPr/>
        </p:nvSpPr>
        <p:spPr bwMode="auto">
          <a:xfrm>
            <a:off x="8759825" y="6384925"/>
            <a:ext cx="3175" cy="492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54" name="Line 66"/>
          <p:cNvSpPr>
            <a:spLocks noChangeShapeType="1"/>
          </p:cNvSpPr>
          <p:nvPr/>
        </p:nvSpPr>
        <p:spPr bwMode="auto">
          <a:xfrm>
            <a:off x="7410450" y="6384925"/>
            <a:ext cx="1588" cy="492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55" name="Line 67"/>
          <p:cNvSpPr>
            <a:spLocks noChangeShapeType="1"/>
          </p:cNvSpPr>
          <p:nvPr/>
        </p:nvSpPr>
        <p:spPr bwMode="auto">
          <a:xfrm>
            <a:off x="6075363" y="6384925"/>
            <a:ext cx="1587" cy="492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56" name="Line 68"/>
          <p:cNvSpPr>
            <a:spLocks noChangeShapeType="1"/>
          </p:cNvSpPr>
          <p:nvPr/>
        </p:nvSpPr>
        <p:spPr bwMode="auto">
          <a:xfrm>
            <a:off x="4722813" y="6384925"/>
            <a:ext cx="1587" cy="492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57" name="Line 69"/>
          <p:cNvSpPr>
            <a:spLocks noChangeShapeType="1"/>
          </p:cNvSpPr>
          <p:nvPr/>
        </p:nvSpPr>
        <p:spPr bwMode="auto">
          <a:xfrm>
            <a:off x="3322638" y="6384925"/>
            <a:ext cx="1587" cy="492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58" name="Line 70"/>
          <p:cNvSpPr>
            <a:spLocks noChangeShapeType="1"/>
          </p:cNvSpPr>
          <p:nvPr/>
        </p:nvSpPr>
        <p:spPr bwMode="auto">
          <a:xfrm>
            <a:off x="2036763" y="6384925"/>
            <a:ext cx="1587" cy="492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59" name="Line 71"/>
          <p:cNvSpPr>
            <a:spLocks noChangeShapeType="1"/>
          </p:cNvSpPr>
          <p:nvPr/>
        </p:nvSpPr>
        <p:spPr bwMode="auto">
          <a:xfrm>
            <a:off x="1352550" y="6384925"/>
            <a:ext cx="1588" cy="492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60" name="Line 72"/>
          <p:cNvSpPr>
            <a:spLocks noChangeShapeType="1"/>
          </p:cNvSpPr>
          <p:nvPr/>
        </p:nvSpPr>
        <p:spPr bwMode="auto">
          <a:xfrm>
            <a:off x="684213" y="6384925"/>
            <a:ext cx="1587" cy="492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64" name="Freeform 76"/>
          <p:cNvSpPr>
            <a:spLocks/>
          </p:cNvSpPr>
          <p:nvPr/>
        </p:nvSpPr>
        <p:spPr bwMode="auto">
          <a:xfrm>
            <a:off x="684213" y="3457575"/>
            <a:ext cx="8075612" cy="2366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1" y="35"/>
              </a:cxn>
              <a:cxn ang="0">
                <a:pos x="852" y="140"/>
              </a:cxn>
              <a:cxn ang="0">
                <a:pos x="1273" y="393"/>
              </a:cxn>
              <a:cxn ang="0">
                <a:pos x="1692" y="463"/>
              </a:cxn>
              <a:cxn ang="0">
                <a:pos x="2123" y="848"/>
              </a:cxn>
              <a:cxn ang="0">
                <a:pos x="2544" y="1102"/>
              </a:cxn>
              <a:cxn ang="0">
                <a:pos x="2964" y="1190"/>
              </a:cxn>
              <a:cxn ang="0">
                <a:pos x="3396" y="1224"/>
              </a:cxn>
              <a:cxn ang="0">
                <a:pos x="3816" y="1233"/>
              </a:cxn>
              <a:cxn ang="0">
                <a:pos x="4237" y="1321"/>
              </a:cxn>
              <a:cxn ang="0">
                <a:pos x="4668" y="1329"/>
              </a:cxn>
              <a:cxn ang="0">
                <a:pos x="5087" y="1329"/>
              </a:cxn>
            </a:cxnLst>
            <a:rect l="0" t="0" r="r" b="b"/>
            <a:pathLst>
              <a:path w="5087" h="1329">
                <a:moveTo>
                  <a:pt x="0" y="0"/>
                </a:moveTo>
                <a:lnTo>
                  <a:pt x="421" y="35"/>
                </a:lnTo>
                <a:lnTo>
                  <a:pt x="852" y="140"/>
                </a:lnTo>
                <a:lnTo>
                  <a:pt x="1273" y="393"/>
                </a:lnTo>
                <a:lnTo>
                  <a:pt x="1692" y="463"/>
                </a:lnTo>
                <a:lnTo>
                  <a:pt x="2123" y="848"/>
                </a:lnTo>
                <a:lnTo>
                  <a:pt x="2544" y="1102"/>
                </a:lnTo>
                <a:lnTo>
                  <a:pt x="2964" y="1190"/>
                </a:lnTo>
                <a:lnTo>
                  <a:pt x="3396" y="1224"/>
                </a:lnTo>
                <a:lnTo>
                  <a:pt x="3816" y="1233"/>
                </a:lnTo>
                <a:lnTo>
                  <a:pt x="4237" y="1321"/>
                </a:lnTo>
                <a:lnTo>
                  <a:pt x="4668" y="1329"/>
                </a:lnTo>
                <a:lnTo>
                  <a:pt x="5087" y="1329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65" name="Freeform 77"/>
          <p:cNvSpPr>
            <a:spLocks/>
          </p:cNvSpPr>
          <p:nvPr/>
        </p:nvSpPr>
        <p:spPr bwMode="auto">
          <a:xfrm>
            <a:off x="684213" y="3487738"/>
            <a:ext cx="8075612" cy="2366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1" y="113"/>
              </a:cxn>
              <a:cxn ang="0">
                <a:pos x="852" y="201"/>
              </a:cxn>
              <a:cxn ang="0">
                <a:pos x="1273" y="367"/>
              </a:cxn>
              <a:cxn ang="0">
                <a:pos x="1692" y="472"/>
              </a:cxn>
              <a:cxn ang="0">
                <a:pos x="2123" y="892"/>
              </a:cxn>
              <a:cxn ang="0">
                <a:pos x="2544" y="1120"/>
              </a:cxn>
              <a:cxn ang="0">
                <a:pos x="2964" y="1216"/>
              </a:cxn>
              <a:cxn ang="0">
                <a:pos x="3396" y="1251"/>
              </a:cxn>
              <a:cxn ang="0">
                <a:pos x="3816" y="1259"/>
              </a:cxn>
              <a:cxn ang="0">
                <a:pos x="4237" y="1329"/>
              </a:cxn>
              <a:cxn ang="0">
                <a:pos x="4668" y="1312"/>
              </a:cxn>
              <a:cxn ang="0">
                <a:pos x="5087" y="1312"/>
              </a:cxn>
            </a:cxnLst>
            <a:rect l="0" t="0" r="r" b="b"/>
            <a:pathLst>
              <a:path w="5087" h="1329">
                <a:moveTo>
                  <a:pt x="0" y="0"/>
                </a:moveTo>
                <a:lnTo>
                  <a:pt x="421" y="113"/>
                </a:lnTo>
                <a:lnTo>
                  <a:pt x="852" y="201"/>
                </a:lnTo>
                <a:lnTo>
                  <a:pt x="1273" y="367"/>
                </a:lnTo>
                <a:lnTo>
                  <a:pt x="1692" y="472"/>
                </a:lnTo>
                <a:lnTo>
                  <a:pt x="2123" y="892"/>
                </a:lnTo>
                <a:lnTo>
                  <a:pt x="2544" y="1120"/>
                </a:lnTo>
                <a:lnTo>
                  <a:pt x="2964" y="1216"/>
                </a:lnTo>
                <a:lnTo>
                  <a:pt x="3396" y="1251"/>
                </a:lnTo>
                <a:lnTo>
                  <a:pt x="3816" y="1259"/>
                </a:lnTo>
                <a:lnTo>
                  <a:pt x="4237" y="1329"/>
                </a:lnTo>
                <a:lnTo>
                  <a:pt x="4668" y="1312"/>
                </a:lnTo>
                <a:lnTo>
                  <a:pt x="5087" y="1312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66" name="Freeform 78"/>
          <p:cNvSpPr>
            <a:spLocks/>
          </p:cNvSpPr>
          <p:nvPr/>
        </p:nvSpPr>
        <p:spPr bwMode="auto">
          <a:xfrm>
            <a:off x="684213" y="3675063"/>
            <a:ext cx="8075612" cy="1962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1" y="18"/>
              </a:cxn>
              <a:cxn ang="0">
                <a:pos x="852" y="139"/>
              </a:cxn>
              <a:cxn ang="0">
                <a:pos x="1273" y="359"/>
              </a:cxn>
              <a:cxn ang="0">
                <a:pos x="1692" y="481"/>
              </a:cxn>
              <a:cxn ang="0">
                <a:pos x="2123" y="665"/>
              </a:cxn>
              <a:cxn ang="0">
                <a:pos x="2544" y="910"/>
              </a:cxn>
              <a:cxn ang="0">
                <a:pos x="2964" y="1041"/>
              </a:cxn>
              <a:cxn ang="0">
                <a:pos x="3396" y="1076"/>
              </a:cxn>
              <a:cxn ang="0">
                <a:pos x="3816" y="1102"/>
              </a:cxn>
              <a:cxn ang="0">
                <a:pos x="4237" y="1102"/>
              </a:cxn>
              <a:cxn ang="0">
                <a:pos x="4668" y="1058"/>
              </a:cxn>
              <a:cxn ang="0">
                <a:pos x="5087" y="1033"/>
              </a:cxn>
            </a:cxnLst>
            <a:rect l="0" t="0" r="r" b="b"/>
            <a:pathLst>
              <a:path w="5087" h="1102">
                <a:moveTo>
                  <a:pt x="0" y="0"/>
                </a:moveTo>
                <a:lnTo>
                  <a:pt x="421" y="18"/>
                </a:lnTo>
                <a:lnTo>
                  <a:pt x="852" y="139"/>
                </a:lnTo>
                <a:lnTo>
                  <a:pt x="1273" y="359"/>
                </a:lnTo>
                <a:lnTo>
                  <a:pt x="1692" y="481"/>
                </a:lnTo>
                <a:lnTo>
                  <a:pt x="2123" y="665"/>
                </a:lnTo>
                <a:lnTo>
                  <a:pt x="2544" y="910"/>
                </a:lnTo>
                <a:lnTo>
                  <a:pt x="2964" y="1041"/>
                </a:lnTo>
                <a:lnTo>
                  <a:pt x="3396" y="1076"/>
                </a:lnTo>
                <a:lnTo>
                  <a:pt x="3816" y="1102"/>
                </a:lnTo>
                <a:lnTo>
                  <a:pt x="4237" y="1102"/>
                </a:lnTo>
                <a:lnTo>
                  <a:pt x="4668" y="1058"/>
                </a:lnTo>
                <a:lnTo>
                  <a:pt x="5087" y="1033"/>
                </a:lnTo>
              </a:path>
            </a:pathLst>
          </a:custGeom>
          <a:noFill/>
          <a:ln w="17526">
            <a:solidFill>
              <a:srgbClr val="66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67" name="Freeform 79"/>
          <p:cNvSpPr>
            <a:spLocks/>
          </p:cNvSpPr>
          <p:nvPr/>
        </p:nvSpPr>
        <p:spPr bwMode="auto">
          <a:xfrm>
            <a:off x="684213" y="3440113"/>
            <a:ext cx="8075612" cy="2476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1" y="70"/>
              </a:cxn>
              <a:cxn ang="0">
                <a:pos x="852" y="246"/>
              </a:cxn>
              <a:cxn ang="0">
                <a:pos x="1273" y="429"/>
              </a:cxn>
              <a:cxn ang="0">
                <a:pos x="1692" y="534"/>
              </a:cxn>
              <a:cxn ang="0">
                <a:pos x="2123" y="1015"/>
              </a:cxn>
              <a:cxn ang="0">
                <a:pos x="2544" y="1216"/>
              </a:cxn>
              <a:cxn ang="0">
                <a:pos x="2964" y="1286"/>
              </a:cxn>
              <a:cxn ang="0">
                <a:pos x="3396" y="1331"/>
              </a:cxn>
              <a:cxn ang="0">
                <a:pos x="3816" y="1348"/>
              </a:cxn>
              <a:cxn ang="0">
                <a:pos x="4237" y="1391"/>
              </a:cxn>
              <a:cxn ang="0">
                <a:pos x="4668" y="1374"/>
              </a:cxn>
              <a:cxn ang="0">
                <a:pos x="5087" y="1366"/>
              </a:cxn>
            </a:cxnLst>
            <a:rect l="0" t="0" r="r" b="b"/>
            <a:pathLst>
              <a:path w="5087" h="1391">
                <a:moveTo>
                  <a:pt x="0" y="0"/>
                </a:moveTo>
                <a:lnTo>
                  <a:pt x="421" y="70"/>
                </a:lnTo>
                <a:lnTo>
                  <a:pt x="852" y="246"/>
                </a:lnTo>
                <a:lnTo>
                  <a:pt x="1273" y="429"/>
                </a:lnTo>
                <a:lnTo>
                  <a:pt x="1692" y="534"/>
                </a:lnTo>
                <a:lnTo>
                  <a:pt x="2123" y="1015"/>
                </a:lnTo>
                <a:lnTo>
                  <a:pt x="2544" y="1216"/>
                </a:lnTo>
                <a:lnTo>
                  <a:pt x="2964" y="1286"/>
                </a:lnTo>
                <a:lnTo>
                  <a:pt x="3396" y="1331"/>
                </a:lnTo>
                <a:lnTo>
                  <a:pt x="3816" y="1348"/>
                </a:lnTo>
                <a:lnTo>
                  <a:pt x="4237" y="1391"/>
                </a:lnTo>
                <a:lnTo>
                  <a:pt x="4668" y="1374"/>
                </a:lnTo>
                <a:lnTo>
                  <a:pt x="5087" y="1366"/>
                </a:lnTo>
              </a:path>
            </a:pathLst>
          </a:custGeom>
          <a:noFill/>
          <a:ln w="17526">
            <a:solidFill>
              <a:srgbClr val="66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68" name="Freeform 80"/>
          <p:cNvSpPr>
            <a:spLocks/>
          </p:cNvSpPr>
          <p:nvPr/>
        </p:nvSpPr>
        <p:spPr bwMode="auto">
          <a:xfrm>
            <a:off x="684213" y="3395663"/>
            <a:ext cx="8075612" cy="2319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1" y="35"/>
              </a:cxn>
              <a:cxn ang="0">
                <a:pos x="852" y="70"/>
              </a:cxn>
              <a:cxn ang="0">
                <a:pos x="1273" y="296"/>
              </a:cxn>
              <a:cxn ang="0">
                <a:pos x="1692" y="436"/>
              </a:cxn>
              <a:cxn ang="0">
                <a:pos x="2123" y="830"/>
              </a:cxn>
              <a:cxn ang="0">
                <a:pos x="2544" y="1102"/>
              </a:cxn>
              <a:cxn ang="0">
                <a:pos x="2964" y="1207"/>
              </a:cxn>
              <a:cxn ang="0">
                <a:pos x="3396" y="1250"/>
              </a:cxn>
              <a:cxn ang="0">
                <a:pos x="3816" y="1268"/>
              </a:cxn>
              <a:cxn ang="0">
                <a:pos x="4237" y="1303"/>
              </a:cxn>
              <a:cxn ang="0">
                <a:pos x="4668" y="1285"/>
              </a:cxn>
              <a:cxn ang="0">
                <a:pos x="5087" y="1276"/>
              </a:cxn>
            </a:cxnLst>
            <a:rect l="0" t="0" r="r" b="b"/>
            <a:pathLst>
              <a:path w="5087" h="1303">
                <a:moveTo>
                  <a:pt x="0" y="0"/>
                </a:moveTo>
                <a:lnTo>
                  <a:pt x="421" y="35"/>
                </a:lnTo>
                <a:lnTo>
                  <a:pt x="852" y="70"/>
                </a:lnTo>
                <a:lnTo>
                  <a:pt x="1273" y="296"/>
                </a:lnTo>
                <a:lnTo>
                  <a:pt x="1692" y="436"/>
                </a:lnTo>
                <a:lnTo>
                  <a:pt x="2123" y="830"/>
                </a:lnTo>
                <a:lnTo>
                  <a:pt x="2544" y="1102"/>
                </a:lnTo>
                <a:lnTo>
                  <a:pt x="2964" y="1207"/>
                </a:lnTo>
                <a:lnTo>
                  <a:pt x="3396" y="1250"/>
                </a:lnTo>
                <a:lnTo>
                  <a:pt x="3816" y="1268"/>
                </a:lnTo>
                <a:lnTo>
                  <a:pt x="4237" y="1303"/>
                </a:lnTo>
                <a:lnTo>
                  <a:pt x="4668" y="1285"/>
                </a:lnTo>
                <a:lnTo>
                  <a:pt x="5087" y="1276"/>
                </a:lnTo>
              </a:path>
            </a:pathLst>
          </a:custGeom>
          <a:noFill/>
          <a:ln w="17526">
            <a:solidFill>
              <a:srgbClr val="66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69" name="Freeform 81"/>
          <p:cNvSpPr>
            <a:spLocks/>
          </p:cNvSpPr>
          <p:nvPr/>
        </p:nvSpPr>
        <p:spPr bwMode="auto">
          <a:xfrm>
            <a:off x="684213" y="3644900"/>
            <a:ext cx="8075612" cy="2241550"/>
          </a:xfrm>
          <a:custGeom>
            <a:avLst/>
            <a:gdLst/>
            <a:ahLst/>
            <a:cxnLst>
              <a:cxn ang="0">
                <a:pos x="0" y="61"/>
              </a:cxn>
              <a:cxn ang="0">
                <a:pos x="421" y="0"/>
              </a:cxn>
              <a:cxn ang="0">
                <a:pos x="852" y="148"/>
              </a:cxn>
              <a:cxn ang="0">
                <a:pos x="1273" y="384"/>
              </a:cxn>
              <a:cxn ang="0">
                <a:pos x="1692" y="507"/>
              </a:cxn>
              <a:cxn ang="0">
                <a:pos x="2123" y="900"/>
              </a:cxn>
              <a:cxn ang="0">
                <a:pos x="2544" y="1067"/>
              </a:cxn>
              <a:cxn ang="0">
                <a:pos x="2964" y="1145"/>
              </a:cxn>
              <a:cxn ang="0">
                <a:pos x="3396" y="1181"/>
              </a:cxn>
              <a:cxn ang="0">
                <a:pos x="3816" y="1206"/>
              </a:cxn>
              <a:cxn ang="0">
                <a:pos x="4237" y="1259"/>
              </a:cxn>
              <a:cxn ang="0">
                <a:pos x="4668" y="1251"/>
              </a:cxn>
              <a:cxn ang="0">
                <a:pos x="5087" y="1251"/>
              </a:cxn>
            </a:cxnLst>
            <a:rect l="0" t="0" r="r" b="b"/>
            <a:pathLst>
              <a:path w="5087" h="1259">
                <a:moveTo>
                  <a:pt x="0" y="61"/>
                </a:moveTo>
                <a:lnTo>
                  <a:pt x="421" y="0"/>
                </a:lnTo>
                <a:lnTo>
                  <a:pt x="852" y="148"/>
                </a:lnTo>
                <a:lnTo>
                  <a:pt x="1273" y="384"/>
                </a:lnTo>
                <a:lnTo>
                  <a:pt x="1692" y="507"/>
                </a:lnTo>
                <a:lnTo>
                  <a:pt x="2123" y="900"/>
                </a:lnTo>
                <a:lnTo>
                  <a:pt x="2544" y="1067"/>
                </a:lnTo>
                <a:lnTo>
                  <a:pt x="2964" y="1145"/>
                </a:lnTo>
                <a:lnTo>
                  <a:pt x="3396" y="1181"/>
                </a:lnTo>
                <a:lnTo>
                  <a:pt x="3816" y="1206"/>
                </a:lnTo>
                <a:lnTo>
                  <a:pt x="4237" y="1259"/>
                </a:lnTo>
                <a:lnTo>
                  <a:pt x="4668" y="1251"/>
                </a:lnTo>
                <a:lnTo>
                  <a:pt x="5087" y="1251"/>
                </a:lnTo>
              </a:path>
            </a:pathLst>
          </a:custGeom>
          <a:noFill/>
          <a:ln w="17526">
            <a:solidFill>
              <a:srgbClr val="66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70" name="Freeform 82"/>
          <p:cNvSpPr>
            <a:spLocks/>
          </p:cNvSpPr>
          <p:nvPr/>
        </p:nvSpPr>
        <p:spPr bwMode="auto">
          <a:xfrm>
            <a:off x="684213" y="3409950"/>
            <a:ext cx="8075612" cy="2444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1" y="35"/>
              </a:cxn>
              <a:cxn ang="0">
                <a:pos x="852" y="140"/>
              </a:cxn>
              <a:cxn ang="0">
                <a:pos x="1273" y="323"/>
              </a:cxn>
              <a:cxn ang="0">
                <a:pos x="1692" y="438"/>
              </a:cxn>
              <a:cxn ang="0">
                <a:pos x="2123" y="866"/>
              </a:cxn>
              <a:cxn ang="0">
                <a:pos x="2544" y="1102"/>
              </a:cxn>
              <a:cxn ang="0">
                <a:pos x="2964" y="1217"/>
              </a:cxn>
              <a:cxn ang="0">
                <a:pos x="3396" y="1260"/>
              </a:cxn>
              <a:cxn ang="0">
                <a:pos x="3816" y="1268"/>
              </a:cxn>
              <a:cxn ang="0">
                <a:pos x="4237" y="1313"/>
              </a:cxn>
              <a:cxn ang="0">
                <a:pos x="4668" y="1348"/>
              </a:cxn>
              <a:cxn ang="0">
                <a:pos x="5087" y="1373"/>
              </a:cxn>
            </a:cxnLst>
            <a:rect l="0" t="0" r="r" b="b"/>
            <a:pathLst>
              <a:path w="5087" h="1373">
                <a:moveTo>
                  <a:pt x="0" y="0"/>
                </a:moveTo>
                <a:lnTo>
                  <a:pt x="421" y="35"/>
                </a:lnTo>
                <a:lnTo>
                  <a:pt x="852" y="140"/>
                </a:lnTo>
                <a:lnTo>
                  <a:pt x="1273" y="323"/>
                </a:lnTo>
                <a:lnTo>
                  <a:pt x="1692" y="438"/>
                </a:lnTo>
                <a:lnTo>
                  <a:pt x="2123" y="866"/>
                </a:lnTo>
                <a:lnTo>
                  <a:pt x="2544" y="1102"/>
                </a:lnTo>
                <a:lnTo>
                  <a:pt x="2964" y="1217"/>
                </a:lnTo>
                <a:lnTo>
                  <a:pt x="3396" y="1260"/>
                </a:lnTo>
                <a:lnTo>
                  <a:pt x="3816" y="1268"/>
                </a:lnTo>
                <a:lnTo>
                  <a:pt x="4237" y="1313"/>
                </a:lnTo>
                <a:lnTo>
                  <a:pt x="4668" y="1348"/>
                </a:lnTo>
                <a:lnTo>
                  <a:pt x="5087" y="1373"/>
                </a:lnTo>
              </a:path>
            </a:pathLst>
          </a:custGeom>
          <a:noFill/>
          <a:ln w="17526">
            <a:solidFill>
              <a:srgbClr val="66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71" name="Freeform 83"/>
          <p:cNvSpPr>
            <a:spLocks/>
          </p:cNvSpPr>
          <p:nvPr/>
        </p:nvSpPr>
        <p:spPr bwMode="auto">
          <a:xfrm>
            <a:off x="684213" y="3549650"/>
            <a:ext cx="8075612" cy="2274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1" y="26"/>
              </a:cxn>
              <a:cxn ang="0">
                <a:pos x="852" y="123"/>
              </a:cxn>
              <a:cxn ang="0">
                <a:pos x="1273" y="341"/>
              </a:cxn>
              <a:cxn ang="0">
                <a:pos x="1692" y="464"/>
              </a:cxn>
              <a:cxn ang="0">
                <a:pos x="2123" y="848"/>
              </a:cxn>
              <a:cxn ang="0">
                <a:pos x="2544" y="1041"/>
              </a:cxn>
              <a:cxn ang="0">
                <a:pos x="2964" y="1138"/>
              </a:cxn>
              <a:cxn ang="0">
                <a:pos x="3396" y="1172"/>
              </a:cxn>
              <a:cxn ang="0">
                <a:pos x="3816" y="1181"/>
              </a:cxn>
              <a:cxn ang="0">
                <a:pos x="4237" y="1277"/>
              </a:cxn>
              <a:cxn ang="0">
                <a:pos x="4668" y="1277"/>
              </a:cxn>
              <a:cxn ang="0">
                <a:pos x="5087" y="1277"/>
              </a:cxn>
            </a:cxnLst>
            <a:rect l="0" t="0" r="r" b="b"/>
            <a:pathLst>
              <a:path w="5087" h="1277">
                <a:moveTo>
                  <a:pt x="0" y="0"/>
                </a:moveTo>
                <a:lnTo>
                  <a:pt x="421" y="26"/>
                </a:lnTo>
                <a:lnTo>
                  <a:pt x="852" y="123"/>
                </a:lnTo>
                <a:lnTo>
                  <a:pt x="1273" y="341"/>
                </a:lnTo>
                <a:lnTo>
                  <a:pt x="1692" y="464"/>
                </a:lnTo>
                <a:lnTo>
                  <a:pt x="2123" y="848"/>
                </a:lnTo>
                <a:lnTo>
                  <a:pt x="2544" y="1041"/>
                </a:lnTo>
                <a:lnTo>
                  <a:pt x="2964" y="1138"/>
                </a:lnTo>
                <a:lnTo>
                  <a:pt x="3396" y="1172"/>
                </a:lnTo>
                <a:lnTo>
                  <a:pt x="3816" y="1181"/>
                </a:lnTo>
                <a:lnTo>
                  <a:pt x="4237" y="1277"/>
                </a:lnTo>
                <a:lnTo>
                  <a:pt x="4668" y="1277"/>
                </a:lnTo>
                <a:lnTo>
                  <a:pt x="5087" y="1277"/>
                </a:lnTo>
              </a:path>
            </a:pathLst>
          </a:custGeom>
          <a:noFill/>
          <a:ln w="17526">
            <a:solidFill>
              <a:srgbClr val="66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72" name="Freeform 84"/>
          <p:cNvSpPr>
            <a:spLocks/>
          </p:cNvSpPr>
          <p:nvPr/>
        </p:nvSpPr>
        <p:spPr bwMode="auto">
          <a:xfrm>
            <a:off x="684213" y="3582988"/>
            <a:ext cx="8075612" cy="2179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1" y="122"/>
              </a:cxn>
              <a:cxn ang="0">
                <a:pos x="852" y="201"/>
              </a:cxn>
              <a:cxn ang="0">
                <a:pos x="1273" y="288"/>
              </a:cxn>
              <a:cxn ang="0">
                <a:pos x="1692" y="393"/>
              </a:cxn>
              <a:cxn ang="0">
                <a:pos x="2123" y="778"/>
              </a:cxn>
              <a:cxn ang="0">
                <a:pos x="2544" y="1032"/>
              </a:cxn>
              <a:cxn ang="0">
                <a:pos x="2964" y="1128"/>
              </a:cxn>
              <a:cxn ang="0">
                <a:pos x="3396" y="1163"/>
              </a:cxn>
              <a:cxn ang="0">
                <a:pos x="3816" y="1171"/>
              </a:cxn>
              <a:cxn ang="0">
                <a:pos x="4237" y="1224"/>
              </a:cxn>
              <a:cxn ang="0">
                <a:pos x="4668" y="1224"/>
              </a:cxn>
              <a:cxn ang="0">
                <a:pos x="5087" y="1224"/>
              </a:cxn>
            </a:cxnLst>
            <a:rect l="0" t="0" r="r" b="b"/>
            <a:pathLst>
              <a:path w="5087" h="1224">
                <a:moveTo>
                  <a:pt x="0" y="0"/>
                </a:moveTo>
                <a:lnTo>
                  <a:pt x="421" y="122"/>
                </a:lnTo>
                <a:lnTo>
                  <a:pt x="852" y="201"/>
                </a:lnTo>
                <a:lnTo>
                  <a:pt x="1273" y="288"/>
                </a:lnTo>
                <a:lnTo>
                  <a:pt x="1692" y="393"/>
                </a:lnTo>
                <a:lnTo>
                  <a:pt x="2123" y="778"/>
                </a:lnTo>
                <a:lnTo>
                  <a:pt x="2544" y="1032"/>
                </a:lnTo>
                <a:lnTo>
                  <a:pt x="2964" y="1128"/>
                </a:lnTo>
                <a:lnTo>
                  <a:pt x="3396" y="1163"/>
                </a:lnTo>
                <a:lnTo>
                  <a:pt x="3816" y="1171"/>
                </a:lnTo>
                <a:lnTo>
                  <a:pt x="4237" y="1224"/>
                </a:lnTo>
                <a:lnTo>
                  <a:pt x="4668" y="1224"/>
                </a:lnTo>
                <a:lnTo>
                  <a:pt x="5087" y="1224"/>
                </a:lnTo>
              </a:path>
            </a:pathLst>
          </a:custGeom>
          <a:noFill/>
          <a:ln w="17526">
            <a:solidFill>
              <a:srgbClr val="66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73" name="Freeform 85"/>
          <p:cNvSpPr>
            <a:spLocks/>
          </p:cNvSpPr>
          <p:nvPr/>
        </p:nvSpPr>
        <p:spPr bwMode="auto">
          <a:xfrm>
            <a:off x="684213" y="3440113"/>
            <a:ext cx="8075612" cy="2508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1" y="18"/>
              </a:cxn>
              <a:cxn ang="0">
                <a:pos x="852" y="193"/>
              </a:cxn>
              <a:cxn ang="0">
                <a:pos x="1273" y="376"/>
              </a:cxn>
              <a:cxn ang="0">
                <a:pos x="1692" y="499"/>
              </a:cxn>
              <a:cxn ang="0">
                <a:pos x="2123" y="972"/>
              </a:cxn>
              <a:cxn ang="0">
                <a:pos x="2544" y="1190"/>
              </a:cxn>
              <a:cxn ang="0">
                <a:pos x="2964" y="1278"/>
              </a:cxn>
              <a:cxn ang="0">
                <a:pos x="3396" y="1321"/>
              </a:cxn>
              <a:cxn ang="0">
                <a:pos x="3816" y="1339"/>
              </a:cxn>
              <a:cxn ang="0">
                <a:pos x="4237" y="1409"/>
              </a:cxn>
              <a:cxn ang="0">
                <a:pos x="4668" y="1391"/>
              </a:cxn>
              <a:cxn ang="0">
                <a:pos x="5087" y="1383"/>
              </a:cxn>
            </a:cxnLst>
            <a:rect l="0" t="0" r="r" b="b"/>
            <a:pathLst>
              <a:path w="5087" h="1409">
                <a:moveTo>
                  <a:pt x="0" y="0"/>
                </a:moveTo>
                <a:lnTo>
                  <a:pt x="421" y="18"/>
                </a:lnTo>
                <a:lnTo>
                  <a:pt x="852" y="193"/>
                </a:lnTo>
                <a:lnTo>
                  <a:pt x="1273" y="376"/>
                </a:lnTo>
                <a:lnTo>
                  <a:pt x="1692" y="499"/>
                </a:lnTo>
                <a:lnTo>
                  <a:pt x="2123" y="972"/>
                </a:lnTo>
                <a:lnTo>
                  <a:pt x="2544" y="1190"/>
                </a:lnTo>
                <a:lnTo>
                  <a:pt x="2964" y="1278"/>
                </a:lnTo>
                <a:lnTo>
                  <a:pt x="3396" y="1321"/>
                </a:lnTo>
                <a:lnTo>
                  <a:pt x="3816" y="1339"/>
                </a:lnTo>
                <a:lnTo>
                  <a:pt x="4237" y="1409"/>
                </a:lnTo>
                <a:lnTo>
                  <a:pt x="4668" y="1391"/>
                </a:lnTo>
                <a:lnTo>
                  <a:pt x="5087" y="1383"/>
                </a:lnTo>
              </a:path>
            </a:pathLst>
          </a:custGeom>
          <a:noFill/>
          <a:ln w="17526">
            <a:solidFill>
              <a:srgbClr val="66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74" name="Freeform 86"/>
          <p:cNvSpPr>
            <a:spLocks/>
          </p:cNvSpPr>
          <p:nvPr/>
        </p:nvSpPr>
        <p:spPr bwMode="auto">
          <a:xfrm>
            <a:off x="684213" y="3440113"/>
            <a:ext cx="8075612" cy="2338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21" y="53"/>
              </a:cxn>
              <a:cxn ang="0">
                <a:pos x="852" y="150"/>
              </a:cxn>
              <a:cxn ang="0">
                <a:pos x="1273" y="324"/>
              </a:cxn>
              <a:cxn ang="0">
                <a:pos x="1692" y="429"/>
              </a:cxn>
              <a:cxn ang="0">
                <a:pos x="2123" y="832"/>
              </a:cxn>
              <a:cxn ang="0">
                <a:pos x="2544" y="1095"/>
              </a:cxn>
              <a:cxn ang="0">
                <a:pos x="2964" y="1216"/>
              </a:cxn>
              <a:cxn ang="0">
                <a:pos x="3396" y="1251"/>
              </a:cxn>
              <a:cxn ang="0">
                <a:pos x="3816" y="1251"/>
              </a:cxn>
              <a:cxn ang="0">
                <a:pos x="4237" y="1313"/>
              </a:cxn>
              <a:cxn ang="0">
                <a:pos x="4668" y="1304"/>
              </a:cxn>
              <a:cxn ang="0">
                <a:pos x="5087" y="1304"/>
              </a:cxn>
            </a:cxnLst>
            <a:rect l="0" t="0" r="r" b="b"/>
            <a:pathLst>
              <a:path w="5087" h="1313">
                <a:moveTo>
                  <a:pt x="0" y="0"/>
                </a:moveTo>
                <a:lnTo>
                  <a:pt x="421" y="53"/>
                </a:lnTo>
                <a:lnTo>
                  <a:pt x="852" y="150"/>
                </a:lnTo>
                <a:lnTo>
                  <a:pt x="1273" y="324"/>
                </a:lnTo>
                <a:lnTo>
                  <a:pt x="1692" y="429"/>
                </a:lnTo>
                <a:lnTo>
                  <a:pt x="2123" y="832"/>
                </a:lnTo>
                <a:lnTo>
                  <a:pt x="2544" y="1095"/>
                </a:lnTo>
                <a:lnTo>
                  <a:pt x="2964" y="1216"/>
                </a:lnTo>
                <a:lnTo>
                  <a:pt x="3396" y="1251"/>
                </a:lnTo>
                <a:lnTo>
                  <a:pt x="3816" y="1251"/>
                </a:lnTo>
                <a:lnTo>
                  <a:pt x="4237" y="1313"/>
                </a:lnTo>
                <a:lnTo>
                  <a:pt x="4668" y="1304"/>
                </a:lnTo>
                <a:lnTo>
                  <a:pt x="5087" y="1304"/>
                </a:lnTo>
              </a:path>
            </a:pathLst>
          </a:custGeom>
          <a:noFill/>
          <a:ln w="17526">
            <a:solidFill>
              <a:srgbClr val="66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75" name="Freeform 87"/>
          <p:cNvSpPr>
            <a:spLocks/>
          </p:cNvSpPr>
          <p:nvPr/>
        </p:nvSpPr>
        <p:spPr bwMode="auto">
          <a:xfrm>
            <a:off x="684213" y="3028950"/>
            <a:ext cx="8078787" cy="2366963"/>
          </a:xfrm>
          <a:custGeom>
            <a:avLst/>
            <a:gdLst/>
            <a:ahLst/>
            <a:cxnLst>
              <a:cxn ang="0">
                <a:pos x="0" y="26"/>
              </a:cxn>
              <a:cxn ang="0">
                <a:pos x="421" y="13"/>
              </a:cxn>
              <a:cxn ang="0">
                <a:pos x="850" y="51"/>
              </a:cxn>
              <a:cxn ang="0">
                <a:pos x="845" y="50"/>
              </a:cxn>
              <a:cxn ang="0">
                <a:pos x="1263" y="286"/>
              </a:cxn>
              <a:cxn ang="0">
                <a:pos x="1684" y="436"/>
              </a:cxn>
              <a:cxn ang="0">
                <a:pos x="1680" y="432"/>
              </a:cxn>
              <a:cxn ang="0">
                <a:pos x="2110" y="801"/>
              </a:cxn>
              <a:cxn ang="0">
                <a:pos x="2531" y="1125"/>
              </a:cxn>
              <a:cxn ang="0">
                <a:pos x="2957" y="1258"/>
              </a:cxn>
              <a:cxn ang="0">
                <a:pos x="2961" y="1259"/>
              </a:cxn>
              <a:cxn ang="0">
                <a:pos x="3396" y="1312"/>
              </a:cxn>
              <a:cxn ang="0">
                <a:pos x="3816" y="1321"/>
              </a:cxn>
              <a:cxn ang="0">
                <a:pos x="4237" y="1308"/>
              </a:cxn>
              <a:cxn ang="0">
                <a:pos x="4668" y="1329"/>
              </a:cxn>
              <a:cxn ang="0">
                <a:pos x="5089" y="1312"/>
              </a:cxn>
              <a:cxn ang="0">
                <a:pos x="4668" y="1303"/>
              </a:cxn>
              <a:cxn ang="0">
                <a:pos x="4669" y="1303"/>
              </a:cxn>
              <a:cxn ang="0">
                <a:pos x="4237" y="1295"/>
              </a:cxn>
              <a:cxn ang="0">
                <a:pos x="3816" y="1308"/>
              </a:cxn>
              <a:cxn ang="0">
                <a:pos x="3398" y="1286"/>
              </a:cxn>
              <a:cxn ang="0">
                <a:pos x="3399" y="1287"/>
              </a:cxn>
              <a:cxn ang="0">
                <a:pos x="2964" y="1246"/>
              </a:cxn>
              <a:cxn ang="0">
                <a:pos x="2552" y="1104"/>
              </a:cxn>
              <a:cxn ang="0">
                <a:pos x="2557" y="1107"/>
              </a:cxn>
              <a:cxn ang="0">
                <a:pos x="2123" y="792"/>
              </a:cxn>
              <a:cxn ang="0">
                <a:pos x="1705" y="416"/>
              </a:cxn>
              <a:cxn ang="0">
                <a:pos x="1700" y="412"/>
              </a:cxn>
              <a:cxn ang="0">
                <a:pos x="1273" y="276"/>
              </a:cxn>
              <a:cxn ang="0">
                <a:pos x="863" y="29"/>
              </a:cxn>
              <a:cxn ang="0">
                <a:pos x="853" y="26"/>
              </a:cxn>
              <a:cxn ang="0">
                <a:pos x="421" y="0"/>
              </a:cxn>
            </a:cxnLst>
            <a:rect l="0" t="0" r="r" b="b"/>
            <a:pathLst>
              <a:path w="5089" h="1329">
                <a:moveTo>
                  <a:pt x="0" y="0"/>
                </a:moveTo>
                <a:lnTo>
                  <a:pt x="0" y="26"/>
                </a:lnTo>
                <a:lnTo>
                  <a:pt x="421" y="26"/>
                </a:lnTo>
                <a:lnTo>
                  <a:pt x="421" y="13"/>
                </a:lnTo>
                <a:lnTo>
                  <a:pt x="419" y="26"/>
                </a:lnTo>
                <a:lnTo>
                  <a:pt x="850" y="51"/>
                </a:lnTo>
                <a:lnTo>
                  <a:pt x="852" y="39"/>
                </a:lnTo>
                <a:lnTo>
                  <a:pt x="845" y="50"/>
                </a:lnTo>
                <a:lnTo>
                  <a:pt x="842" y="49"/>
                </a:lnTo>
                <a:lnTo>
                  <a:pt x="1263" y="286"/>
                </a:lnTo>
                <a:lnTo>
                  <a:pt x="1265" y="287"/>
                </a:lnTo>
                <a:lnTo>
                  <a:pt x="1684" y="436"/>
                </a:lnTo>
                <a:lnTo>
                  <a:pt x="1692" y="424"/>
                </a:lnTo>
                <a:lnTo>
                  <a:pt x="1680" y="432"/>
                </a:lnTo>
                <a:lnTo>
                  <a:pt x="2110" y="800"/>
                </a:lnTo>
                <a:lnTo>
                  <a:pt x="2110" y="801"/>
                </a:lnTo>
                <a:lnTo>
                  <a:pt x="2531" y="1125"/>
                </a:lnTo>
                <a:lnTo>
                  <a:pt x="2531" y="1125"/>
                </a:lnTo>
                <a:lnTo>
                  <a:pt x="2538" y="1127"/>
                </a:lnTo>
                <a:lnTo>
                  <a:pt x="2957" y="1258"/>
                </a:lnTo>
                <a:lnTo>
                  <a:pt x="2957" y="1258"/>
                </a:lnTo>
                <a:lnTo>
                  <a:pt x="2961" y="1259"/>
                </a:lnTo>
                <a:lnTo>
                  <a:pt x="3393" y="1312"/>
                </a:lnTo>
                <a:lnTo>
                  <a:pt x="3396" y="1312"/>
                </a:lnTo>
                <a:lnTo>
                  <a:pt x="3816" y="1321"/>
                </a:lnTo>
                <a:lnTo>
                  <a:pt x="3816" y="1321"/>
                </a:lnTo>
                <a:lnTo>
                  <a:pt x="4237" y="1321"/>
                </a:lnTo>
                <a:lnTo>
                  <a:pt x="4237" y="1308"/>
                </a:lnTo>
                <a:lnTo>
                  <a:pt x="4237" y="1321"/>
                </a:lnTo>
                <a:lnTo>
                  <a:pt x="4668" y="1329"/>
                </a:lnTo>
                <a:lnTo>
                  <a:pt x="4669" y="1329"/>
                </a:lnTo>
                <a:lnTo>
                  <a:pt x="5089" y="1312"/>
                </a:lnTo>
                <a:lnTo>
                  <a:pt x="5087" y="1286"/>
                </a:lnTo>
                <a:lnTo>
                  <a:pt x="4668" y="1303"/>
                </a:lnTo>
                <a:lnTo>
                  <a:pt x="4668" y="1316"/>
                </a:lnTo>
                <a:lnTo>
                  <a:pt x="4669" y="1303"/>
                </a:lnTo>
                <a:lnTo>
                  <a:pt x="4238" y="1295"/>
                </a:lnTo>
                <a:lnTo>
                  <a:pt x="4237" y="1295"/>
                </a:lnTo>
                <a:lnTo>
                  <a:pt x="3816" y="1295"/>
                </a:lnTo>
                <a:lnTo>
                  <a:pt x="3816" y="1308"/>
                </a:lnTo>
                <a:lnTo>
                  <a:pt x="3817" y="1295"/>
                </a:lnTo>
                <a:lnTo>
                  <a:pt x="3398" y="1286"/>
                </a:lnTo>
                <a:lnTo>
                  <a:pt x="3396" y="1299"/>
                </a:lnTo>
                <a:lnTo>
                  <a:pt x="3399" y="1287"/>
                </a:lnTo>
                <a:lnTo>
                  <a:pt x="2967" y="1235"/>
                </a:lnTo>
                <a:lnTo>
                  <a:pt x="2964" y="1246"/>
                </a:lnTo>
                <a:lnTo>
                  <a:pt x="2972" y="1235"/>
                </a:lnTo>
                <a:lnTo>
                  <a:pt x="2552" y="1104"/>
                </a:lnTo>
                <a:lnTo>
                  <a:pt x="2544" y="1115"/>
                </a:lnTo>
                <a:lnTo>
                  <a:pt x="2557" y="1107"/>
                </a:lnTo>
                <a:lnTo>
                  <a:pt x="2136" y="784"/>
                </a:lnTo>
                <a:lnTo>
                  <a:pt x="2123" y="792"/>
                </a:lnTo>
                <a:lnTo>
                  <a:pt x="2136" y="784"/>
                </a:lnTo>
                <a:lnTo>
                  <a:pt x="1705" y="416"/>
                </a:lnTo>
                <a:lnTo>
                  <a:pt x="1705" y="415"/>
                </a:lnTo>
                <a:lnTo>
                  <a:pt x="1700" y="412"/>
                </a:lnTo>
                <a:lnTo>
                  <a:pt x="1281" y="264"/>
                </a:lnTo>
                <a:lnTo>
                  <a:pt x="1273" y="276"/>
                </a:lnTo>
                <a:lnTo>
                  <a:pt x="1284" y="266"/>
                </a:lnTo>
                <a:lnTo>
                  <a:pt x="863" y="29"/>
                </a:lnTo>
                <a:lnTo>
                  <a:pt x="858" y="27"/>
                </a:lnTo>
                <a:lnTo>
                  <a:pt x="853" y="26"/>
                </a:lnTo>
                <a:lnTo>
                  <a:pt x="423" y="0"/>
                </a:lnTo>
                <a:lnTo>
                  <a:pt x="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CE3C6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76" name="Line 88"/>
          <p:cNvSpPr>
            <a:spLocks noChangeShapeType="1"/>
          </p:cNvSpPr>
          <p:nvPr/>
        </p:nvSpPr>
        <p:spPr bwMode="auto">
          <a:xfrm flipV="1">
            <a:off x="684213" y="2366963"/>
            <a:ext cx="1587" cy="40179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77" name="Line 89"/>
          <p:cNvSpPr>
            <a:spLocks noChangeShapeType="1"/>
          </p:cNvSpPr>
          <p:nvPr/>
        </p:nvSpPr>
        <p:spPr bwMode="auto">
          <a:xfrm>
            <a:off x="684213" y="6384925"/>
            <a:ext cx="8075612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579" name="Text Box 91"/>
          <p:cNvSpPr txBox="1">
            <a:spLocks noChangeArrowheads="1"/>
          </p:cNvSpPr>
          <p:nvPr/>
        </p:nvSpPr>
        <p:spPr bwMode="auto">
          <a:xfrm>
            <a:off x="4156075" y="3363913"/>
            <a:ext cx="3905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F7F7F7"/>
                </a:solidFill>
              </a:rPr>
              <a:t> MFN Tariff (Average 11 countries)</a:t>
            </a:r>
          </a:p>
        </p:txBody>
      </p:sp>
      <p:sp>
        <p:nvSpPr>
          <p:cNvPr id="575580" name="Line 92"/>
          <p:cNvSpPr>
            <a:spLocks noChangeShapeType="1"/>
          </p:cNvSpPr>
          <p:nvPr/>
        </p:nvSpPr>
        <p:spPr bwMode="auto">
          <a:xfrm flipH="1">
            <a:off x="5105400" y="3876675"/>
            <a:ext cx="914400" cy="1196975"/>
          </a:xfrm>
          <a:prstGeom prst="line">
            <a:avLst/>
          </a:prstGeom>
          <a:noFill/>
          <a:ln w="57150">
            <a:solidFill>
              <a:srgbClr val="CE3C62"/>
            </a:solidFill>
            <a:round/>
            <a:headEnd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75582" name="Text Box 94"/>
          <p:cNvSpPr txBox="1">
            <a:spLocks noChangeArrowheads="1"/>
          </p:cNvSpPr>
          <p:nvPr/>
        </p:nvSpPr>
        <p:spPr bwMode="auto">
          <a:xfrm>
            <a:off x="762000" y="5105400"/>
            <a:ext cx="38909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F7F7F7"/>
                </a:solidFill>
              </a:rPr>
              <a:t>Preferential Tariffs for 11 countries</a:t>
            </a:r>
          </a:p>
          <a:p>
            <a:r>
              <a:rPr lang="en-US" sz="2000" b="0">
                <a:solidFill>
                  <a:srgbClr val="F7F7F7"/>
                </a:solidFill>
              </a:rPr>
              <a:t>with respect to other </a:t>
            </a:r>
          </a:p>
          <a:p>
            <a:r>
              <a:rPr lang="en-US" sz="2000" b="0">
                <a:solidFill>
                  <a:srgbClr val="F7F7F7"/>
                </a:solidFill>
              </a:rPr>
              <a:t>RTAs partners</a:t>
            </a:r>
          </a:p>
        </p:txBody>
      </p:sp>
      <p:sp>
        <p:nvSpPr>
          <p:cNvPr id="575583" name="Line 95"/>
          <p:cNvSpPr>
            <a:spLocks noChangeShapeType="1"/>
          </p:cNvSpPr>
          <p:nvPr/>
        </p:nvSpPr>
        <p:spPr bwMode="auto">
          <a:xfrm flipV="1">
            <a:off x="2362200" y="4475163"/>
            <a:ext cx="609600" cy="682625"/>
          </a:xfrm>
          <a:prstGeom prst="line">
            <a:avLst/>
          </a:prstGeom>
          <a:noFill/>
          <a:ln w="57150">
            <a:solidFill>
              <a:srgbClr val="6699FF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575584" name="Rectangle 96"/>
          <p:cNvSpPr>
            <a:spLocks noChangeArrowheads="1"/>
          </p:cNvSpPr>
          <p:nvPr/>
        </p:nvSpPr>
        <p:spPr bwMode="auto">
          <a:xfrm>
            <a:off x="152400" y="2286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800">
                <a:solidFill>
                  <a:srgbClr val="F8B966"/>
                </a:solidFill>
              </a:rPr>
              <a:t>MARKET ACCESS ISSUES IN RTAs</a:t>
            </a:r>
          </a:p>
          <a:p>
            <a:r>
              <a:rPr lang="en-US" sz="2800">
                <a:solidFill>
                  <a:srgbClr val="F8B966"/>
                </a:solidFill>
              </a:rPr>
              <a:t>The Good News…</a:t>
            </a:r>
            <a:r>
              <a:rPr lang="en-US" sz="3200">
                <a:solidFill>
                  <a:srgbClr val="F8B666"/>
                </a:solidFill>
              </a:rPr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728663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7891" name="Rectangle 3"/>
          <p:cNvSpPr>
            <a:spLocks noChangeArrowheads="1"/>
          </p:cNvSpPr>
          <p:nvPr/>
        </p:nvSpPr>
        <p:spPr bwMode="auto">
          <a:xfrm>
            <a:off x="773113" y="40005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677892" name="Oval 4"/>
          <p:cNvSpPr>
            <a:spLocks noChangeArrowheads="1"/>
          </p:cNvSpPr>
          <p:nvPr/>
        </p:nvSpPr>
        <p:spPr bwMode="auto">
          <a:xfrm>
            <a:off x="4618038" y="1962150"/>
            <a:ext cx="533400" cy="990600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893" name="Rectangle 5"/>
          <p:cNvSpPr>
            <a:spLocks noChangeArrowheads="1"/>
          </p:cNvSpPr>
          <p:nvPr/>
        </p:nvSpPr>
        <p:spPr bwMode="auto">
          <a:xfrm>
            <a:off x="4618038" y="2393950"/>
            <a:ext cx="474662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894" name="Rectangle 6"/>
          <p:cNvSpPr>
            <a:spLocks noChangeArrowheads="1"/>
          </p:cNvSpPr>
          <p:nvPr/>
        </p:nvSpPr>
        <p:spPr bwMode="auto">
          <a:xfrm>
            <a:off x="4651375" y="2446338"/>
            <a:ext cx="395288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895" name="Rectangle 7"/>
          <p:cNvSpPr>
            <a:spLocks noChangeArrowheads="1"/>
          </p:cNvSpPr>
          <p:nvPr/>
        </p:nvSpPr>
        <p:spPr bwMode="auto">
          <a:xfrm>
            <a:off x="4678363" y="2449513"/>
            <a:ext cx="3032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chemeClr val="accent2"/>
                </a:solidFill>
                <a:latin typeface="Times New Roman" pitchFamily="18" charset="0"/>
              </a:rPr>
              <a:t>Canadá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677896" name="Rectangle 8"/>
          <p:cNvSpPr>
            <a:spLocks noChangeArrowheads="1"/>
          </p:cNvSpPr>
          <p:nvPr/>
        </p:nvSpPr>
        <p:spPr bwMode="auto">
          <a:xfrm>
            <a:off x="4979988" y="2393950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7897" name="Rectangle 9"/>
          <p:cNvSpPr>
            <a:spLocks noChangeArrowheads="1"/>
          </p:cNvSpPr>
          <p:nvPr/>
        </p:nvSpPr>
        <p:spPr bwMode="auto">
          <a:xfrm>
            <a:off x="4735513" y="2085975"/>
            <a:ext cx="3571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898" name="Rectangle 10"/>
          <p:cNvSpPr>
            <a:spLocks noChangeArrowheads="1"/>
          </p:cNvSpPr>
          <p:nvPr/>
        </p:nvSpPr>
        <p:spPr bwMode="auto">
          <a:xfrm>
            <a:off x="4810125" y="2130425"/>
            <a:ext cx="2825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899" name="Rectangle 11"/>
          <p:cNvSpPr>
            <a:spLocks noChangeArrowheads="1"/>
          </p:cNvSpPr>
          <p:nvPr/>
        </p:nvSpPr>
        <p:spPr bwMode="auto">
          <a:xfrm>
            <a:off x="4797425" y="2132013"/>
            <a:ext cx="2698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chemeClr val="accent2"/>
                </a:solidFill>
                <a:latin typeface="Times New Roman" pitchFamily="18" charset="0"/>
              </a:rPr>
              <a:t>EEUU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677900" name="Rectangle 12"/>
          <p:cNvSpPr>
            <a:spLocks noChangeArrowheads="1"/>
          </p:cNvSpPr>
          <p:nvPr/>
        </p:nvSpPr>
        <p:spPr bwMode="auto">
          <a:xfrm>
            <a:off x="5040313" y="2076450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7901" name="Rectangle 13"/>
          <p:cNvSpPr>
            <a:spLocks noChangeArrowheads="1"/>
          </p:cNvSpPr>
          <p:nvPr/>
        </p:nvSpPr>
        <p:spPr bwMode="auto">
          <a:xfrm>
            <a:off x="4810125" y="2254250"/>
            <a:ext cx="1317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02" name="Rectangle 14"/>
          <p:cNvSpPr>
            <a:spLocks noChangeArrowheads="1"/>
          </p:cNvSpPr>
          <p:nvPr/>
        </p:nvSpPr>
        <p:spPr bwMode="auto">
          <a:xfrm>
            <a:off x="4845050" y="2257425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7903" name="Rectangle 15"/>
          <p:cNvSpPr>
            <a:spLocks noChangeArrowheads="1"/>
          </p:cNvSpPr>
          <p:nvPr/>
        </p:nvSpPr>
        <p:spPr bwMode="auto">
          <a:xfrm>
            <a:off x="4203700" y="3133725"/>
            <a:ext cx="4794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04" name="Rectangle 16"/>
          <p:cNvSpPr>
            <a:spLocks noChangeArrowheads="1"/>
          </p:cNvSpPr>
          <p:nvPr/>
        </p:nvSpPr>
        <p:spPr bwMode="auto">
          <a:xfrm>
            <a:off x="4279900" y="3179763"/>
            <a:ext cx="3984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05" name="Rectangle 17"/>
          <p:cNvSpPr>
            <a:spLocks noChangeArrowheads="1"/>
          </p:cNvSpPr>
          <p:nvPr/>
        </p:nvSpPr>
        <p:spPr bwMode="auto">
          <a:xfrm>
            <a:off x="4287838" y="3181350"/>
            <a:ext cx="3492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México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7906" name="Rectangle 18"/>
          <p:cNvSpPr>
            <a:spLocks noChangeArrowheads="1"/>
          </p:cNvSpPr>
          <p:nvPr/>
        </p:nvSpPr>
        <p:spPr bwMode="auto">
          <a:xfrm>
            <a:off x="4616450" y="3125788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7907" name="Freeform 19"/>
          <p:cNvSpPr>
            <a:spLocks/>
          </p:cNvSpPr>
          <p:nvPr/>
        </p:nvSpPr>
        <p:spPr bwMode="auto">
          <a:xfrm>
            <a:off x="4000500" y="1912938"/>
            <a:ext cx="1352550" cy="1517650"/>
          </a:xfrm>
          <a:custGeom>
            <a:avLst/>
            <a:gdLst/>
            <a:ahLst/>
            <a:cxnLst>
              <a:cxn ang="0">
                <a:pos x="771" y="26"/>
              </a:cxn>
              <a:cxn ang="0">
                <a:pos x="744" y="13"/>
              </a:cxn>
              <a:cxn ang="0">
                <a:pos x="714" y="5"/>
              </a:cxn>
              <a:cxn ang="0">
                <a:pos x="680" y="0"/>
              </a:cxn>
              <a:cxn ang="0">
                <a:pos x="647" y="1"/>
              </a:cxn>
              <a:cxn ang="0">
                <a:pos x="611" y="6"/>
              </a:cxn>
              <a:cxn ang="0">
                <a:pos x="572" y="17"/>
              </a:cxn>
              <a:cxn ang="0">
                <a:pos x="534" y="30"/>
              </a:cxn>
              <a:cxn ang="0">
                <a:pos x="493" y="48"/>
              </a:cxn>
              <a:cxn ang="0">
                <a:pos x="453" y="70"/>
              </a:cxn>
              <a:cxn ang="0">
                <a:pos x="412" y="94"/>
              </a:cxn>
              <a:cxn ang="0">
                <a:pos x="370" y="124"/>
              </a:cxn>
              <a:cxn ang="0">
                <a:pos x="329" y="157"/>
              </a:cxn>
              <a:cxn ang="0">
                <a:pos x="289" y="194"/>
              </a:cxn>
              <a:cxn ang="0">
                <a:pos x="230" y="254"/>
              </a:cxn>
              <a:cxn ang="0">
                <a:pos x="174" y="322"/>
              </a:cxn>
              <a:cxn ang="0">
                <a:pos x="141" y="369"/>
              </a:cxn>
              <a:cxn ang="0">
                <a:pos x="110" y="415"/>
              </a:cxn>
              <a:cxn ang="0">
                <a:pos x="83" y="461"/>
              </a:cxn>
              <a:cxn ang="0">
                <a:pos x="61" y="508"/>
              </a:cxn>
              <a:cxn ang="0">
                <a:pos x="41" y="555"/>
              </a:cxn>
              <a:cxn ang="0">
                <a:pos x="25" y="599"/>
              </a:cxn>
              <a:cxn ang="0">
                <a:pos x="12" y="643"/>
              </a:cxn>
              <a:cxn ang="0">
                <a:pos x="4" y="685"/>
              </a:cxn>
              <a:cxn ang="0">
                <a:pos x="0" y="725"/>
              </a:cxn>
              <a:cxn ang="0">
                <a:pos x="0" y="764"/>
              </a:cxn>
              <a:cxn ang="0">
                <a:pos x="2" y="799"/>
              </a:cxn>
              <a:cxn ang="0">
                <a:pos x="10" y="832"/>
              </a:cxn>
              <a:cxn ang="0">
                <a:pos x="21" y="862"/>
              </a:cxn>
              <a:cxn ang="0">
                <a:pos x="37" y="889"/>
              </a:cxn>
              <a:cxn ang="0">
                <a:pos x="56" y="911"/>
              </a:cxn>
              <a:cxn ang="0">
                <a:pos x="81" y="930"/>
              </a:cxn>
              <a:cxn ang="0">
                <a:pos x="108" y="942"/>
              </a:cxn>
              <a:cxn ang="0">
                <a:pos x="138" y="952"/>
              </a:cxn>
              <a:cxn ang="0">
                <a:pos x="170" y="956"/>
              </a:cxn>
              <a:cxn ang="0">
                <a:pos x="205" y="956"/>
              </a:cxn>
              <a:cxn ang="0">
                <a:pos x="241" y="949"/>
              </a:cxn>
              <a:cxn ang="0">
                <a:pos x="279" y="941"/>
              </a:cxn>
              <a:cxn ang="0">
                <a:pos x="318" y="926"/>
              </a:cxn>
              <a:cxn ang="0">
                <a:pos x="358" y="908"/>
              </a:cxn>
              <a:cxn ang="0">
                <a:pos x="398" y="886"/>
              </a:cxn>
              <a:cxn ang="0">
                <a:pos x="441" y="861"/>
              </a:cxn>
              <a:cxn ang="0">
                <a:pos x="480" y="831"/>
              </a:cxn>
              <a:cxn ang="0">
                <a:pos x="521" y="799"/>
              </a:cxn>
              <a:cxn ang="0">
                <a:pos x="562" y="763"/>
              </a:cxn>
              <a:cxn ang="0">
                <a:pos x="621" y="701"/>
              </a:cxn>
              <a:cxn ang="0">
                <a:pos x="677" y="634"/>
              </a:cxn>
              <a:cxn ang="0">
                <a:pos x="710" y="587"/>
              </a:cxn>
              <a:cxn ang="0">
                <a:pos x="741" y="540"/>
              </a:cxn>
              <a:cxn ang="0">
                <a:pos x="767" y="494"/>
              </a:cxn>
              <a:cxn ang="0">
                <a:pos x="791" y="447"/>
              </a:cxn>
              <a:cxn ang="0">
                <a:pos x="811" y="401"/>
              </a:cxn>
              <a:cxn ang="0">
                <a:pos x="826" y="357"/>
              </a:cxn>
              <a:cxn ang="0">
                <a:pos x="838" y="312"/>
              </a:cxn>
              <a:cxn ang="0">
                <a:pos x="847" y="271"/>
              </a:cxn>
              <a:cxn ang="0">
                <a:pos x="850" y="230"/>
              </a:cxn>
              <a:cxn ang="0">
                <a:pos x="852" y="192"/>
              </a:cxn>
              <a:cxn ang="0">
                <a:pos x="848" y="156"/>
              </a:cxn>
              <a:cxn ang="0">
                <a:pos x="840" y="123"/>
              </a:cxn>
              <a:cxn ang="0">
                <a:pos x="831" y="93"/>
              </a:cxn>
              <a:cxn ang="0">
                <a:pos x="814" y="68"/>
              </a:cxn>
              <a:cxn ang="0">
                <a:pos x="795" y="45"/>
              </a:cxn>
            </a:cxnLst>
            <a:rect l="0" t="0" r="r" b="b"/>
            <a:pathLst>
              <a:path w="852" h="956">
                <a:moveTo>
                  <a:pt x="783" y="35"/>
                </a:moveTo>
                <a:lnTo>
                  <a:pt x="771" y="26"/>
                </a:lnTo>
                <a:lnTo>
                  <a:pt x="757" y="19"/>
                </a:lnTo>
                <a:lnTo>
                  <a:pt x="744" y="13"/>
                </a:lnTo>
                <a:lnTo>
                  <a:pt x="729" y="8"/>
                </a:lnTo>
                <a:lnTo>
                  <a:pt x="714" y="5"/>
                </a:lnTo>
                <a:lnTo>
                  <a:pt x="698" y="2"/>
                </a:lnTo>
                <a:lnTo>
                  <a:pt x="680" y="0"/>
                </a:lnTo>
                <a:lnTo>
                  <a:pt x="664" y="0"/>
                </a:lnTo>
                <a:lnTo>
                  <a:pt x="647" y="1"/>
                </a:lnTo>
                <a:lnTo>
                  <a:pt x="628" y="3"/>
                </a:lnTo>
                <a:lnTo>
                  <a:pt x="611" y="6"/>
                </a:lnTo>
                <a:lnTo>
                  <a:pt x="591" y="11"/>
                </a:lnTo>
                <a:lnTo>
                  <a:pt x="572" y="17"/>
                </a:lnTo>
                <a:lnTo>
                  <a:pt x="552" y="21"/>
                </a:lnTo>
                <a:lnTo>
                  <a:pt x="534" y="30"/>
                </a:lnTo>
                <a:lnTo>
                  <a:pt x="513" y="38"/>
                </a:lnTo>
                <a:lnTo>
                  <a:pt x="493" y="48"/>
                </a:lnTo>
                <a:lnTo>
                  <a:pt x="473" y="58"/>
                </a:lnTo>
                <a:lnTo>
                  <a:pt x="453" y="70"/>
                </a:lnTo>
                <a:lnTo>
                  <a:pt x="432" y="82"/>
                </a:lnTo>
                <a:lnTo>
                  <a:pt x="412" y="94"/>
                </a:lnTo>
                <a:lnTo>
                  <a:pt x="391" y="109"/>
                </a:lnTo>
                <a:lnTo>
                  <a:pt x="370" y="124"/>
                </a:lnTo>
                <a:lnTo>
                  <a:pt x="350" y="141"/>
                </a:lnTo>
                <a:lnTo>
                  <a:pt x="329" y="157"/>
                </a:lnTo>
                <a:lnTo>
                  <a:pt x="309" y="175"/>
                </a:lnTo>
                <a:lnTo>
                  <a:pt x="289" y="194"/>
                </a:lnTo>
                <a:lnTo>
                  <a:pt x="269" y="213"/>
                </a:lnTo>
                <a:lnTo>
                  <a:pt x="230" y="254"/>
                </a:lnTo>
                <a:lnTo>
                  <a:pt x="192" y="299"/>
                </a:lnTo>
                <a:lnTo>
                  <a:pt x="174" y="322"/>
                </a:lnTo>
                <a:lnTo>
                  <a:pt x="158" y="345"/>
                </a:lnTo>
                <a:lnTo>
                  <a:pt x="141" y="369"/>
                </a:lnTo>
                <a:lnTo>
                  <a:pt x="125" y="392"/>
                </a:lnTo>
                <a:lnTo>
                  <a:pt x="110" y="415"/>
                </a:lnTo>
                <a:lnTo>
                  <a:pt x="97" y="438"/>
                </a:lnTo>
                <a:lnTo>
                  <a:pt x="83" y="461"/>
                </a:lnTo>
                <a:lnTo>
                  <a:pt x="71" y="485"/>
                </a:lnTo>
                <a:lnTo>
                  <a:pt x="61" y="508"/>
                </a:lnTo>
                <a:lnTo>
                  <a:pt x="51" y="532"/>
                </a:lnTo>
                <a:lnTo>
                  <a:pt x="41" y="555"/>
                </a:lnTo>
                <a:lnTo>
                  <a:pt x="32" y="578"/>
                </a:lnTo>
                <a:lnTo>
                  <a:pt x="25" y="599"/>
                </a:lnTo>
                <a:lnTo>
                  <a:pt x="19" y="621"/>
                </a:lnTo>
                <a:lnTo>
                  <a:pt x="12" y="643"/>
                </a:lnTo>
                <a:lnTo>
                  <a:pt x="9" y="665"/>
                </a:lnTo>
                <a:lnTo>
                  <a:pt x="4" y="685"/>
                </a:lnTo>
                <a:lnTo>
                  <a:pt x="2" y="706"/>
                </a:lnTo>
                <a:lnTo>
                  <a:pt x="0" y="725"/>
                </a:lnTo>
                <a:lnTo>
                  <a:pt x="0" y="745"/>
                </a:lnTo>
                <a:lnTo>
                  <a:pt x="0" y="764"/>
                </a:lnTo>
                <a:lnTo>
                  <a:pt x="0" y="782"/>
                </a:lnTo>
                <a:lnTo>
                  <a:pt x="2" y="799"/>
                </a:lnTo>
                <a:lnTo>
                  <a:pt x="6" y="816"/>
                </a:lnTo>
                <a:lnTo>
                  <a:pt x="10" y="832"/>
                </a:lnTo>
                <a:lnTo>
                  <a:pt x="15" y="848"/>
                </a:lnTo>
                <a:lnTo>
                  <a:pt x="21" y="862"/>
                </a:lnTo>
                <a:lnTo>
                  <a:pt x="29" y="876"/>
                </a:lnTo>
                <a:lnTo>
                  <a:pt x="37" y="889"/>
                </a:lnTo>
                <a:lnTo>
                  <a:pt x="46" y="901"/>
                </a:lnTo>
                <a:lnTo>
                  <a:pt x="56" y="911"/>
                </a:lnTo>
                <a:lnTo>
                  <a:pt x="68" y="920"/>
                </a:lnTo>
                <a:lnTo>
                  <a:pt x="81" y="930"/>
                </a:lnTo>
                <a:lnTo>
                  <a:pt x="94" y="937"/>
                </a:lnTo>
                <a:lnTo>
                  <a:pt x="108" y="942"/>
                </a:lnTo>
                <a:lnTo>
                  <a:pt x="122" y="947"/>
                </a:lnTo>
                <a:lnTo>
                  <a:pt x="138" y="952"/>
                </a:lnTo>
                <a:lnTo>
                  <a:pt x="154" y="954"/>
                </a:lnTo>
                <a:lnTo>
                  <a:pt x="170" y="956"/>
                </a:lnTo>
                <a:lnTo>
                  <a:pt x="186" y="956"/>
                </a:lnTo>
                <a:lnTo>
                  <a:pt x="205" y="956"/>
                </a:lnTo>
                <a:lnTo>
                  <a:pt x="222" y="953"/>
                </a:lnTo>
                <a:lnTo>
                  <a:pt x="241" y="949"/>
                </a:lnTo>
                <a:lnTo>
                  <a:pt x="261" y="945"/>
                </a:lnTo>
                <a:lnTo>
                  <a:pt x="279" y="941"/>
                </a:lnTo>
                <a:lnTo>
                  <a:pt x="298" y="934"/>
                </a:lnTo>
                <a:lnTo>
                  <a:pt x="318" y="926"/>
                </a:lnTo>
                <a:lnTo>
                  <a:pt x="338" y="918"/>
                </a:lnTo>
                <a:lnTo>
                  <a:pt x="358" y="908"/>
                </a:lnTo>
                <a:lnTo>
                  <a:pt x="379" y="897"/>
                </a:lnTo>
                <a:lnTo>
                  <a:pt x="398" y="886"/>
                </a:lnTo>
                <a:lnTo>
                  <a:pt x="420" y="874"/>
                </a:lnTo>
                <a:lnTo>
                  <a:pt x="441" y="861"/>
                </a:lnTo>
                <a:lnTo>
                  <a:pt x="459" y="846"/>
                </a:lnTo>
                <a:lnTo>
                  <a:pt x="480" y="831"/>
                </a:lnTo>
                <a:lnTo>
                  <a:pt x="502" y="816"/>
                </a:lnTo>
                <a:lnTo>
                  <a:pt x="521" y="799"/>
                </a:lnTo>
                <a:lnTo>
                  <a:pt x="543" y="781"/>
                </a:lnTo>
                <a:lnTo>
                  <a:pt x="562" y="763"/>
                </a:lnTo>
                <a:lnTo>
                  <a:pt x="582" y="742"/>
                </a:lnTo>
                <a:lnTo>
                  <a:pt x="621" y="701"/>
                </a:lnTo>
                <a:lnTo>
                  <a:pt x="658" y="656"/>
                </a:lnTo>
                <a:lnTo>
                  <a:pt x="677" y="634"/>
                </a:lnTo>
                <a:lnTo>
                  <a:pt x="694" y="611"/>
                </a:lnTo>
                <a:lnTo>
                  <a:pt x="710" y="587"/>
                </a:lnTo>
                <a:lnTo>
                  <a:pt x="726" y="563"/>
                </a:lnTo>
                <a:lnTo>
                  <a:pt x="741" y="540"/>
                </a:lnTo>
                <a:lnTo>
                  <a:pt x="755" y="517"/>
                </a:lnTo>
                <a:lnTo>
                  <a:pt x="767" y="494"/>
                </a:lnTo>
                <a:lnTo>
                  <a:pt x="780" y="471"/>
                </a:lnTo>
                <a:lnTo>
                  <a:pt x="791" y="447"/>
                </a:lnTo>
                <a:lnTo>
                  <a:pt x="801" y="424"/>
                </a:lnTo>
                <a:lnTo>
                  <a:pt x="811" y="401"/>
                </a:lnTo>
                <a:lnTo>
                  <a:pt x="819" y="378"/>
                </a:lnTo>
                <a:lnTo>
                  <a:pt x="826" y="357"/>
                </a:lnTo>
                <a:lnTo>
                  <a:pt x="833" y="334"/>
                </a:lnTo>
                <a:lnTo>
                  <a:pt x="838" y="312"/>
                </a:lnTo>
                <a:lnTo>
                  <a:pt x="843" y="292"/>
                </a:lnTo>
                <a:lnTo>
                  <a:pt x="847" y="271"/>
                </a:lnTo>
                <a:lnTo>
                  <a:pt x="849" y="250"/>
                </a:lnTo>
                <a:lnTo>
                  <a:pt x="850" y="230"/>
                </a:lnTo>
                <a:lnTo>
                  <a:pt x="852" y="210"/>
                </a:lnTo>
                <a:lnTo>
                  <a:pt x="852" y="192"/>
                </a:lnTo>
                <a:lnTo>
                  <a:pt x="850" y="173"/>
                </a:lnTo>
                <a:lnTo>
                  <a:pt x="848" y="156"/>
                </a:lnTo>
                <a:lnTo>
                  <a:pt x="845" y="139"/>
                </a:lnTo>
                <a:lnTo>
                  <a:pt x="840" y="123"/>
                </a:lnTo>
                <a:lnTo>
                  <a:pt x="836" y="108"/>
                </a:lnTo>
                <a:lnTo>
                  <a:pt x="831" y="93"/>
                </a:lnTo>
                <a:lnTo>
                  <a:pt x="823" y="81"/>
                </a:lnTo>
                <a:lnTo>
                  <a:pt x="814" y="68"/>
                </a:lnTo>
                <a:lnTo>
                  <a:pt x="806" y="55"/>
                </a:lnTo>
                <a:lnTo>
                  <a:pt x="795" y="45"/>
                </a:lnTo>
                <a:lnTo>
                  <a:pt x="783" y="3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08" name="Rectangle 20"/>
          <p:cNvSpPr>
            <a:spLocks noChangeArrowheads="1"/>
          </p:cNvSpPr>
          <p:nvPr/>
        </p:nvSpPr>
        <p:spPr bwMode="auto">
          <a:xfrm>
            <a:off x="5087938" y="3505200"/>
            <a:ext cx="4111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09" name="Rectangle 21"/>
          <p:cNvSpPr>
            <a:spLocks noChangeArrowheads="1"/>
          </p:cNvSpPr>
          <p:nvPr/>
        </p:nvSpPr>
        <p:spPr bwMode="auto">
          <a:xfrm>
            <a:off x="5162550" y="3549650"/>
            <a:ext cx="32861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10" name="Rectangle 22"/>
          <p:cNvSpPr>
            <a:spLocks noChangeArrowheads="1"/>
          </p:cNvSpPr>
          <p:nvPr/>
        </p:nvSpPr>
        <p:spPr bwMode="auto">
          <a:xfrm>
            <a:off x="5172075" y="3551238"/>
            <a:ext cx="2762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 Chile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7911" name="Rectangle 23"/>
          <p:cNvSpPr>
            <a:spLocks noChangeArrowheads="1"/>
          </p:cNvSpPr>
          <p:nvPr/>
        </p:nvSpPr>
        <p:spPr bwMode="auto">
          <a:xfrm>
            <a:off x="5434013" y="3495675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7912" name="Freeform 24"/>
          <p:cNvSpPr>
            <a:spLocks/>
          </p:cNvSpPr>
          <p:nvPr/>
        </p:nvSpPr>
        <p:spPr bwMode="auto">
          <a:xfrm>
            <a:off x="4165600" y="2895600"/>
            <a:ext cx="1347788" cy="1104900"/>
          </a:xfrm>
          <a:custGeom>
            <a:avLst/>
            <a:gdLst/>
            <a:ahLst/>
            <a:cxnLst>
              <a:cxn ang="0">
                <a:pos x="18" y="64"/>
              </a:cxn>
              <a:cxn ang="0">
                <a:pos x="8" y="86"/>
              </a:cxn>
              <a:cxn ang="0">
                <a:pos x="1" y="110"/>
              </a:cxn>
              <a:cxn ang="0">
                <a:pos x="0" y="135"/>
              </a:cxn>
              <a:cxn ang="0">
                <a:pos x="3" y="164"/>
              </a:cxn>
              <a:cxn ang="0">
                <a:pos x="8" y="194"/>
              </a:cxn>
              <a:cxn ang="0">
                <a:pos x="19" y="224"/>
              </a:cxn>
              <a:cxn ang="0">
                <a:pos x="33" y="255"/>
              </a:cxn>
              <a:cxn ang="0">
                <a:pos x="50" y="288"/>
              </a:cxn>
              <a:cxn ang="0">
                <a:pos x="70" y="322"/>
              </a:cxn>
              <a:cxn ang="0">
                <a:pos x="108" y="372"/>
              </a:cxn>
              <a:cxn ang="0">
                <a:pos x="169" y="438"/>
              </a:cxn>
              <a:cxn ang="0">
                <a:pos x="241" y="504"/>
              </a:cxn>
              <a:cxn ang="0">
                <a:pos x="323" y="563"/>
              </a:cxn>
              <a:cxn ang="0">
                <a:pos x="406" y="613"/>
              </a:cxn>
              <a:cxn ang="0">
                <a:pos x="488" y="651"/>
              </a:cxn>
              <a:cxn ang="0">
                <a:pos x="569" y="678"/>
              </a:cxn>
              <a:cxn ang="0">
                <a:pos x="642" y="693"/>
              </a:cxn>
              <a:cxn ang="0">
                <a:pos x="692" y="696"/>
              </a:cxn>
              <a:cxn ang="0">
                <a:pos x="723" y="694"/>
              </a:cxn>
              <a:cxn ang="0">
                <a:pos x="751" y="689"/>
              </a:cxn>
              <a:cxn ang="0">
                <a:pos x="776" y="679"/>
              </a:cxn>
              <a:cxn ang="0">
                <a:pos x="799" y="667"/>
              </a:cxn>
              <a:cxn ang="0">
                <a:pos x="817" y="651"/>
              </a:cxn>
              <a:cxn ang="0">
                <a:pos x="832" y="632"/>
              </a:cxn>
              <a:cxn ang="0">
                <a:pos x="842" y="610"/>
              </a:cxn>
              <a:cxn ang="0">
                <a:pos x="848" y="586"/>
              </a:cxn>
              <a:cxn ang="0">
                <a:pos x="849" y="561"/>
              </a:cxn>
              <a:cxn ang="0">
                <a:pos x="847" y="532"/>
              </a:cxn>
              <a:cxn ang="0">
                <a:pos x="842" y="502"/>
              </a:cxn>
              <a:cxn ang="0">
                <a:pos x="831" y="472"/>
              </a:cxn>
              <a:cxn ang="0">
                <a:pos x="817" y="441"/>
              </a:cxn>
              <a:cxn ang="0">
                <a:pos x="800" y="408"/>
              </a:cxn>
              <a:cxn ang="0">
                <a:pos x="780" y="375"/>
              </a:cxn>
              <a:cxn ang="0">
                <a:pos x="743" y="324"/>
              </a:cxn>
              <a:cxn ang="0">
                <a:pos x="681" y="258"/>
              </a:cxn>
              <a:cxn ang="0">
                <a:pos x="609" y="192"/>
              </a:cxn>
              <a:cxn ang="0">
                <a:pos x="527" y="133"/>
              </a:cxn>
              <a:cxn ang="0">
                <a:pos x="443" y="83"/>
              </a:cxn>
              <a:cxn ang="0">
                <a:pos x="362" y="45"/>
              </a:cxn>
              <a:cxn ang="0">
                <a:pos x="281" y="18"/>
              </a:cxn>
              <a:cxn ang="0">
                <a:pos x="208" y="3"/>
              </a:cxn>
              <a:cxn ang="0">
                <a:pos x="158" y="0"/>
              </a:cxn>
              <a:cxn ang="0">
                <a:pos x="127" y="2"/>
              </a:cxn>
              <a:cxn ang="0">
                <a:pos x="98" y="8"/>
              </a:cxn>
              <a:cxn ang="0">
                <a:pos x="73" y="17"/>
              </a:cxn>
              <a:cxn ang="0">
                <a:pos x="51" y="29"/>
              </a:cxn>
              <a:cxn ang="0">
                <a:pos x="33" y="45"/>
              </a:cxn>
            </a:cxnLst>
            <a:rect l="0" t="0" r="r" b="b"/>
            <a:pathLst>
              <a:path w="849" h="696">
                <a:moveTo>
                  <a:pt x="25" y="54"/>
                </a:moveTo>
                <a:lnTo>
                  <a:pt x="18" y="64"/>
                </a:lnTo>
                <a:lnTo>
                  <a:pt x="13" y="74"/>
                </a:lnTo>
                <a:lnTo>
                  <a:pt x="8" y="86"/>
                </a:lnTo>
                <a:lnTo>
                  <a:pt x="4" y="98"/>
                </a:lnTo>
                <a:lnTo>
                  <a:pt x="1" y="110"/>
                </a:lnTo>
                <a:lnTo>
                  <a:pt x="0" y="122"/>
                </a:lnTo>
                <a:lnTo>
                  <a:pt x="0" y="135"/>
                </a:lnTo>
                <a:lnTo>
                  <a:pt x="1" y="150"/>
                </a:lnTo>
                <a:lnTo>
                  <a:pt x="3" y="164"/>
                </a:lnTo>
                <a:lnTo>
                  <a:pt x="5" y="179"/>
                </a:lnTo>
                <a:lnTo>
                  <a:pt x="8" y="194"/>
                </a:lnTo>
                <a:lnTo>
                  <a:pt x="14" y="209"/>
                </a:lnTo>
                <a:lnTo>
                  <a:pt x="19" y="224"/>
                </a:lnTo>
                <a:lnTo>
                  <a:pt x="25" y="240"/>
                </a:lnTo>
                <a:lnTo>
                  <a:pt x="33" y="255"/>
                </a:lnTo>
                <a:lnTo>
                  <a:pt x="41" y="272"/>
                </a:lnTo>
                <a:lnTo>
                  <a:pt x="50" y="288"/>
                </a:lnTo>
                <a:lnTo>
                  <a:pt x="60" y="305"/>
                </a:lnTo>
                <a:lnTo>
                  <a:pt x="70" y="322"/>
                </a:lnTo>
                <a:lnTo>
                  <a:pt x="82" y="338"/>
                </a:lnTo>
                <a:lnTo>
                  <a:pt x="108" y="372"/>
                </a:lnTo>
                <a:lnTo>
                  <a:pt x="137" y="406"/>
                </a:lnTo>
                <a:lnTo>
                  <a:pt x="169" y="438"/>
                </a:lnTo>
                <a:lnTo>
                  <a:pt x="203" y="471"/>
                </a:lnTo>
                <a:lnTo>
                  <a:pt x="241" y="504"/>
                </a:lnTo>
                <a:lnTo>
                  <a:pt x="281" y="534"/>
                </a:lnTo>
                <a:lnTo>
                  <a:pt x="323" y="563"/>
                </a:lnTo>
                <a:lnTo>
                  <a:pt x="365" y="590"/>
                </a:lnTo>
                <a:lnTo>
                  <a:pt x="406" y="613"/>
                </a:lnTo>
                <a:lnTo>
                  <a:pt x="448" y="635"/>
                </a:lnTo>
                <a:lnTo>
                  <a:pt x="488" y="651"/>
                </a:lnTo>
                <a:lnTo>
                  <a:pt x="529" y="666"/>
                </a:lnTo>
                <a:lnTo>
                  <a:pt x="569" y="678"/>
                </a:lnTo>
                <a:lnTo>
                  <a:pt x="606" y="688"/>
                </a:lnTo>
                <a:lnTo>
                  <a:pt x="642" y="693"/>
                </a:lnTo>
                <a:lnTo>
                  <a:pt x="677" y="695"/>
                </a:lnTo>
                <a:lnTo>
                  <a:pt x="692" y="696"/>
                </a:lnTo>
                <a:lnTo>
                  <a:pt x="708" y="695"/>
                </a:lnTo>
                <a:lnTo>
                  <a:pt x="723" y="694"/>
                </a:lnTo>
                <a:lnTo>
                  <a:pt x="738" y="691"/>
                </a:lnTo>
                <a:lnTo>
                  <a:pt x="751" y="689"/>
                </a:lnTo>
                <a:lnTo>
                  <a:pt x="765" y="684"/>
                </a:lnTo>
                <a:lnTo>
                  <a:pt x="776" y="679"/>
                </a:lnTo>
                <a:lnTo>
                  <a:pt x="787" y="673"/>
                </a:lnTo>
                <a:lnTo>
                  <a:pt x="799" y="667"/>
                </a:lnTo>
                <a:lnTo>
                  <a:pt x="808" y="660"/>
                </a:lnTo>
                <a:lnTo>
                  <a:pt x="817" y="651"/>
                </a:lnTo>
                <a:lnTo>
                  <a:pt x="825" y="642"/>
                </a:lnTo>
                <a:lnTo>
                  <a:pt x="832" y="632"/>
                </a:lnTo>
                <a:lnTo>
                  <a:pt x="837" y="622"/>
                </a:lnTo>
                <a:lnTo>
                  <a:pt x="842" y="610"/>
                </a:lnTo>
                <a:lnTo>
                  <a:pt x="846" y="598"/>
                </a:lnTo>
                <a:lnTo>
                  <a:pt x="848" y="586"/>
                </a:lnTo>
                <a:lnTo>
                  <a:pt x="849" y="574"/>
                </a:lnTo>
                <a:lnTo>
                  <a:pt x="849" y="561"/>
                </a:lnTo>
                <a:lnTo>
                  <a:pt x="849" y="546"/>
                </a:lnTo>
                <a:lnTo>
                  <a:pt x="847" y="532"/>
                </a:lnTo>
                <a:lnTo>
                  <a:pt x="846" y="518"/>
                </a:lnTo>
                <a:lnTo>
                  <a:pt x="842" y="502"/>
                </a:lnTo>
                <a:lnTo>
                  <a:pt x="836" y="488"/>
                </a:lnTo>
                <a:lnTo>
                  <a:pt x="831" y="472"/>
                </a:lnTo>
                <a:lnTo>
                  <a:pt x="825" y="456"/>
                </a:lnTo>
                <a:lnTo>
                  <a:pt x="817" y="441"/>
                </a:lnTo>
                <a:lnTo>
                  <a:pt x="810" y="424"/>
                </a:lnTo>
                <a:lnTo>
                  <a:pt x="800" y="408"/>
                </a:lnTo>
                <a:lnTo>
                  <a:pt x="790" y="391"/>
                </a:lnTo>
                <a:lnTo>
                  <a:pt x="780" y="375"/>
                </a:lnTo>
                <a:lnTo>
                  <a:pt x="768" y="358"/>
                </a:lnTo>
                <a:lnTo>
                  <a:pt x="743" y="324"/>
                </a:lnTo>
                <a:lnTo>
                  <a:pt x="713" y="290"/>
                </a:lnTo>
                <a:lnTo>
                  <a:pt x="681" y="258"/>
                </a:lnTo>
                <a:lnTo>
                  <a:pt x="647" y="225"/>
                </a:lnTo>
                <a:lnTo>
                  <a:pt x="609" y="192"/>
                </a:lnTo>
                <a:lnTo>
                  <a:pt x="569" y="162"/>
                </a:lnTo>
                <a:lnTo>
                  <a:pt x="527" y="133"/>
                </a:lnTo>
                <a:lnTo>
                  <a:pt x="484" y="106"/>
                </a:lnTo>
                <a:lnTo>
                  <a:pt x="443" y="83"/>
                </a:lnTo>
                <a:lnTo>
                  <a:pt x="401" y="62"/>
                </a:lnTo>
                <a:lnTo>
                  <a:pt x="362" y="45"/>
                </a:lnTo>
                <a:lnTo>
                  <a:pt x="321" y="30"/>
                </a:lnTo>
                <a:lnTo>
                  <a:pt x="281" y="18"/>
                </a:lnTo>
                <a:lnTo>
                  <a:pt x="244" y="8"/>
                </a:lnTo>
                <a:lnTo>
                  <a:pt x="208" y="3"/>
                </a:lnTo>
                <a:lnTo>
                  <a:pt x="173" y="1"/>
                </a:lnTo>
                <a:lnTo>
                  <a:pt x="158" y="0"/>
                </a:lnTo>
                <a:lnTo>
                  <a:pt x="142" y="1"/>
                </a:lnTo>
                <a:lnTo>
                  <a:pt x="127" y="2"/>
                </a:lnTo>
                <a:lnTo>
                  <a:pt x="112" y="5"/>
                </a:lnTo>
                <a:lnTo>
                  <a:pt x="98" y="8"/>
                </a:lnTo>
                <a:lnTo>
                  <a:pt x="85" y="12"/>
                </a:lnTo>
                <a:lnTo>
                  <a:pt x="73" y="17"/>
                </a:lnTo>
                <a:lnTo>
                  <a:pt x="62" y="23"/>
                </a:lnTo>
                <a:lnTo>
                  <a:pt x="51" y="29"/>
                </a:lnTo>
                <a:lnTo>
                  <a:pt x="41" y="36"/>
                </a:lnTo>
                <a:lnTo>
                  <a:pt x="33" y="45"/>
                </a:lnTo>
                <a:lnTo>
                  <a:pt x="25" y="54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13" name="Rectangle 25"/>
          <p:cNvSpPr>
            <a:spLocks noChangeArrowheads="1"/>
          </p:cNvSpPr>
          <p:nvPr/>
        </p:nvSpPr>
        <p:spPr bwMode="auto">
          <a:xfrm>
            <a:off x="4114800" y="3416300"/>
            <a:ext cx="155575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14" name="Freeform 26"/>
          <p:cNvSpPr>
            <a:spLocks/>
          </p:cNvSpPr>
          <p:nvPr/>
        </p:nvSpPr>
        <p:spPr bwMode="auto">
          <a:xfrm>
            <a:off x="6002338" y="2632075"/>
            <a:ext cx="28575" cy="28575"/>
          </a:xfrm>
          <a:custGeom>
            <a:avLst/>
            <a:gdLst/>
            <a:ahLst/>
            <a:cxnLst>
              <a:cxn ang="0">
                <a:pos x="18" y="9"/>
              </a:cxn>
              <a:cxn ang="0">
                <a:pos x="12" y="0"/>
              </a:cxn>
              <a:cxn ang="0">
                <a:pos x="9" y="1"/>
              </a:cxn>
              <a:cxn ang="0">
                <a:pos x="0" y="8"/>
              </a:cxn>
              <a:cxn ang="0">
                <a:pos x="8" y="18"/>
              </a:cxn>
              <a:cxn ang="0">
                <a:pos x="18" y="9"/>
              </a:cxn>
            </a:cxnLst>
            <a:rect l="0" t="0" r="r" b="b"/>
            <a:pathLst>
              <a:path w="18" h="18">
                <a:moveTo>
                  <a:pt x="18" y="9"/>
                </a:moveTo>
                <a:lnTo>
                  <a:pt x="12" y="0"/>
                </a:lnTo>
                <a:lnTo>
                  <a:pt x="9" y="1"/>
                </a:lnTo>
                <a:lnTo>
                  <a:pt x="0" y="8"/>
                </a:lnTo>
                <a:lnTo>
                  <a:pt x="8" y="18"/>
                </a:lnTo>
                <a:lnTo>
                  <a:pt x="18" y="9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15" name="Freeform 27"/>
          <p:cNvSpPr>
            <a:spLocks/>
          </p:cNvSpPr>
          <p:nvPr/>
        </p:nvSpPr>
        <p:spPr bwMode="auto">
          <a:xfrm>
            <a:off x="5937250" y="2686050"/>
            <a:ext cx="30163" cy="28575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8"/>
              </a:cxn>
              <a:cxn ang="0">
                <a:pos x="9" y="18"/>
              </a:cxn>
              <a:cxn ang="0">
                <a:pos x="19" y="9"/>
              </a:cxn>
            </a:cxnLst>
            <a:rect l="0" t="0" r="r" b="b"/>
            <a:pathLst>
              <a:path w="19" h="18">
                <a:moveTo>
                  <a:pt x="19" y="9"/>
                </a:moveTo>
                <a:lnTo>
                  <a:pt x="9" y="0"/>
                </a:lnTo>
                <a:lnTo>
                  <a:pt x="0" y="8"/>
                </a:lnTo>
                <a:lnTo>
                  <a:pt x="9" y="18"/>
                </a:lnTo>
                <a:lnTo>
                  <a:pt x="19" y="9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16" name="Freeform 28"/>
          <p:cNvSpPr>
            <a:spLocks/>
          </p:cNvSpPr>
          <p:nvPr/>
        </p:nvSpPr>
        <p:spPr bwMode="auto">
          <a:xfrm>
            <a:off x="6799263" y="3846513"/>
            <a:ext cx="23812" cy="23812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15"/>
              </a:cxn>
              <a:cxn ang="0">
                <a:pos x="15" y="12"/>
              </a:cxn>
              <a:cxn ang="0">
                <a:pos x="12" y="0"/>
              </a:cxn>
              <a:cxn ang="0">
                <a:pos x="0" y="3"/>
              </a:cxn>
            </a:cxnLst>
            <a:rect l="0" t="0" r="r" b="b"/>
            <a:pathLst>
              <a:path w="15" h="15">
                <a:moveTo>
                  <a:pt x="0" y="3"/>
                </a:moveTo>
                <a:lnTo>
                  <a:pt x="2" y="15"/>
                </a:lnTo>
                <a:lnTo>
                  <a:pt x="15" y="12"/>
                </a:lnTo>
                <a:lnTo>
                  <a:pt x="12" y="0"/>
                </a:lnTo>
                <a:lnTo>
                  <a:pt x="0" y="3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17" name="Freeform 29"/>
          <p:cNvSpPr>
            <a:spLocks/>
          </p:cNvSpPr>
          <p:nvPr/>
        </p:nvSpPr>
        <p:spPr bwMode="auto">
          <a:xfrm>
            <a:off x="7094538" y="3741738"/>
            <a:ext cx="28575" cy="2857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" y="18"/>
              </a:cxn>
              <a:cxn ang="0">
                <a:pos x="14" y="14"/>
              </a:cxn>
              <a:cxn ang="0">
                <a:pos x="18" y="12"/>
              </a:cxn>
              <a:cxn ang="0">
                <a:pos x="11" y="0"/>
              </a:cxn>
              <a:cxn ang="0">
                <a:pos x="9" y="2"/>
              </a:cxn>
              <a:cxn ang="0">
                <a:pos x="0" y="7"/>
              </a:cxn>
            </a:cxnLst>
            <a:rect l="0" t="0" r="r" b="b"/>
            <a:pathLst>
              <a:path w="18" h="18">
                <a:moveTo>
                  <a:pt x="0" y="7"/>
                </a:moveTo>
                <a:lnTo>
                  <a:pt x="6" y="18"/>
                </a:lnTo>
                <a:lnTo>
                  <a:pt x="14" y="14"/>
                </a:lnTo>
                <a:lnTo>
                  <a:pt x="18" y="12"/>
                </a:lnTo>
                <a:lnTo>
                  <a:pt x="11" y="0"/>
                </a:lnTo>
                <a:lnTo>
                  <a:pt x="9" y="2"/>
                </a:lnTo>
                <a:lnTo>
                  <a:pt x="0" y="7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18" name="Freeform 30"/>
          <p:cNvSpPr>
            <a:spLocks/>
          </p:cNvSpPr>
          <p:nvPr/>
        </p:nvSpPr>
        <p:spPr bwMode="auto">
          <a:xfrm>
            <a:off x="7459663" y="3195638"/>
            <a:ext cx="50800" cy="165100"/>
          </a:xfrm>
          <a:custGeom>
            <a:avLst/>
            <a:gdLst/>
            <a:ahLst/>
            <a:cxnLst>
              <a:cxn ang="0">
                <a:pos x="0" y="100"/>
              </a:cxn>
              <a:cxn ang="0">
                <a:pos x="12" y="104"/>
              </a:cxn>
              <a:cxn ang="0">
                <a:pos x="15" y="95"/>
              </a:cxn>
              <a:cxn ang="0">
                <a:pos x="21" y="74"/>
              </a:cxn>
              <a:cxn ang="0">
                <a:pos x="27" y="52"/>
              </a:cxn>
              <a:cxn ang="0">
                <a:pos x="27" y="49"/>
              </a:cxn>
              <a:cxn ang="0">
                <a:pos x="31" y="26"/>
              </a:cxn>
              <a:cxn ang="0">
                <a:pos x="32" y="3"/>
              </a:cxn>
              <a:cxn ang="0">
                <a:pos x="32" y="0"/>
              </a:cxn>
              <a:cxn ang="0">
                <a:pos x="20" y="0"/>
              </a:cxn>
              <a:cxn ang="0">
                <a:pos x="20" y="3"/>
              </a:cxn>
              <a:cxn ang="0">
                <a:pos x="17" y="26"/>
              </a:cxn>
              <a:cxn ang="0">
                <a:pos x="14" y="49"/>
              </a:cxn>
              <a:cxn ang="0">
                <a:pos x="20" y="49"/>
              </a:cxn>
              <a:cxn ang="0">
                <a:pos x="15" y="47"/>
              </a:cxn>
              <a:cxn ang="0">
                <a:pos x="9" y="69"/>
              </a:cxn>
              <a:cxn ang="0">
                <a:pos x="2" y="91"/>
              </a:cxn>
              <a:cxn ang="0">
                <a:pos x="0" y="100"/>
              </a:cxn>
            </a:cxnLst>
            <a:rect l="0" t="0" r="r" b="b"/>
            <a:pathLst>
              <a:path w="32" h="104">
                <a:moveTo>
                  <a:pt x="0" y="100"/>
                </a:moveTo>
                <a:lnTo>
                  <a:pt x="12" y="104"/>
                </a:lnTo>
                <a:lnTo>
                  <a:pt x="15" y="95"/>
                </a:lnTo>
                <a:lnTo>
                  <a:pt x="21" y="74"/>
                </a:lnTo>
                <a:lnTo>
                  <a:pt x="27" y="52"/>
                </a:lnTo>
                <a:lnTo>
                  <a:pt x="27" y="49"/>
                </a:lnTo>
                <a:lnTo>
                  <a:pt x="31" y="26"/>
                </a:lnTo>
                <a:lnTo>
                  <a:pt x="32" y="3"/>
                </a:lnTo>
                <a:lnTo>
                  <a:pt x="32" y="0"/>
                </a:lnTo>
                <a:lnTo>
                  <a:pt x="20" y="0"/>
                </a:lnTo>
                <a:lnTo>
                  <a:pt x="20" y="3"/>
                </a:lnTo>
                <a:lnTo>
                  <a:pt x="17" y="26"/>
                </a:lnTo>
                <a:lnTo>
                  <a:pt x="14" y="49"/>
                </a:lnTo>
                <a:lnTo>
                  <a:pt x="20" y="49"/>
                </a:lnTo>
                <a:lnTo>
                  <a:pt x="15" y="47"/>
                </a:lnTo>
                <a:lnTo>
                  <a:pt x="9" y="69"/>
                </a:lnTo>
                <a:lnTo>
                  <a:pt x="2" y="91"/>
                </a:lnTo>
                <a:lnTo>
                  <a:pt x="0" y="100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19" name="Freeform 31"/>
          <p:cNvSpPr>
            <a:spLocks/>
          </p:cNvSpPr>
          <p:nvPr/>
        </p:nvSpPr>
        <p:spPr bwMode="auto">
          <a:xfrm>
            <a:off x="7278688" y="2693988"/>
            <a:ext cx="28575" cy="28575"/>
          </a:xfrm>
          <a:custGeom>
            <a:avLst/>
            <a:gdLst/>
            <a:ahLst/>
            <a:cxnLst>
              <a:cxn ang="0">
                <a:pos x="8" y="18"/>
              </a:cxn>
              <a:cxn ang="0">
                <a:pos x="18" y="9"/>
              </a:cxn>
              <a:cxn ang="0">
                <a:pos x="17" y="8"/>
              </a:cxn>
              <a:cxn ang="0">
                <a:pos x="8" y="0"/>
              </a:cxn>
              <a:cxn ang="0">
                <a:pos x="0" y="9"/>
              </a:cxn>
              <a:cxn ang="0">
                <a:pos x="8" y="16"/>
              </a:cxn>
              <a:cxn ang="0">
                <a:pos x="8" y="18"/>
              </a:cxn>
            </a:cxnLst>
            <a:rect l="0" t="0" r="r" b="b"/>
            <a:pathLst>
              <a:path w="18" h="18">
                <a:moveTo>
                  <a:pt x="8" y="18"/>
                </a:moveTo>
                <a:lnTo>
                  <a:pt x="18" y="9"/>
                </a:lnTo>
                <a:lnTo>
                  <a:pt x="17" y="8"/>
                </a:lnTo>
                <a:lnTo>
                  <a:pt x="8" y="0"/>
                </a:lnTo>
                <a:lnTo>
                  <a:pt x="0" y="9"/>
                </a:lnTo>
                <a:lnTo>
                  <a:pt x="8" y="16"/>
                </a:lnTo>
                <a:lnTo>
                  <a:pt x="8" y="18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20" name="Freeform 32"/>
          <p:cNvSpPr>
            <a:spLocks/>
          </p:cNvSpPr>
          <p:nvPr/>
        </p:nvSpPr>
        <p:spPr bwMode="auto">
          <a:xfrm>
            <a:off x="4586288" y="4491038"/>
            <a:ext cx="25400" cy="25400"/>
          </a:xfrm>
          <a:custGeom>
            <a:avLst/>
            <a:gdLst/>
            <a:ahLst/>
            <a:cxnLst>
              <a:cxn ang="0">
                <a:pos x="16" y="12"/>
              </a:cxn>
              <a:cxn ang="0">
                <a:pos x="12" y="0"/>
              </a:cxn>
              <a:cxn ang="0">
                <a:pos x="0" y="4"/>
              </a:cxn>
              <a:cxn ang="0">
                <a:pos x="3" y="16"/>
              </a:cxn>
              <a:cxn ang="0">
                <a:pos x="16" y="12"/>
              </a:cxn>
            </a:cxnLst>
            <a:rect l="0" t="0" r="r" b="b"/>
            <a:pathLst>
              <a:path w="16" h="16">
                <a:moveTo>
                  <a:pt x="16" y="12"/>
                </a:moveTo>
                <a:lnTo>
                  <a:pt x="12" y="0"/>
                </a:lnTo>
                <a:lnTo>
                  <a:pt x="0" y="4"/>
                </a:lnTo>
                <a:lnTo>
                  <a:pt x="3" y="16"/>
                </a:lnTo>
                <a:lnTo>
                  <a:pt x="16" y="12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21" name="Freeform 33"/>
          <p:cNvSpPr>
            <a:spLocks/>
          </p:cNvSpPr>
          <p:nvPr/>
        </p:nvSpPr>
        <p:spPr bwMode="auto">
          <a:xfrm>
            <a:off x="4210050" y="4624388"/>
            <a:ext cx="26988" cy="26987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1" y="0"/>
              </a:cxn>
              <a:cxn ang="0">
                <a:pos x="0" y="6"/>
              </a:cxn>
              <a:cxn ang="0">
                <a:pos x="5" y="17"/>
              </a:cxn>
              <a:cxn ang="0">
                <a:pos x="17" y="12"/>
              </a:cxn>
            </a:cxnLst>
            <a:rect l="0" t="0" r="r" b="b"/>
            <a:pathLst>
              <a:path w="17" h="17">
                <a:moveTo>
                  <a:pt x="17" y="12"/>
                </a:moveTo>
                <a:lnTo>
                  <a:pt x="11" y="0"/>
                </a:lnTo>
                <a:lnTo>
                  <a:pt x="0" y="6"/>
                </a:lnTo>
                <a:lnTo>
                  <a:pt x="5" y="17"/>
                </a:lnTo>
                <a:lnTo>
                  <a:pt x="17" y="12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22" name="Freeform 34"/>
          <p:cNvSpPr>
            <a:spLocks/>
          </p:cNvSpPr>
          <p:nvPr/>
        </p:nvSpPr>
        <p:spPr bwMode="auto">
          <a:xfrm>
            <a:off x="3902075" y="4870450"/>
            <a:ext cx="30163" cy="26988"/>
          </a:xfrm>
          <a:custGeom>
            <a:avLst/>
            <a:gdLst/>
            <a:ahLst/>
            <a:cxnLst>
              <a:cxn ang="0">
                <a:pos x="19" y="7"/>
              </a:cxn>
              <a:cxn ang="0">
                <a:pos x="7" y="0"/>
              </a:cxn>
              <a:cxn ang="0">
                <a:pos x="2" y="6"/>
              </a:cxn>
              <a:cxn ang="0">
                <a:pos x="1" y="8"/>
              </a:cxn>
              <a:cxn ang="0">
                <a:pos x="0" y="11"/>
              </a:cxn>
              <a:cxn ang="0">
                <a:pos x="11" y="17"/>
              </a:cxn>
              <a:cxn ang="0">
                <a:pos x="14" y="12"/>
              </a:cxn>
              <a:cxn ang="0">
                <a:pos x="7" y="11"/>
              </a:cxn>
              <a:cxn ang="0">
                <a:pos x="12" y="14"/>
              </a:cxn>
              <a:cxn ang="0">
                <a:pos x="19" y="7"/>
              </a:cxn>
            </a:cxnLst>
            <a:rect l="0" t="0" r="r" b="b"/>
            <a:pathLst>
              <a:path w="19" h="17">
                <a:moveTo>
                  <a:pt x="19" y="7"/>
                </a:moveTo>
                <a:lnTo>
                  <a:pt x="7" y="0"/>
                </a:lnTo>
                <a:lnTo>
                  <a:pt x="2" y="6"/>
                </a:lnTo>
                <a:lnTo>
                  <a:pt x="1" y="8"/>
                </a:lnTo>
                <a:lnTo>
                  <a:pt x="0" y="11"/>
                </a:lnTo>
                <a:lnTo>
                  <a:pt x="11" y="17"/>
                </a:lnTo>
                <a:lnTo>
                  <a:pt x="14" y="12"/>
                </a:lnTo>
                <a:lnTo>
                  <a:pt x="7" y="11"/>
                </a:lnTo>
                <a:lnTo>
                  <a:pt x="12" y="14"/>
                </a:lnTo>
                <a:lnTo>
                  <a:pt x="19" y="7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23" name="Freeform 35"/>
          <p:cNvSpPr>
            <a:spLocks/>
          </p:cNvSpPr>
          <p:nvPr/>
        </p:nvSpPr>
        <p:spPr bwMode="auto">
          <a:xfrm>
            <a:off x="3886200" y="5238750"/>
            <a:ext cx="30163" cy="269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7"/>
              </a:cxn>
              <a:cxn ang="0">
                <a:pos x="7" y="17"/>
              </a:cxn>
              <a:cxn ang="0">
                <a:pos x="19" y="10"/>
              </a:cxn>
              <a:cxn ang="0">
                <a:pos x="12" y="0"/>
              </a:cxn>
            </a:cxnLst>
            <a:rect l="0" t="0" r="r" b="b"/>
            <a:pathLst>
              <a:path w="19" h="17">
                <a:moveTo>
                  <a:pt x="12" y="0"/>
                </a:moveTo>
                <a:lnTo>
                  <a:pt x="0" y="7"/>
                </a:lnTo>
                <a:lnTo>
                  <a:pt x="7" y="17"/>
                </a:lnTo>
                <a:lnTo>
                  <a:pt x="19" y="10"/>
                </a:lnTo>
                <a:lnTo>
                  <a:pt x="12" y="0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24" name="Freeform 36"/>
          <p:cNvSpPr>
            <a:spLocks/>
          </p:cNvSpPr>
          <p:nvPr/>
        </p:nvSpPr>
        <p:spPr bwMode="auto">
          <a:xfrm>
            <a:off x="3935413" y="5307013"/>
            <a:ext cx="30162" cy="26987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7"/>
              </a:cxn>
              <a:cxn ang="0">
                <a:pos x="9" y="17"/>
              </a:cxn>
              <a:cxn ang="0">
                <a:pos x="19" y="8"/>
              </a:cxn>
              <a:cxn ang="0">
                <a:pos x="10" y="0"/>
              </a:cxn>
            </a:cxnLst>
            <a:rect l="0" t="0" r="r" b="b"/>
            <a:pathLst>
              <a:path w="19" h="17">
                <a:moveTo>
                  <a:pt x="10" y="0"/>
                </a:moveTo>
                <a:lnTo>
                  <a:pt x="0" y="7"/>
                </a:lnTo>
                <a:lnTo>
                  <a:pt x="9" y="17"/>
                </a:lnTo>
                <a:lnTo>
                  <a:pt x="19" y="8"/>
                </a:lnTo>
                <a:lnTo>
                  <a:pt x="10" y="0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25" name="Freeform 37"/>
          <p:cNvSpPr>
            <a:spLocks/>
          </p:cNvSpPr>
          <p:nvPr/>
        </p:nvSpPr>
        <p:spPr bwMode="auto">
          <a:xfrm>
            <a:off x="6280150" y="4649788"/>
            <a:ext cx="30163" cy="28575"/>
          </a:xfrm>
          <a:custGeom>
            <a:avLst/>
            <a:gdLst/>
            <a:ahLst/>
            <a:cxnLst>
              <a:cxn ang="0">
                <a:pos x="13" y="18"/>
              </a:cxn>
              <a:cxn ang="0">
                <a:pos x="19" y="7"/>
              </a:cxn>
              <a:cxn ang="0">
                <a:pos x="17" y="4"/>
              </a:cxn>
              <a:cxn ang="0">
                <a:pos x="8" y="0"/>
              </a:cxn>
              <a:cxn ang="0">
                <a:pos x="0" y="12"/>
              </a:cxn>
              <a:cxn ang="0">
                <a:pos x="12" y="17"/>
              </a:cxn>
              <a:cxn ang="0">
                <a:pos x="13" y="18"/>
              </a:cxn>
            </a:cxnLst>
            <a:rect l="0" t="0" r="r" b="b"/>
            <a:pathLst>
              <a:path w="19" h="18">
                <a:moveTo>
                  <a:pt x="13" y="18"/>
                </a:moveTo>
                <a:lnTo>
                  <a:pt x="19" y="7"/>
                </a:lnTo>
                <a:lnTo>
                  <a:pt x="17" y="4"/>
                </a:lnTo>
                <a:lnTo>
                  <a:pt x="8" y="0"/>
                </a:lnTo>
                <a:lnTo>
                  <a:pt x="0" y="12"/>
                </a:lnTo>
                <a:lnTo>
                  <a:pt x="12" y="17"/>
                </a:lnTo>
                <a:lnTo>
                  <a:pt x="13" y="18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26" name="Freeform 38"/>
          <p:cNvSpPr>
            <a:spLocks/>
          </p:cNvSpPr>
          <p:nvPr/>
        </p:nvSpPr>
        <p:spPr bwMode="auto">
          <a:xfrm>
            <a:off x="5519738" y="4435475"/>
            <a:ext cx="23812" cy="23813"/>
          </a:xfrm>
          <a:custGeom>
            <a:avLst/>
            <a:gdLst/>
            <a:ahLst/>
            <a:cxnLst>
              <a:cxn ang="0">
                <a:pos x="14" y="15"/>
              </a:cxn>
              <a:cxn ang="0">
                <a:pos x="15" y="1"/>
              </a:cxn>
              <a:cxn ang="0">
                <a:pos x="1" y="0"/>
              </a:cxn>
              <a:cxn ang="0">
                <a:pos x="0" y="12"/>
              </a:cxn>
              <a:cxn ang="0">
                <a:pos x="14" y="15"/>
              </a:cxn>
            </a:cxnLst>
            <a:rect l="0" t="0" r="r" b="b"/>
            <a:pathLst>
              <a:path w="15" h="15">
                <a:moveTo>
                  <a:pt x="14" y="15"/>
                </a:moveTo>
                <a:lnTo>
                  <a:pt x="15" y="1"/>
                </a:lnTo>
                <a:lnTo>
                  <a:pt x="1" y="0"/>
                </a:lnTo>
                <a:lnTo>
                  <a:pt x="0" y="12"/>
                </a:lnTo>
                <a:lnTo>
                  <a:pt x="14" y="15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27" name="Freeform 39"/>
          <p:cNvSpPr>
            <a:spLocks/>
          </p:cNvSpPr>
          <p:nvPr/>
        </p:nvSpPr>
        <p:spPr bwMode="auto">
          <a:xfrm>
            <a:off x="4557713" y="2320925"/>
            <a:ext cx="884237" cy="1689100"/>
          </a:xfrm>
          <a:custGeom>
            <a:avLst/>
            <a:gdLst/>
            <a:ahLst/>
            <a:cxnLst>
              <a:cxn ang="0">
                <a:pos x="67" y="8"/>
              </a:cxn>
              <a:cxn ang="0">
                <a:pos x="49" y="21"/>
              </a:cxn>
              <a:cxn ang="0">
                <a:pos x="34" y="38"/>
              </a:cxn>
              <a:cxn ang="0">
                <a:pos x="23" y="60"/>
              </a:cxn>
              <a:cxn ang="0">
                <a:pos x="13" y="87"/>
              </a:cxn>
              <a:cxn ang="0">
                <a:pos x="5" y="116"/>
              </a:cxn>
              <a:cxn ang="0">
                <a:pos x="2" y="151"/>
              </a:cxn>
              <a:cxn ang="0">
                <a:pos x="0" y="187"/>
              </a:cxn>
              <a:cxn ang="0">
                <a:pos x="2" y="250"/>
              </a:cxn>
              <a:cxn ang="0">
                <a:pos x="14" y="341"/>
              </a:cxn>
              <a:cxn ang="0">
                <a:pos x="36" y="442"/>
              </a:cxn>
              <a:cxn ang="0">
                <a:pos x="67" y="547"/>
              </a:cxn>
              <a:cxn ang="0">
                <a:pos x="108" y="655"/>
              </a:cxn>
              <a:cxn ang="0">
                <a:pos x="157" y="755"/>
              </a:cxn>
              <a:cxn ang="0">
                <a:pos x="208" y="845"/>
              </a:cxn>
              <a:cxn ang="0">
                <a:pos x="232" y="885"/>
              </a:cxn>
              <a:cxn ang="0">
                <a:pos x="260" y="921"/>
              </a:cxn>
              <a:cxn ang="0">
                <a:pos x="286" y="954"/>
              </a:cxn>
              <a:cxn ang="0">
                <a:pos x="313" y="984"/>
              </a:cxn>
              <a:cxn ang="0">
                <a:pos x="339" y="1009"/>
              </a:cxn>
              <a:cxn ang="0">
                <a:pos x="365" y="1029"/>
              </a:cxn>
              <a:cxn ang="0">
                <a:pos x="390" y="1045"/>
              </a:cxn>
              <a:cxn ang="0">
                <a:pos x="415" y="1057"/>
              </a:cxn>
              <a:cxn ang="0">
                <a:pos x="437" y="1063"/>
              </a:cxn>
              <a:cxn ang="0">
                <a:pos x="460" y="1064"/>
              </a:cxn>
              <a:cxn ang="0">
                <a:pos x="481" y="1060"/>
              </a:cxn>
              <a:cxn ang="0">
                <a:pos x="499" y="1051"/>
              </a:cxn>
              <a:cxn ang="0">
                <a:pos x="514" y="1035"/>
              </a:cxn>
              <a:cxn ang="0">
                <a:pos x="528" y="1016"/>
              </a:cxn>
              <a:cxn ang="0">
                <a:pos x="539" y="990"/>
              </a:cxn>
              <a:cxn ang="0">
                <a:pos x="548" y="963"/>
              </a:cxn>
              <a:cxn ang="0">
                <a:pos x="553" y="930"/>
              </a:cxn>
              <a:cxn ang="0">
                <a:pos x="557" y="895"/>
              </a:cxn>
              <a:cxn ang="0">
                <a:pos x="557" y="856"/>
              </a:cxn>
              <a:cxn ang="0">
                <a:pos x="549" y="769"/>
              </a:cxn>
              <a:cxn ang="0">
                <a:pos x="533" y="673"/>
              </a:cxn>
              <a:cxn ang="0">
                <a:pos x="507" y="570"/>
              </a:cxn>
              <a:cxn ang="0">
                <a:pos x="470" y="462"/>
              </a:cxn>
              <a:cxn ang="0">
                <a:pos x="425" y="357"/>
              </a:cxn>
              <a:cxn ang="0">
                <a:pos x="375" y="262"/>
              </a:cxn>
              <a:cxn ang="0">
                <a:pos x="338" y="198"/>
              </a:cxn>
              <a:cxn ang="0">
                <a:pos x="311" y="161"/>
              </a:cxn>
              <a:cxn ang="0">
                <a:pos x="285" y="125"/>
              </a:cxn>
              <a:cxn ang="0">
                <a:pos x="257" y="94"/>
              </a:cxn>
              <a:cxn ang="0">
                <a:pos x="231" y="67"/>
              </a:cxn>
              <a:cxn ang="0">
                <a:pos x="204" y="44"/>
              </a:cxn>
              <a:cxn ang="0">
                <a:pos x="179" y="26"/>
              </a:cxn>
              <a:cxn ang="0">
                <a:pos x="154" y="12"/>
              </a:cxn>
              <a:cxn ang="0">
                <a:pos x="131" y="3"/>
              </a:cxn>
              <a:cxn ang="0">
                <a:pos x="107" y="0"/>
              </a:cxn>
              <a:cxn ang="0">
                <a:pos x="86" y="1"/>
              </a:cxn>
            </a:cxnLst>
            <a:rect l="0" t="0" r="r" b="b"/>
            <a:pathLst>
              <a:path w="557" h="1064">
                <a:moveTo>
                  <a:pt x="76" y="3"/>
                </a:moveTo>
                <a:lnTo>
                  <a:pt x="67" y="8"/>
                </a:lnTo>
                <a:lnTo>
                  <a:pt x="57" y="14"/>
                </a:lnTo>
                <a:lnTo>
                  <a:pt x="49" y="21"/>
                </a:lnTo>
                <a:lnTo>
                  <a:pt x="41" y="29"/>
                </a:lnTo>
                <a:lnTo>
                  <a:pt x="34" y="38"/>
                </a:lnTo>
                <a:lnTo>
                  <a:pt x="29" y="48"/>
                </a:lnTo>
                <a:lnTo>
                  <a:pt x="23" y="60"/>
                </a:lnTo>
                <a:lnTo>
                  <a:pt x="18" y="72"/>
                </a:lnTo>
                <a:lnTo>
                  <a:pt x="13" y="87"/>
                </a:lnTo>
                <a:lnTo>
                  <a:pt x="9" y="101"/>
                </a:lnTo>
                <a:lnTo>
                  <a:pt x="5" y="116"/>
                </a:lnTo>
                <a:lnTo>
                  <a:pt x="4" y="133"/>
                </a:lnTo>
                <a:lnTo>
                  <a:pt x="2" y="151"/>
                </a:lnTo>
                <a:lnTo>
                  <a:pt x="0" y="169"/>
                </a:lnTo>
                <a:lnTo>
                  <a:pt x="0" y="187"/>
                </a:lnTo>
                <a:lnTo>
                  <a:pt x="0" y="208"/>
                </a:lnTo>
                <a:lnTo>
                  <a:pt x="2" y="250"/>
                </a:lnTo>
                <a:lnTo>
                  <a:pt x="7" y="294"/>
                </a:lnTo>
                <a:lnTo>
                  <a:pt x="14" y="341"/>
                </a:lnTo>
                <a:lnTo>
                  <a:pt x="24" y="391"/>
                </a:lnTo>
                <a:lnTo>
                  <a:pt x="36" y="442"/>
                </a:lnTo>
                <a:lnTo>
                  <a:pt x="50" y="494"/>
                </a:lnTo>
                <a:lnTo>
                  <a:pt x="67" y="547"/>
                </a:lnTo>
                <a:lnTo>
                  <a:pt x="87" y="602"/>
                </a:lnTo>
                <a:lnTo>
                  <a:pt x="108" y="655"/>
                </a:lnTo>
                <a:lnTo>
                  <a:pt x="132" y="707"/>
                </a:lnTo>
                <a:lnTo>
                  <a:pt x="157" y="755"/>
                </a:lnTo>
                <a:lnTo>
                  <a:pt x="182" y="801"/>
                </a:lnTo>
                <a:lnTo>
                  <a:pt x="208" y="845"/>
                </a:lnTo>
                <a:lnTo>
                  <a:pt x="220" y="866"/>
                </a:lnTo>
                <a:lnTo>
                  <a:pt x="232" y="885"/>
                </a:lnTo>
                <a:lnTo>
                  <a:pt x="246" y="903"/>
                </a:lnTo>
                <a:lnTo>
                  <a:pt x="260" y="921"/>
                </a:lnTo>
                <a:lnTo>
                  <a:pt x="272" y="938"/>
                </a:lnTo>
                <a:lnTo>
                  <a:pt x="286" y="954"/>
                </a:lnTo>
                <a:lnTo>
                  <a:pt x="300" y="970"/>
                </a:lnTo>
                <a:lnTo>
                  <a:pt x="313" y="984"/>
                </a:lnTo>
                <a:lnTo>
                  <a:pt x="326" y="997"/>
                </a:lnTo>
                <a:lnTo>
                  <a:pt x="339" y="1009"/>
                </a:lnTo>
                <a:lnTo>
                  <a:pt x="353" y="1020"/>
                </a:lnTo>
                <a:lnTo>
                  <a:pt x="365" y="1029"/>
                </a:lnTo>
                <a:lnTo>
                  <a:pt x="378" y="1038"/>
                </a:lnTo>
                <a:lnTo>
                  <a:pt x="390" y="1045"/>
                </a:lnTo>
                <a:lnTo>
                  <a:pt x="403" y="1052"/>
                </a:lnTo>
                <a:lnTo>
                  <a:pt x="415" y="1057"/>
                </a:lnTo>
                <a:lnTo>
                  <a:pt x="426" y="1061"/>
                </a:lnTo>
                <a:lnTo>
                  <a:pt x="437" y="1063"/>
                </a:lnTo>
                <a:lnTo>
                  <a:pt x="450" y="1064"/>
                </a:lnTo>
                <a:lnTo>
                  <a:pt x="460" y="1064"/>
                </a:lnTo>
                <a:lnTo>
                  <a:pt x="471" y="1063"/>
                </a:lnTo>
                <a:lnTo>
                  <a:pt x="481" y="1060"/>
                </a:lnTo>
                <a:lnTo>
                  <a:pt x="491" y="1056"/>
                </a:lnTo>
                <a:lnTo>
                  <a:pt x="499" y="1051"/>
                </a:lnTo>
                <a:lnTo>
                  <a:pt x="508" y="1043"/>
                </a:lnTo>
                <a:lnTo>
                  <a:pt x="514" y="1035"/>
                </a:lnTo>
                <a:lnTo>
                  <a:pt x="522" y="1026"/>
                </a:lnTo>
                <a:lnTo>
                  <a:pt x="528" y="1016"/>
                </a:lnTo>
                <a:lnTo>
                  <a:pt x="534" y="1004"/>
                </a:lnTo>
                <a:lnTo>
                  <a:pt x="539" y="990"/>
                </a:lnTo>
                <a:lnTo>
                  <a:pt x="544" y="977"/>
                </a:lnTo>
                <a:lnTo>
                  <a:pt x="548" y="963"/>
                </a:lnTo>
                <a:lnTo>
                  <a:pt x="550" y="948"/>
                </a:lnTo>
                <a:lnTo>
                  <a:pt x="553" y="930"/>
                </a:lnTo>
                <a:lnTo>
                  <a:pt x="555" y="913"/>
                </a:lnTo>
                <a:lnTo>
                  <a:pt x="557" y="895"/>
                </a:lnTo>
                <a:lnTo>
                  <a:pt x="557" y="877"/>
                </a:lnTo>
                <a:lnTo>
                  <a:pt x="557" y="856"/>
                </a:lnTo>
                <a:lnTo>
                  <a:pt x="555" y="814"/>
                </a:lnTo>
                <a:lnTo>
                  <a:pt x="549" y="769"/>
                </a:lnTo>
                <a:lnTo>
                  <a:pt x="543" y="723"/>
                </a:lnTo>
                <a:lnTo>
                  <a:pt x="533" y="673"/>
                </a:lnTo>
                <a:lnTo>
                  <a:pt x="521" y="622"/>
                </a:lnTo>
                <a:lnTo>
                  <a:pt x="507" y="570"/>
                </a:lnTo>
                <a:lnTo>
                  <a:pt x="489" y="517"/>
                </a:lnTo>
                <a:lnTo>
                  <a:pt x="470" y="462"/>
                </a:lnTo>
                <a:lnTo>
                  <a:pt x="447" y="409"/>
                </a:lnTo>
                <a:lnTo>
                  <a:pt x="425" y="357"/>
                </a:lnTo>
                <a:lnTo>
                  <a:pt x="400" y="308"/>
                </a:lnTo>
                <a:lnTo>
                  <a:pt x="375" y="262"/>
                </a:lnTo>
                <a:lnTo>
                  <a:pt x="350" y="219"/>
                </a:lnTo>
                <a:lnTo>
                  <a:pt x="338" y="198"/>
                </a:lnTo>
                <a:lnTo>
                  <a:pt x="324" y="179"/>
                </a:lnTo>
                <a:lnTo>
                  <a:pt x="311" y="161"/>
                </a:lnTo>
                <a:lnTo>
                  <a:pt x="297" y="142"/>
                </a:lnTo>
                <a:lnTo>
                  <a:pt x="285" y="125"/>
                </a:lnTo>
                <a:lnTo>
                  <a:pt x="271" y="109"/>
                </a:lnTo>
                <a:lnTo>
                  <a:pt x="257" y="94"/>
                </a:lnTo>
                <a:lnTo>
                  <a:pt x="245" y="79"/>
                </a:lnTo>
                <a:lnTo>
                  <a:pt x="231" y="67"/>
                </a:lnTo>
                <a:lnTo>
                  <a:pt x="218" y="54"/>
                </a:lnTo>
                <a:lnTo>
                  <a:pt x="204" y="44"/>
                </a:lnTo>
                <a:lnTo>
                  <a:pt x="192" y="35"/>
                </a:lnTo>
                <a:lnTo>
                  <a:pt x="179" y="26"/>
                </a:lnTo>
                <a:lnTo>
                  <a:pt x="167" y="18"/>
                </a:lnTo>
                <a:lnTo>
                  <a:pt x="154" y="12"/>
                </a:lnTo>
                <a:lnTo>
                  <a:pt x="142" y="7"/>
                </a:lnTo>
                <a:lnTo>
                  <a:pt x="131" y="3"/>
                </a:lnTo>
                <a:lnTo>
                  <a:pt x="119" y="1"/>
                </a:lnTo>
                <a:lnTo>
                  <a:pt x="107" y="0"/>
                </a:lnTo>
                <a:lnTo>
                  <a:pt x="96" y="0"/>
                </a:lnTo>
                <a:lnTo>
                  <a:pt x="86" y="1"/>
                </a:lnTo>
                <a:lnTo>
                  <a:pt x="76" y="3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28" name="Rectangle 40"/>
          <p:cNvSpPr>
            <a:spLocks noChangeArrowheads="1"/>
          </p:cNvSpPr>
          <p:nvPr/>
        </p:nvSpPr>
        <p:spPr bwMode="auto">
          <a:xfrm>
            <a:off x="6088063" y="2887663"/>
            <a:ext cx="525462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29" name="Rectangle 41"/>
          <p:cNvSpPr>
            <a:spLocks noChangeArrowheads="1"/>
          </p:cNvSpPr>
          <p:nvPr/>
        </p:nvSpPr>
        <p:spPr bwMode="auto">
          <a:xfrm>
            <a:off x="6164263" y="2932113"/>
            <a:ext cx="4476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30" name="Rectangle 42"/>
          <p:cNvSpPr>
            <a:spLocks noChangeArrowheads="1"/>
          </p:cNvSpPr>
          <p:nvPr/>
        </p:nvSpPr>
        <p:spPr bwMode="auto">
          <a:xfrm>
            <a:off x="6167438" y="2933700"/>
            <a:ext cx="4000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Uruguay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7931" name="Rectangle 43"/>
          <p:cNvSpPr>
            <a:spLocks noChangeArrowheads="1"/>
          </p:cNvSpPr>
          <p:nvPr/>
        </p:nvSpPr>
        <p:spPr bwMode="auto">
          <a:xfrm>
            <a:off x="6692900" y="2995613"/>
            <a:ext cx="4730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32" name="Rectangle 44"/>
          <p:cNvSpPr>
            <a:spLocks noChangeArrowheads="1"/>
          </p:cNvSpPr>
          <p:nvPr/>
        </p:nvSpPr>
        <p:spPr bwMode="auto">
          <a:xfrm>
            <a:off x="6696075" y="2995613"/>
            <a:ext cx="425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Paraguay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7933" name="Rectangle 45"/>
          <p:cNvSpPr>
            <a:spLocks noChangeArrowheads="1"/>
          </p:cNvSpPr>
          <p:nvPr/>
        </p:nvSpPr>
        <p:spPr bwMode="auto">
          <a:xfrm>
            <a:off x="7092950" y="2940050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7934" name="Rectangle 46"/>
          <p:cNvSpPr>
            <a:spLocks noChangeArrowheads="1"/>
          </p:cNvSpPr>
          <p:nvPr/>
        </p:nvSpPr>
        <p:spPr bwMode="auto">
          <a:xfrm>
            <a:off x="5853113" y="3322638"/>
            <a:ext cx="414337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35" name="Rectangle 47"/>
          <p:cNvSpPr>
            <a:spLocks noChangeArrowheads="1"/>
          </p:cNvSpPr>
          <p:nvPr/>
        </p:nvSpPr>
        <p:spPr bwMode="auto">
          <a:xfrm>
            <a:off x="5927725" y="3367088"/>
            <a:ext cx="3270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36" name="Rectangle 48"/>
          <p:cNvSpPr>
            <a:spLocks noChangeArrowheads="1"/>
          </p:cNvSpPr>
          <p:nvPr/>
        </p:nvSpPr>
        <p:spPr bwMode="auto">
          <a:xfrm>
            <a:off x="5937250" y="3368675"/>
            <a:ext cx="330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  Brasil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7937" name="Rectangle 49"/>
          <p:cNvSpPr>
            <a:spLocks noChangeArrowheads="1"/>
          </p:cNvSpPr>
          <p:nvPr/>
        </p:nvSpPr>
        <p:spPr bwMode="auto">
          <a:xfrm>
            <a:off x="6249988" y="3313113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7938" name="Rectangle 50"/>
          <p:cNvSpPr>
            <a:spLocks noChangeArrowheads="1"/>
          </p:cNvSpPr>
          <p:nvPr/>
        </p:nvSpPr>
        <p:spPr bwMode="auto">
          <a:xfrm>
            <a:off x="6851650" y="3259138"/>
            <a:ext cx="57943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39" name="Rectangle 51"/>
          <p:cNvSpPr>
            <a:spLocks noChangeArrowheads="1"/>
          </p:cNvSpPr>
          <p:nvPr/>
        </p:nvSpPr>
        <p:spPr bwMode="auto">
          <a:xfrm>
            <a:off x="6872288" y="3360738"/>
            <a:ext cx="50641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40" name="Rectangle 52"/>
          <p:cNvSpPr>
            <a:spLocks noChangeArrowheads="1"/>
          </p:cNvSpPr>
          <p:nvPr/>
        </p:nvSpPr>
        <p:spPr bwMode="auto">
          <a:xfrm>
            <a:off x="6875463" y="3362325"/>
            <a:ext cx="457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Argentina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7941" name="Rectangle 53"/>
          <p:cNvSpPr>
            <a:spLocks noChangeArrowheads="1"/>
          </p:cNvSpPr>
          <p:nvPr/>
        </p:nvSpPr>
        <p:spPr bwMode="auto">
          <a:xfrm>
            <a:off x="7299325" y="3306763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7942" name="Rectangle 54"/>
          <p:cNvSpPr>
            <a:spLocks noChangeArrowheads="1"/>
          </p:cNvSpPr>
          <p:nvPr/>
        </p:nvSpPr>
        <p:spPr bwMode="auto">
          <a:xfrm>
            <a:off x="6146800" y="2579688"/>
            <a:ext cx="6858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43" name="Rectangle 55"/>
          <p:cNvSpPr>
            <a:spLocks noChangeArrowheads="1"/>
          </p:cNvSpPr>
          <p:nvPr/>
        </p:nvSpPr>
        <p:spPr bwMode="auto">
          <a:xfrm>
            <a:off x="6130925" y="2717800"/>
            <a:ext cx="874713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44" name="Rectangle 56"/>
          <p:cNvSpPr>
            <a:spLocks noChangeArrowheads="1"/>
          </p:cNvSpPr>
          <p:nvPr/>
        </p:nvSpPr>
        <p:spPr bwMode="auto">
          <a:xfrm>
            <a:off x="6172200" y="2643188"/>
            <a:ext cx="63658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FF66FF"/>
                </a:solidFill>
                <a:latin typeface="Times New Roman" pitchFamily="18" charset="0"/>
              </a:rPr>
              <a:t>Mercosur</a:t>
            </a:r>
            <a:endParaRPr lang="en-US" sz="1600">
              <a:solidFill>
                <a:srgbClr val="FF66FF"/>
              </a:solidFill>
            </a:endParaRPr>
          </a:p>
        </p:txBody>
      </p:sp>
      <p:sp>
        <p:nvSpPr>
          <p:cNvPr id="677945" name="Freeform 57"/>
          <p:cNvSpPr>
            <a:spLocks/>
          </p:cNvSpPr>
          <p:nvPr/>
        </p:nvSpPr>
        <p:spPr bwMode="auto">
          <a:xfrm>
            <a:off x="7504113" y="2608263"/>
            <a:ext cx="36512" cy="38100"/>
          </a:xfrm>
          <a:custGeom>
            <a:avLst/>
            <a:gdLst/>
            <a:ahLst/>
            <a:cxnLst>
              <a:cxn ang="0">
                <a:pos x="8" y="17"/>
              </a:cxn>
              <a:cxn ang="0">
                <a:pos x="12" y="24"/>
              </a:cxn>
              <a:cxn ang="0">
                <a:pos x="23" y="17"/>
              </a:cxn>
              <a:cxn ang="0">
                <a:pos x="19" y="11"/>
              </a:cxn>
              <a:cxn ang="0">
                <a:pos x="12" y="0"/>
              </a:cxn>
              <a:cxn ang="0">
                <a:pos x="0" y="7"/>
              </a:cxn>
              <a:cxn ang="0">
                <a:pos x="8" y="17"/>
              </a:cxn>
            </a:cxnLst>
            <a:rect l="0" t="0" r="r" b="b"/>
            <a:pathLst>
              <a:path w="23" h="24">
                <a:moveTo>
                  <a:pt x="8" y="17"/>
                </a:moveTo>
                <a:lnTo>
                  <a:pt x="12" y="24"/>
                </a:lnTo>
                <a:lnTo>
                  <a:pt x="23" y="17"/>
                </a:lnTo>
                <a:lnTo>
                  <a:pt x="19" y="11"/>
                </a:lnTo>
                <a:lnTo>
                  <a:pt x="12" y="0"/>
                </a:lnTo>
                <a:lnTo>
                  <a:pt x="0" y="7"/>
                </a:lnTo>
                <a:lnTo>
                  <a:pt x="8" y="1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46" name="Freeform 58"/>
          <p:cNvSpPr>
            <a:spLocks/>
          </p:cNvSpPr>
          <p:nvPr/>
        </p:nvSpPr>
        <p:spPr bwMode="auto">
          <a:xfrm>
            <a:off x="7483475" y="2573338"/>
            <a:ext cx="28575" cy="31750"/>
          </a:xfrm>
          <a:custGeom>
            <a:avLst/>
            <a:gdLst/>
            <a:ahLst/>
            <a:cxnLst>
              <a:cxn ang="0">
                <a:pos x="6" y="17"/>
              </a:cxn>
              <a:cxn ang="0">
                <a:pos x="17" y="11"/>
              </a:cxn>
              <a:cxn ang="0">
                <a:pos x="18" y="13"/>
              </a:cxn>
              <a:cxn ang="0">
                <a:pos x="17" y="10"/>
              </a:cxn>
              <a:cxn ang="0">
                <a:pos x="10" y="0"/>
              </a:cxn>
              <a:cxn ang="0">
                <a:pos x="0" y="9"/>
              </a:cxn>
              <a:cxn ang="0">
                <a:pos x="7" y="20"/>
              </a:cxn>
              <a:cxn ang="0">
                <a:pos x="12" y="15"/>
              </a:cxn>
              <a:cxn ang="0">
                <a:pos x="6" y="17"/>
              </a:cxn>
              <a:cxn ang="0">
                <a:pos x="6" y="17"/>
              </a:cxn>
            </a:cxnLst>
            <a:rect l="0" t="0" r="r" b="b"/>
            <a:pathLst>
              <a:path w="18" h="20">
                <a:moveTo>
                  <a:pt x="6" y="17"/>
                </a:moveTo>
                <a:lnTo>
                  <a:pt x="17" y="11"/>
                </a:lnTo>
                <a:lnTo>
                  <a:pt x="18" y="13"/>
                </a:lnTo>
                <a:lnTo>
                  <a:pt x="17" y="10"/>
                </a:lnTo>
                <a:lnTo>
                  <a:pt x="10" y="0"/>
                </a:lnTo>
                <a:lnTo>
                  <a:pt x="0" y="9"/>
                </a:lnTo>
                <a:lnTo>
                  <a:pt x="7" y="20"/>
                </a:lnTo>
                <a:lnTo>
                  <a:pt x="12" y="15"/>
                </a:lnTo>
                <a:lnTo>
                  <a:pt x="6" y="17"/>
                </a:lnTo>
                <a:lnTo>
                  <a:pt x="6" y="1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47" name="Freeform 59"/>
          <p:cNvSpPr>
            <a:spLocks/>
          </p:cNvSpPr>
          <p:nvPr/>
        </p:nvSpPr>
        <p:spPr bwMode="auto">
          <a:xfrm>
            <a:off x="7453313" y="2541588"/>
            <a:ext cx="31750" cy="28575"/>
          </a:xfrm>
          <a:custGeom>
            <a:avLst/>
            <a:gdLst/>
            <a:ahLst/>
            <a:cxnLst>
              <a:cxn ang="0">
                <a:pos x="10" y="18"/>
              </a:cxn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10" y="18"/>
              </a:cxn>
            </a:cxnLst>
            <a:rect l="0" t="0" r="r" b="b"/>
            <a:pathLst>
              <a:path w="20" h="18">
                <a:moveTo>
                  <a:pt x="10" y="18"/>
                </a:moveTo>
                <a:lnTo>
                  <a:pt x="20" y="10"/>
                </a:lnTo>
                <a:lnTo>
                  <a:pt x="10" y="0"/>
                </a:lnTo>
                <a:lnTo>
                  <a:pt x="0" y="10"/>
                </a:lnTo>
                <a:lnTo>
                  <a:pt x="10" y="18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48" name="Freeform 60"/>
          <p:cNvSpPr>
            <a:spLocks/>
          </p:cNvSpPr>
          <p:nvPr/>
        </p:nvSpPr>
        <p:spPr bwMode="auto">
          <a:xfrm>
            <a:off x="7426325" y="2513013"/>
            <a:ext cx="28575" cy="28575"/>
          </a:xfrm>
          <a:custGeom>
            <a:avLst/>
            <a:gdLst/>
            <a:ahLst/>
            <a:cxnLst>
              <a:cxn ang="0">
                <a:pos x="10" y="18"/>
              </a:cxn>
              <a:cxn ang="0">
                <a:pos x="18" y="9"/>
              </a:cxn>
              <a:cxn ang="0">
                <a:pos x="8" y="0"/>
              </a:cxn>
              <a:cxn ang="0">
                <a:pos x="0" y="9"/>
              </a:cxn>
              <a:cxn ang="0">
                <a:pos x="10" y="18"/>
              </a:cxn>
            </a:cxnLst>
            <a:rect l="0" t="0" r="r" b="b"/>
            <a:pathLst>
              <a:path w="18" h="18">
                <a:moveTo>
                  <a:pt x="10" y="18"/>
                </a:moveTo>
                <a:lnTo>
                  <a:pt x="18" y="9"/>
                </a:lnTo>
                <a:lnTo>
                  <a:pt x="8" y="0"/>
                </a:lnTo>
                <a:lnTo>
                  <a:pt x="0" y="9"/>
                </a:lnTo>
                <a:lnTo>
                  <a:pt x="10" y="18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49" name="Freeform 61"/>
          <p:cNvSpPr>
            <a:spLocks/>
          </p:cNvSpPr>
          <p:nvPr/>
        </p:nvSpPr>
        <p:spPr bwMode="auto">
          <a:xfrm>
            <a:off x="7394575" y="2486025"/>
            <a:ext cx="30163" cy="28575"/>
          </a:xfrm>
          <a:custGeom>
            <a:avLst/>
            <a:gdLst/>
            <a:ahLst/>
            <a:cxnLst>
              <a:cxn ang="0">
                <a:pos x="10" y="18"/>
              </a:cxn>
              <a:cxn ang="0">
                <a:pos x="19" y="8"/>
              </a:cxn>
              <a:cxn ang="0">
                <a:pos x="7" y="0"/>
              </a:cxn>
              <a:cxn ang="0">
                <a:pos x="0" y="9"/>
              </a:cxn>
              <a:cxn ang="0">
                <a:pos x="10" y="18"/>
              </a:cxn>
            </a:cxnLst>
            <a:rect l="0" t="0" r="r" b="b"/>
            <a:pathLst>
              <a:path w="19" h="18">
                <a:moveTo>
                  <a:pt x="10" y="18"/>
                </a:moveTo>
                <a:lnTo>
                  <a:pt x="19" y="8"/>
                </a:lnTo>
                <a:lnTo>
                  <a:pt x="7" y="0"/>
                </a:lnTo>
                <a:lnTo>
                  <a:pt x="0" y="9"/>
                </a:lnTo>
                <a:lnTo>
                  <a:pt x="10" y="18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50" name="Freeform 62"/>
          <p:cNvSpPr>
            <a:spLocks/>
          </p:cNvSpPr>
          <p:nvPr/>
        </p:nvSpPr>
        <p:spPr bwMode="auto">
          <a:xfrm>
            <a:off x="7361238" y="2460625"/>
            <a:ext cx="28575" cy="28575"/>
          </a:xfrm>
          <a:custGeom>
            <a:avLst/>
            <a:gdLst/>
            <a:ahLst/>
            <a:cxnLst>
              <a:cxn ang="0">
                <a:pos x="10" y="18"/>
              </a:cxn>
              <a:cxn ang="0">
                <a:pos x="18" y="8"/>
              </a:cxn>
              <a:cxn ang="0">
                <a:pos x="18" y="8"/>
              </a:cxn>
              <a:cxn ang="0">
                <a:pos x="16" y="6"/>
              </a:cxn>
              <a:cxn ang="0">
                <a:pos x="7" y="0"/>
              </a:cxn>
              <a:cxn ang="0">
                <a:pos x="0" y="11"/>
              </a:cxn>
              <a:cxn ang="0">
                <a:pos x="12" y="18"/>
              </a:cxn>
              <a:cxn ang="0">
                <a:pos x="15" y="12"/>
              </a:cxn>
              <a:cxn ang="0">
                <a:pos x="10" y="17"/>
              </a:cxn>
              <a:cxn ang="0">
                <a:pos x="10" y="18"/>
              </a:cxn>
            </a:cxnLst>
            <a:rect l="0" t="0" r="r" b="b"/>
            <a:pathLst>
              <a:path w="18" h="18">
                <a:moveTo>
                  <a:pt x="10" y="18"/>
                </a:moveTo>
                <a:lnTo>
                  <a:pt x="18" y="8"/>
                </a:lnTo>
                <a:lnTo>
                  <a:pt x="18" y="8"/>
                </a:lnTo>
                <a:lnTo>
                  <a:pt x="16" y="6"/>
                </a:lnTo>
                <a:lnTo>
                  <a:pt x="7" y="0"/>
                </a:lnTo>
                <a:lnTo>
                  <a:pt x="0" y="11"/>
                </a:lnTo>
                <a:lnTo>
                  <a:pt x="12" y="18"/>
                </a:lnTo>
                <a:lnTo>
                  <a:pt x="15" y="12"/>
                </a:lnTo>
                <a:lnTo>
                  <a:pt x="10" y="17"/>
                </a:lnTo>
                <a:lnTo>
                  <a:pt x="10" y="18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51" name="Freeform 63"/>
          <p:cNvSpPr>
            <a:spLocks/>
          </p:cNvSpPr>
          <p:nvPr/>
        </p:nvSpPr>
        <p:spPr bwMode="auto">
          <a:xfrm>
            <a:off x="7324725" y="2436813"/>
            <a:ext cx="30163" cy="30162"/>
          </a:xfrm>
          <a:custGeom>
            <a:avLst/>
            <a:gdLst/>
            <a:ahLst/>
            <a:cxnLst>
              <a:cxn ang="0">
                <a:pos x="12" y="19"/>
              </a:cxn>
              <a:cxn ang="0">
                <a:pos x="19" y="9"/>
              </a:cxn>
              <a:cxn ang="0">
                <a:pos x="17" y="6"/>
              </a:cxn>
              <a:cxn ang="0">
                <a:pos x="7" y="0"/>
              </a:cxn>
              <a:cxn ang="0">
                <a:pos x="0" y="13"/>
              </a:cxn>
              <a:cxn ang="0">
                <a:pos x="12" y="19"/>
              </a:cxn>
              <a:cxn ang="0">
                <a:pos x="12" y="19"/>
              </a:cxn>
            </a:cxnLst>
            <a:rect l="0" t="0" r="r" b="b"/>
            <a:pathLst>
              <a:path w="19" h="19">
                <a:moveTo>
                  <a:pt x="12" y="19"/>
                </a:moveTo>
                <a:lnTo>
                  <a:pt x="19" y="9"/>
                </a:lnTo>
                <a:lnTo>
                  <a:pt x="17" y="6"/>
                </a:lnTo>
                <a:lnTo>
                  <a:pt x="7" y="0"/>
                </a:lnTo>
                <a:lnTo>
                  <a:pt x="0" y="13"/>
                </a:lnTo>
                <a:lnTo>
                  <a:pt x="12" y="19"/>
                </a:lnTo>
                <a:lnTo>
                  <a:pt x="12" y="19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52" name="Freeform 64"/>
          <p:cNvSpPr>
            <a:spLocks/>
          </p:cNvSpPr>
          <p:nvPr/>
        </p:nvSpPr>
        <p:spPr bwMode="auto">
          <a:xfrm>
            <a:off x="7288213" y="2417763"/>
            <a:ext cx="28575" cy="26987"/>
          </a:xfrm>
          <a:custGeom>
            <a:avLst/>
            <a:gdLst/>
            <a:ahLst/>
            <a:cxnLst>
              <a:cxn ang="0">
                <a:pos x="11" y="17"/>
              </a:cxn>
              <a:cxn ang="0">
                <a:pos x="18" y="6"/>
              </a:cxn>
              <a:cxn ang="0">
                <a:pos x="16" y="5"/>
              </a:cxn>
              <a:cxn ang="0">
                <a:pos x="6" y="0"/>
              </a:cxn>
              <a:cxn ang="0">
                <a:pos x="0" y="12"/>
              </a:cxn>
              <a:cxn ang="0">
                <a:pos x="11" y="17"/>
              </a:cxn>
              <a:cxn ang="0">
                <a:pos x="11" y="17"/>
              </a:cxn>
            </a:cxnLst>
            <a:rect l="0" t="0" r="r" b="b"/>
            <a:pathLst>
              <a:path w="18" h="17">
                <a:moveTo>
                  <a:pt x="11" y="17"/>
                </a:moveTo>
                <a:lnTo>
                  <a:pt x="18" y="6"/>
                </a:lnTo>
                <a:lnTo>
                  <a:pt x="16" y="5"/>
                </a:lnTo>
                <a:lnTo>
                  <a:pt x="6" y="0"/>
                </a:lnTo>
                <a:lnTo>
                  <a:pt x="0" y="12"/>
                </a:lnTo>
                <a:lnTo>
                  <a:pt x="11" y="17"/>
                </a:lnTo>
                <a:lnTo>
                  <a:pt x="11" y="1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53" name="Freeform 65"/>
          <p:cNvSpPr>
            <a:spLocks/>
          </p:cNvSpPr>
          <p:nvPr/>
        </p:nvSpPr>
        <p:spPr bwMode="auto">
          <a:xfrm>
            <a:off x="7251700" y="2403475"/>
            <a:ext cx="28575" cy="23813"/>
          </a:xfrm>
          <a:custGeom>
            <a:avLst/>
            <a:gdLst/>
            <a:ahLst/>
            <a:cxnLst>
              <a:cxn ang="0">
                <a:pos x="12" y="15"/>
              </a:cxn>
              <a:cxn ang="0">
                <a:pos x="18" y="4"/>
              </a:cxn>
              <a:cxn ang="0">
                <a:pos x="14" y="2"/>
              </a:cxn>
              <a:cxn ang="0">
                <a:pos x="5" y="0"/>
              </a:cxn>
              <a:cxn ang="0">
                <a:pos x="0" y="12"/>
              </a:cxn>
              <a:cxn ang="0">
                <a:pos x="9" y="14"/>
              </a:cxn>
              <a:cxn ang="0">
                <a:pos x="12" y="15"/>
              </a:cxn>
            </a:cxnLst>
            <a:rect l="0" t="0" r="r" b="b"/>
            <a:pathLst>
              <a:path w="18" h="15">
                <a:moveTo>
                  <a:pt x="12" y="15"/>
                </a:moveTo>
                <a:lnTo>
                  <a:pt x="18" y="4"/>
                </a:lnTo>
                <a:lnTo>
                  <a:pt x="14" y="2"/>
                </a:lnTo>
                <a:lnTo>
                  <a:pt x="5" y="0"/>
                </a:lnTo>
                <a:lnTo>
                  <a:pt x="0" y="12"/>
                </a:lnTo>
                <a:lnTo>
                  <a:pt x="9" y="14"/>
                </a:lnTo>
                <a:lnTo>
                  <a:pt x="12" y="1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54" name="Freeform 66"/>
          <p:cNvSpPr>
            <a:spLocks/>
          </p:cNvSpPr>
          <p:nvPr/>
        </p:nvSpPr>
        <p:spPr bwMode="auto">
          <a:xfrm>
            <a:off x="7213600" y="2387600"/>
            <a:ext cx="26988" cy="26988"/>
          </a:xfrm>
          <a:custGeom>
            <a:avLst/>
            <a:gdLst/>
            <a:ahLst/>
            <a:cxnLst>
              <a:cxn ang="0">
                <a:pos x="12" y="17"/>
              </a:cxn>
              <a:cxn ang="0">
                <a:pos x="17" y="5"/>
              </a:cxn>
              <a:cxn ang="0">
                <a:pos x="11" y="2"/>
              </a:cxn>
              <a:cxn ang="0">
                <a:pos x="3" y="0"/>
              </a:cxn>
              <a:cxn ang="0">
                <a:pos x="0" y="12"/>
              </a:cxn>
              <a:cxn ang="0">
                <a:pos x="6" y="14"/>
              </a:cxn>
              <a:cxn ang="0">
                <a:pos x="12" y="17"/>
              </a:cxn>
            </a:cxnLst>
            <a:rect l="0" t="0" r="r" b="b"/>
            <a:pathLst>
              <a:path w="17" h="17">
                <a:moveTo>
                  <a:pt x="12" y="17"/>
                </a:moveTo>
                <a:lnTo>
                  <a:pt x="17" y="5"/>
                </a:lnTo>
                <a:lnTo>
                  <a:pt x="11" y="2"/>
                </a:lnTo>
                <a:lnTo>
                  <a:pt x="3" y="0"/>
                </a:lnTo>
                <a:lnTo>
                  <a:pt x="0" y="12"/>
                </a:lnTo>
                <a:lnTo>
                  <a:pt x="6" y="14"/>
                </a:lnTo>
                <a:lnTo>
                  <a:pt x="12" y="1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55" name="Freeform 67"/>
          <p:cNvSpPr>
            <a:spLocks/>
          </p:cNvSpPr>
          <p:nvPr/>
        </p:nvSpPr>
        <p:spPr bwMode="auto">
          <a:xfrm>
            <a:off x="7173913" y="2373313"/>
            <a:ext cx="25400" cy="25400"/>
          </a:xfrm>
          <a:custGeom>
            <a:avLst/>
            <a:gdLst/>
            <a:ahLst/>
            <a:cxnLst>
              <a:cxn ang="0">
                <a:pos x="12" y="16"/>
              </a:cxn>
              <a:cxn ang="0">
                <a:pos x="16" y="4"/>
              </a:cxn>
              <a:cxn ang="0">
                <a:pos x="9" y="2"/>
              </a:cxn>
              <a:cxn ang="0">
                <a:pos x="2" y="0"/>
              </a:cxn>
              <a:cxn ang="0">
                <a:pos x="0" y="13"/>
              </a:cxn>
              <a:cxn ang="0">
                <a:pos x="4" y="14"/>
              </a:cxn>
              <a:cxn ang="0">
                <a:pos x="12" y="16"/>
              </a:cxn>
            </a:cxnLst>
            <a:rect l="0" t="0" r="r" b="b"/>
            <a:pathLst>
              <a:path w="16" h="16">
                <a:moveTo>
                  <a:pt x="12" y="16"/>
                </a:moveTo>
                <a:lnTo>
                  <a:pt x="16" y="4"/>
                </a:lnTo>
                <a:lnTo>
                  <a:pt x="9" y="2"/>
                </a:lnTo>
                <a:lnTo>
                  <a:pt x="2" y="0"/>
                </a:lnTo>
                <a:lnTo>
                  <a:pt x="0" y="13"/>
                </a:lnTo>
                <a:lnTo>
                  <a:pt x="4" y="14"/>
                </a:lnTo>
                <a:lnTo>
                  <a:pt x="12" y="16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56" name="Freeform 68"/>
          <p:cNvSpPr>
            <a:spLocks/>
          </p:cNvSpPr>
          <p:nvPr/>
        </p:nvSpPr>
        <p:spPr bwMode="auto">
          <a:xfrm>
            <a:off x="7134225" y="2363788"/>
            <a:ext cx="23813" cy="23812"/>
          </a:xfrm>
          <a:custGeom>
            <a:avLst/>
            <a:gdLst/>
            <a:ahLst/>
            <a:cxnLst>
              <a:cxn ang="0">
                <a:pos x="12" y="15"/>
              </a:cxn>
              <a:cxn ang="0">
                <a:pos x="15" y="3"/>
              </a:cxn>
              <a:cxn ang="0">
                <a:pos x="4" y="0"/>
              </a:cxn>
              <a:cxn ang="0">
                <a:pos x="1" y="0"/>
              </a:cxn>
              <a:cxn ang="0">
                <a:pos x="0" y="12"/>
              </a:cxn>
              <a:cxn ang="0">
                <a:pos x="12" y="15"/>
              </a:cxn>
            </a:cxnLst>
            <a:rect l="0" t="0" r="r" b="b"/>
            <a:pathLst>
              <a:path w="15" h="15">
                <a:moveTo>
                  <a:pt x="12" y="15"/>
                </a:moveTo>
                <a:lnTo>
                  <a:pt x="15" y="3"/>
                </a:lnTo>
                <a:lnTo>
                  <a:pt x="4" y="0"/>
                </a:lnTo>
                <a:lnTo>
                  <a:pt x="1" y="0"/>
                </a:lnTo>
                <a:lnTo>
                  <a:pt x="0" y="12"/>
                </a:lnTo>
                <a:lnTo>
                  <a:pt x="12" y="1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57" name="Freeform 69"/>
          <p:cNvSpPr>
            <a:spLocks/>
          </p:cNvSpPr>
          <p:nvPr/>
        </p:nvSpPr>
        <p:spPr bwMode="auto">
          <a:xfrm>
            <a:off x="7092950" y="2354263"/>
            <a:ext cx="23813" cy="23812"/>
          </a:xfrm>
          <a:custGeom>
            <a:avLst/>
            <a:gdLst/>
            <a:ahLst/>
            <a:cxnLst>
              <a:cxn ang="0">
                <a:pos x="12" y="15"/>
              </a:cxn>
              <a:cxn ang="0">
                <a:pos x="15" y="3"/>
              </a:cxn>
              <a:cxn ang="0">
                <a:pos x="2" y="0"/>
              </a:cxn>
              <a:cxn ang="0">
                <a:pos x="0" y="12"/>
              </a:cxn>
              <a:cxn ang="0">
                <a:pos x="12" y="15"/>
              </a:cxn>
            </a:cxnLst>
            <a:rect l="0" t="0" r="r" b="b"/>
            <a:pathLst>
              <a:path w="15" h="15">
                <a:moveTo>
                  <a:pt x="12" y="15"/>
                </a:moveTo>
                <a:lnTo>
                  <a:pt x="15" y="3"/>
                </a:lnTo>
                <a:lnTo>
                  <a:pt x="2" y="0"/>
                </a:lnTo>
                <a:lnTo>
                  <a:pt x="0" y="12"/>
                </a:lnTo>
                <a:lnTo>
                  <a:pt x="12" y="1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58" name="Freeform 70"/>
          <p:cNvSpPr>
            <a:spLocks/>
          </p:cNvSpPr>
          <p:nvPr/>
        </p:nvSpPr>
        <p:spPr bwMode="auto">
          <a:xfrm>
            <a:off x="7051675" y="2346325"/>
            <a:ext cx="22225" cy="25400"/>
          </a:xfrm>
          <a:custGeom>
            <a:avLst/>
            <a:gdLst/>
            <a:ahLst/>
            <a:cxnLst>
              <a:cxn ang="0">
                <a:pos x="12" y="16"/>
              </a:cxn>
              <a:cxn ang="0">
                <a:pos x="14" y="3"/>
              </a:cxn>
              <a:cxn ang="0">
                <a:pos x="1" y="0"/>
              </a:cxn>
              <a:cxn ang="0">
                <a:pos x="0" y="14"/>
              </a:cxn>
              <a:cxn ang="0">
                <a:pos x="12" y="16"/>
              </a:cxn>
            </a:cxnLst>
            <a:rect l="0" t="0" r="r" b="b"/>
            <a:pathLst>
              <a:path w="14" h="16">
                <a:moveTo>
                  <a:pt x="12" y="16"/>
                </a:moveTo>
                <a:lnTo>
                  <a:pt x="14" y="3"/>
                </a:lnTo>
                <a:lnTo>
                  <a:pt x="1" y="0"/>
                </a:lnTo>
                <a:lnTo>
                  <a:pt x="0" y="14"/>
                </a:lnTo>
                <a:lnTo>
                  <a:pt x="12" y="16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59" name="Freeform 71"/>
          <p:cNvSpPr>
            <a:spLocks/>
          </p:cNvSpPr>
          <p:nvPr/>
        </p:nvSpPr>
        <p:spPr bwMode="auto">
          <a:xfrm>
            <a:off x="7010400" y="2341563"/>
            <a:ext cx="23813" cy="22225"/>
          </a:xfrm>
          <a:custGeom>
            <a:avLst/>
            <a:gdLst/>
            <a:ahLst/>
            <a:cxnLst>
              <a:cxn ang="0">
                <a:pos x="12" y="14"/>
              </a:cxn>
              <a:cxn ang="0">
                <a:pos x="15" y="2"/>
              </a:cxn>
              <a:cxn ang="0">
                <a:pos x="1" y="0"/>
              </a:cxn>
              <a:cxn ang="0">
                <a:pos x="0" y="13"/>
              </a:cxn>
              <a:cxn ang="0">
                <a:pos x="12" y="14"/>
              </a:cxn>
            </a:cxnLst>
            <a:rect l="0" t="0" r="r" b="b"/>
            <a:pathLst>
              <a:path w="15" h="14">
                <a:moveTo>
                  <a:pt x="12" y="14"/>
                </a:moveTo>
                <a:lnTo>
                  <a:pt x="15" y="2"/>
                </a:lnTo>
                <a:lnTo>
                  <a:pt x="1" y="0"/>
                </a:lnTo>
                <a:lnTo>
                  <a:pt x="0" y="13"/>
                </a:lnTo>
                <a:lnTo>
                  <a:pt x="12" y="14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60" name="Freeform 72"/>
          <p:cNvSpPr>
            <a:spLocks/>
          </p:cNvSpPr>
          <p:nvPr/>
        </p:nvSpPr>
        <p:spPr bwMode="auto">
          <a:xfrm>
            <a:off x="6965950" y="2336800"/>
            <a:ext cx="23813" cy="23813"/>
          </a:xfrm>
          <a:custGeom>
            <a:avLst/>
            <a:gdLst/>
            <a:ahLst/>
            <a:cxnLst>
              <a:cxn ang="0">
                <a:pos x="14" y="15"/>
              </a:cxn>
              <a:cxn ang="0">
                <a:pos x="15" y="2"/>
              </a:cxn>
              <a:cxn ang="0">
                <a:pos x="15" y="2"/>
              </a:cxn>
              <a:cxn ang="0">
                <a:pos x="2" y="0"/>
              </a:cxn>
              <a:cxn ang="0">
                <a:pos x="0" y="14"/>
              </a:cxn>
              <a:cxn ang="0">
                <a:pos x="15" y="15"/>
              </a:cxn>
              <a:cxn ang="0">
                <a:pos x="14" y="15"/>
              </a:cxn>
            </a:cxnLst>
            <a:rect l="0" t="0" r="r" b="b"/>
            <a:pathLst>
              <a:path w="15" h="15">
                <a:moveTo>
                  <a:pt x="14" y="15"/>
                </a:moveTo>
                <a:lnTo>
                  <a:pt x="15" y="2"/>
                </a:lnTo>
                <a:lnTo>
                  <a:pt x="15" y="2"/>
                </a:lnTo>
                <a:lnTo>
                  <a:pt x="2" y="0"/>
                </a:lnTo>
                <a:lnTo>
                  <a:pt x="0" y="14"/>
                </a:lnTo>
                <a:lnTo>
                  <a:pt x="15" y="15"/>
                </a:lnTo>
                <a:lnTo>
                  <a:pt x="14" y="1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61" name="Freeform 73"/>
          <p:cNvSpPr>
            <a:spLocks/>
          </p:cNvSpPr>
          <p:nvPr/>
        </p:nvSpPr>
        <p:spPr bwMode="auto">
          <a:xfrm>
            <a:off x="6927850" y="2336800"/>
            <a:ext cx="19050" cy="20638"/>
          </a:xfrm>
          <a:custGeom>
            <a:avLst/>
            <a:gdLst/>
            <a:ahLst/>
            <a:cxnLst>
              <a:cxn ang="0">
                <a:pos x="12" y="13"/>
              </a:cxn>
              <a:cxn ang="0">
                <a:pos x="12" y="0"/>
              </a:cxn>
              <a:cxn ang="0">
                <a:pos x="6" y="0"/>
              </a:cxn>
              <a:cxn ang="0">
                <a:pos x="0" y="0"/>
              </a:cxn>
              <a:cxn ang="0">
                <a:pos x="0" y="13"/>
              </a:cxn>
              <a:cxn ang="0">
                <a:pos x="6" y="13"/>
              </a:cxn>
              <a:cxn ang="0">
                <a:pos x="12" y="13"/>
              </a:cxn>
            </a:cxnLst>
            <a:rect l="0" t="0" r="r" b="b"/>
            <a:pathLst>
              <a:path w="12" h="13">
                <a:moveTo>
                  <a:pt x="12" y="13"/>
                </a:moveTo>
                <a:lnTo>
                  <a:pt x="12" y="0"/>
                </a:lnTo>
                <a:lnTo>
                  <a:pt x="6" y="0"/>
                </a:lnTo>
                <a:lnTo>
                  <a:pt x="0" y="0"/>
                </a:lnTo>
                <a:lnTo>
                  <a:pt x="0" y="13"/>
                </a:lnTo>
                <a:lnTo>
                  <a:pt x="6" y="13"/>
                </a:lnTo>
                <a:lnTo>
                  <a:pt x="12" y="13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62" name="Rectangle 74"/>
          <p:cNvSpPr>
            <a:spLocks noChangeArrowheads="1"/>
          </p:cNvSpPr>
          <p:nvPr/>
        </p:nvSpPr>
        <p:spPr bwMode="auto">
          <a:xfrm>
            <a:off x="6883400" y="2335213"/>
            <a:ext cx="22225" cy="2222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63" name="Freeform 75"/>
          <p:cNvSpPr>
            <a:spLocks/>
          </p:cNvSpPr>
          <p:nvPr/>
        </p:nvSpPr>
        <p:spPr bwMode="auto">
          <a:xfrm>
            <a:off x="6842125" y="2335213"/>
            <a:ext cx="20638" cy="22225"/>
          </a:xfrm>
          <a:custGeom>
            <a:avLst/>
            <a:gdLst/>
            <a:ahLst/>
            <a:cxnLst>
              <a:cxn ang="0">
                <a:pos x="13" y="14"/>
              </a:cxn>
              <a:cxn ang="0">
                <a:pos x="13" y="0"/>
              </a:cxn>
              <a:cxn ang="0">
                <a:pos x="0" y="1"/>
              </a:cxn>
              <a:cxn ang="0">
                <a:pos x="0" y="14"/>
              </a:cxn>
              <a:cxn ang="0">
                <a:pos x="13" y="14"/>
              </a:cxn>
            </a:cxnLst>
            <a:rect l="0" t="0" r="r" b="b"/>
            <a:pathLst>
              <a:path w="13" h="14">
                <a:moveTo>
                  <a:pt x="13" y="14"/>
                </a:moveTo>
                <a:lnTo>
                  <a:pt x="13" y="0"/>
                </a:lnTo>
                <a:lnTo>
                  <a:pt x="0" y="1"/>
                </a:lnTo>
                <a:lnTo>
                  <a:pt x="0" y="14"/>
                </a:lnTo>
                <a:lnTo>
                  <a:pt x="13" y="14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64" name="Freeform 76"/>
          <p:cNvSpPr>
            <a:spLocks/>
          </p:cNvSpPr>
          <p:nvPr/>
        </p:nvSpPr>
        <p:spPr bwMode="auto">
          <a:xfrm>
            <a:off x="6799263" y="2336800"/>
            <a:ext cx="22225" cy="22225"/>
          </a:xfrm>
          <a:custGeom>
            <a:avLst/>
            <a:gdLst/>
            <a:ahLst/>
            <a:cxnLst>
              <a:cxn ang="0">
                <a:pos x="14" y="13"/>
              </a:cxn>
              <a:cxn ang="0">
                <a:pos x="12" y="0"/>
              </a:cxn>
              <a:cxn ang="0">
                <a:pos x="0" y="0"/>
              </a:cxn>
              <a:cxn ang="0">
                <a:pos x="1" y="14"/>
              </a:cxn>
              <a:cxn ang="0">
                <a:pos x="14" y="13"/>
              </a:cxn>
            </a:cxnLst>
            <a:rect l="0" t="0" r="r" b="b"/>
            <a:pathLst>
              <a:path w="14" h="14">
                <a:moveTo>
                  <a:pt x="14" y="13"/>
                </a:moveTo>
                <a:lnTo>
                  <a:pt x="12" y="0"/>
                </a:lnTo>
                <a:lnTo>
                  <a:pt x="0" y="0"/>
                </a:lnTo>
                <a:lnTo>
                  <a:pt x="1" y="14"/>
                </a:lnTo>
                <a:lnTo>
                  <a:pt x="14" y="13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65" name="Freeform 77"/>
          <p:cNvSpPr>
            <a:spLocks/>
          </p:cNvSpPr>
          <p:nvPr/>
        </p:nvSpPr>
        <p:spPr bwMode="auto">
          <a:xfrm>
            <a:off x="6757988" y="2339975"/>
            <a:ext cx="22225" cy="22225"/>
          </a:xfrm>
          <a:custGeom>
            <a:avLst/>
            <a:gdLst/>
            <a:ahLst/>
            <a:cxnLst>
              <a:cxn ang="0">
                <a:pos x="14" y="12"/>
              </a:cxn>
              <a:cxn ang="0">
                <a:pos x="14" y="0"/>
              </a:cxn>
              <a:cxn ang="0">
                <a:pos x="9" y="0"/>
              </a:cxn>
              <a:cxn ang="0">
                <a:pos x="0" y="1"/>
              </a:cxn>
              <a:cxn ang="0">
                <a:pos x="1" y="14"/>
              </a:cxn>
              <a:cxn ang="0">
                <a:pos x="9" y="13"/>
              </a:cxn>
              <a:cxn ang="0">
                <a:pos x="14" y="12"/>
              </a:cxn>
            </a:cxnLst>
            <a:rect l="0" t="0" r="r" b="b"/>
            <a:pathLst>
              <a:path w="14" h="14">
                <a:moveTo>
                  <a:pt x="14" y="12"/>
                </a:moveTo>
                <a:lnTo>
                  <a:pt x="14" y="0"/>
                </a:lnTo>
                <a:lnTo>
                  <a:pt x="9" y="0"/>
                </a:lnTo>
                <a:lnTo>
                  <a:pt x="0" y="1"/>
                </a:lnTo>
                <a:lnTo>
                  <a:pt x="1" y="14"/>
                </a:lnTo>
                <a:lnTo>
                  <a:pt x="9" y="13"/>
                </a:lnTo>
                <a:lnTo>
                  <a:pt x="14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66" name="Freeform 78"/>
          <p:cNvSpPr>
            <a:spLocks/>
          </p:cNvSpPr>
          <p:nvPr/>
        </p:nvSpPr>
        <p:spPr bwMode="auto">
          <a:xfrm>
            <a:off x="6715125" y="2343150"/>
            <a:ext cx="22225" cy="23813"/>
          </a:xfrm>
          <a:custGeom>
            <a:avLst/>
            <a:gdLst/>
            <a:ahLst/>
            <a:cxnLst>
              <a:cxn ang="0">
                <a:pos x="14" y="13"/>
              </a:cxn>
              <a:cxn ang="0">
                <a:pos x="13" y="0"/>
              </a:cxn>
              <a:cxn ang="0">
                <a:pos x="0" y="1"/>
              </a:cxn>
              <a:cxn ang="0">
                <a:pos x="1" y="15"/>
              </a:cxn>
              <a:cxn ang="0">
                <a:pos x="14" y="13"/>
              </a:cxn>
            </a:cxnLst>
            <a:rect l="0" t="0" r="r" b="b"/>
            <a:pathLst>
              <a:path w="14" h="15">
                <a:moveTo>
                  <a:pt x="14" y="13"/>
                </a:moveTo>
                <a:lnTo>
                  <a:pt x="13" y="0"/>
                </a:lnTo>
                <a:lnTo>
                  <a:pt x="0" y="1"/>
                </a:lnTo>
                <a:lnTo>
                  <a:pt x="1" y="15"/>
                </a:lnTo>
                <a:lnTo>
                  <a:pt x="14" y="13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67" name="Freeform 79"/>
          <p:cNvSpPr>
            <a:spLocks/>
          </p:cNvSpPr>
          <p:nvPr/>
        </p:nvSpPr>
        <p:spPr bwMode="auto">
          <a:xfrm>
            <a:off x="6672263" y="2349500"/>
            <a:ext cx="22225" cy="22225"/>
          </a:xfrm>
          <a:custGeom>
            <a:avLst/>
            <a:gdLst/>
            <a:ahLst/>
            <a:cxnLst>
              <a:cxn ang="0">
                <a:pos x="14" y="12"/>
              </a:cxn>
              <a:cxn ang="0">
                <a:pos x="13" y="0"/>
              </a:cxn>
              <a:cxn ang="0">
                <a:pos x="0" y="1"/>
              </a:cxn>
              <a:cxn ang="0">
                <a:pos x="2" y="14"/>
              </a:cxn>
              <a:cxn ang="0">
                <a:pos x="14" y="12"/>
              </a:cxn>
            </a:cxnLst>
            <a:rect l="0" t="0" r="r" b="b"/>
            <a:pathLst>
              <a:path w="14" h="14">
                <a:moveTo>
                  <a:pt x="14" y="12"/>
                </a:moveTo>
                <a:lnTo>
                  <a:pt x="13" y="0"/>
                </a:lnTo>
                <a:lnTo>
                  <a:pt x="0" y="1"/>
                </a:lnTo>
                <a:lnTo>
                  <a:pt x="2" y="14"/>
                </a:lnTo>
                <a:lnTo>
                  <a:pt x="14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68" name="Freeform 80"/>
          <p:cNvSpPr>
            <a:spLocks/>
          </p:cNvSpPr>
          <p:nvPr/>
        </p:nvSpPr>
        <p:spPr bwMode="auto">
          <a:xfrm>
            <a:off x="6629400" y="2352675"/>
            <a:ext cx="25400" cy="25400"/>
          </a:xfrm>
          <a:custGeom>
            <a:avLst/>
            <a:gdLst/>
            <a:ahLst/>
            <a:cxnLst>
              <a:cxn ang="0">
                <a:pos x="16" y="13"/>
              </a:cxn>
              <a:cxn ang="0">
                <a:pos x="14" y="0"/>
              </a:cxn>
              <a:cxn ang="0">
                <a:pos x="0" y="3"/>
              </a:cxn>
              <a:cxn ang="0">
                <a:pos x="3" y="16"/>
              </a:cxn>
              <a:cxn ang="0">
                <a:pos x="16" y="13"/>
              </a:cxn>
            </a:cxnLst>
            <a:rect l="0" t="0" r="r" b="b"/>
            <a:pathLst>
              <a:path w="16" h="16">
                <a:moveTo>
                  <a:pt x="16" y="13"/>
                </a:moveTo>
                <a:lnTo>
                  <a:pt x="14" y="0"/>
                </a:lnTo>
                <a:lnTo>
                  <a:pt x="0" y="3"/>
                </a:lnTo>
                <a:lnTo>
                  <a:pt x="3" y="16"/>
                </a:lnTo>
                <a:lnTo>
                  <a:pt x="16" y="13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69" name="Freeform 81"/>
          <p:cNvSpPr>
            <a:spLocks/>
          </p:cNvSpPr>
          <p:nvPr/>
        </p:nvSpPr>
        <p:spPr bwMode="auto">
          <a:xfrm>
            <a:off x="6588125" y="2360613"/>
            <a:ext cx="25400" cy="22225"/>
          </a:xfrm>
          <a:custGeom>
            <a:avLst/>
            <a:gdLst/>
            <a:ahLst/>
            <a:cxnLst>
              <a:cxn ang="0">
                <a:pos x="16" y="13"/>
              </a:cxn>
              <a:cxn ang="0">
                <a:pos x="14" y="0"/>
              </a:cxn>
              <a:cxn ang="0">
                <a:pos x="6" y="2"/>
              </a:cxn>
              <a:cxn ang="0">
                <a:pos x="4" y="2"/>
              </a:cxn>
              <a:cxn ang="0">
                <a:pos x="0" y="2"/>
              </a:cxn>
              <a:cxn ang="0">
                <a:pos x="3" y="14"/>
              </a:cxn>
              <a:cxn ang="0">
                <a:pos x="9" y="14"/>
              </a:cxn>
              <a:cxn ang="0">
                <a:pos x="6" y="8"/>
              </a:cxn>
              <a:cxn ang="0">
                <a:pos x="6" y="14"/>
              </a:cxn>
              <a:cxn ang="0">
                <a:pos x="16" y="13"/>
              </a:cxn>
            </a:cxnLst>
            <a:rect l="0" t="0" r="r" b="b"/>
            <a:pathLst>
              <a:path w="16" h="14">
                <a:moveTo>
                  <a:pt x="16" y="13"/>
                </a:moveTo>
                <a:lnTo>
                  <a:pt x="14" y="0"/>
                </a:lnTo>
                <a:lnTo>
                  <a:pt x="6" y="2"/>
                </a:lnTo>
                <a:lnTo>
                  <a:pt x="4" y="2"/>
                </a:lnTo>
                <a:lnTo>
                  <a:pt x="0" y="2"/>
                </a:lnTo>
                <a:lnTo>
                  <a:pt x="3" y="14"/>
                </a:lnTo>
                <a:lnTo>
                  <a:pt x="9" y="14"/>
                </a:lnTo>
                <a:lnTo>
                  <a:pt x="6" y="8"/>
                </a:lnTo>
                <a:lnTo>
                  <a:pt x="6" y="14"/>
                </a:lnTo>
                <a:lnTo>
                  <a:pt x="16" y="13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70" name="Freeform 82"/>
          <p:cNvSpPr>
            <a:spLocks/>
          </p:cNvSpPr>
          <p:nvPr/>
        </p:nvSpPr>
        <p:spPr bwMode="auto">
          <a:xfrm>
            <a:off x="6546850" y="2370138"/>
            <a:ext cx="25400" cy="23812"/>
          </a:xfrm>
          <a:custGeom>
            <a:avLst/>
            <a:gdLst/>
            <a:ahLst/>
            <a:cxnLst>
              <a:cxn ang="0">
                <a:pos x="16" y="12"/>
              </a:cxn>
              <a:cxn ang="0">
                <a:pos x="12" y="0"/>
              </a:cxn>
              <a:cxn ang="0">
                <a:pos x="0" y="2"/>
              </a:cxn>
              <a:cxn ang="0">
                <a:pos x="4" y="15"/>
              </a:cxn>
              <a:cxn ang="0">
                <a:pos x="16" y="12"/>
              </a:cxn>
            </a:cxnLst>
            <a:rect l="0" t="0" r="r" b="b"/>
            <a:pathLst>
              <a:path w="16" h="15">
                <a:moveTo>
                  <a:pt x="16" y="12"/>
                </a:moveTo>
                <a:lnTo>
                  <a:pt x="12" y="0"/>
                </a:lnTo>
                <a:lnTo>
                  <a:pt x="0" y="2"/>
                </a:lnTo>
                <a:lnTo>
                  <a:pt x="4" y="15"/>
                </a:lnTo>
                <a:lnTo>
                  <a:pt x="16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71" name="Freeform 83"/>
          <p:cNvSpPr>
            <a:spLocks/>
          </p:cNvSpPr>
          <p:nvPr/>
        </p:nvSpPr>
        <p:spPr bwMode="auto">
          <a:xfrm>
            <a:off x="6505575" y="2378075"/>
            <a:ext cx="26988" cy="25400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4" y="0"/>
              </a:cxn>
              <a:cxn ang="0">
                <a:pos x="0" y="3"/>
              </a:cxn>
              <a:cxn ang="0">
                <a:pos x="4" y="16"/>
              </a:cxn>
              <a:cxn ang="0">
                <a:pos x="17" y="12"/>
              </a:cxn>
            </a:cxnLst>
            <a:rect l="0" t="0" r="r" b="b"/>
            <a:pathLst>
              <a:path w="17" h="16">
                <a:moveTo>
                  <a:pt x="17" y="12"/>
                </a:moveTo>
                <a:lnTo>
                  <a:pt x="14" y="0"/>
                </a:lnTo>
                <a:lnTo>
                  <a:pt x="0" y="3"/>
                </a:lnTo>
                <a:lnTo>
                  <a:pt x="4" y="16"/>
                </a:lnTo>
                <a:lnTo>
                  <a:pt x="17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72" name="Freeform 84"/>
          <p:cNvSpPr>
            <a:spLocks/>
          </p:cNvSpPr>
          <p:nvPr/>
        </p:nvSpPr>
        <p:spPr bwMode="auto">
          <a:xfrm>
            <a:off x="6464300" y="2387600"/>
            <a:ext cx="26988" cy="25400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4" y="0"/>
              </a:cxn>
              <a:cxn ang="0">
                <a:pos x="6" y="2"/>
              </a:cxn>
              <a:cxn ang="0">
                <a:pos x="0" y="4"/>
              </a:cxn>
              <a:cxn ang="0">
                <a:pos x="4" y="16"/>
              </a:cxn>
              <a:cxn ang="0">
                <a:pos x="11" y="14"/>
              </a:cxn>
              <a:cxn ang="0">
                <a:pos x="17" y="12"/>
              </a:cxn>
            </a:cxnLst>
            <a:rect l="0" t="0" r="r" b="b"/>
            <a:pathLst>
              <a:path w="17" h="16">
                <a:moveTo>
                  <a:pt x="17" y="12"/>
                </a:moveTo>
                <a:lnTo>
                  <a:pt x="14" y="0"/>
                </a:lnTo>
                <a:lnTo>
                  <a:pt x="6" y="2"/>
                </a:lnTo>
                <a:lnTo>
                  <a:pt x="0" y="4"/>
                </a:lnTo>
                <a:lnTo>
                  <a:pt x="4" y="16"/>
                </a:lnTo>
                <a:lnTo>
                  <a:pt x="11" y="14"/>
                </a:lnTo>
                <a:lnTo>
                  <a:pt x="17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73" name="Freeform 85"/>
          <p:cNvSpPr>
            <a:spLocks/>
          </p:cNvSpPr>
          <p:nvPr/>
        </p:nvSpPr>
        <p:spPr bwMode="auto">
          <a:xfrm>
            <a:off x="6424613" y="2398713"/>
            <a:ext cx="25400" cy="25400"/>
          </a:xfrm>
          <a:custGeom>
            <a:avLst/>
            <a:gdLst/>
            <a:ahLst/>
            <a:cxnLst>
              <a:cxn ang="0">
                <a:pos x="16" y="12"/>
              </a:cxn>
              <a:cxn ang="0">
                <a:pos x="12" y="0"/>
              </a:cxn>
              <a:cxn ang="0">
                <a:pos x="0" y="4"/>
              </a:cxn>
              <a:cxn ang="0">
                <a:pos x="3" y="16"/>
              </a:cxn>
              <a:cxn ang="0">
                <a:pos x="16" y="12"/>
              </a:cxn>
            </a:cxnLst>
            <a:rect l="0" t="0" r="r" b="b"/>
            <a:pathLst>
              <a:path w="16" h="16">
                <a:moveTo>
                  <a:pt x="16" y="12"/>
                </a:moveTo>
                <a:lnTo>
                  <a:pt x="12" y="0"/>
                </a:lnTo>
                <a:lnTo>
                  <a:pt x="0" y="4"/>
                </a:lnTo>
                <a:lnTo>
                  <a:pt x="3" y="16"/>
                </a:lnTo>
                <a:lnTo>
                  <a:pt x="16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74" name="Freeform 86"/>
          <p:cNvSpPr>
            <a:spLocks/>
          </p:cNvSpPr>
          <p:nvPr/>
        </p:nvSpPr>
        <p:spPr bwMode="auto">
          <a:xfrm>
            <a:off x="6383338" y="2413000"/>
            <a:ext cx="25400" cy="22225"/>
          </a:xfrm>
          <a:custGeom>
            <a:avLst/>
            <a:gdLst/>
            <a:ahLst/>
            <a:cxnLst>
              <a:cxn ang="0">
                <a:pos x="16" y="12"/>
              </a:cxn>
              <a:cxn ang="0">
                <a:pos x="12" y="0"/>
              </a:cxn>
              <a:cxn ang="0">
                <a:pos x="0" y="2"/>
              </a:cxn>
              <a:cxn ang="0">
                <a:pos x="4" y="14"/>
              </a:cxn>
              <a:cxn ang="0">
                <a:pos x="16" y="12"/>
              </a:cxn>
            </a:cxnLst>
            <a:rect l="0" t="0" r="r" b="b"/>
            <a:pathLst>
              <a:path w="16" h="14">
                <a:moveTo>
                  <a:pt x="16" y="12"/>
                </a:moveTo>
                <a:lnTo>
                  <a:pt x="12" y="0"/>
                </a:lnTo>
                <a:lnTo>
                  <a:pt x="0" y="2"/>
                </a:lnTo>
                <a:lnTo>
                  <a:pt x="4" y="14"/>
                </a:lnTo>
                <a:lnTo>
                  <a:pt x="16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75" name="Freeform 87"/>
          <p:cNvSpPr>
            <a:spLocks/>
          </p:cNvSpPr>
          <p:nvPr/>
        </p:nvSpPr>
        <p:spPr bwMode="auto">
          <a:xfrm>
            <a:off x="6343650" y="2422525"/>
            <a:ext cx="25400" cy="26988"/>
          </a:xfrm>
          <a:custGeom>
            <a:avLst/>
            <a:gdLst/>
            <a:ahLst/>
            <a:cxnLst>
              <a:cxn ang="0">
                <a:pos x="16" y="12"/>
              </a:cxn>
              <a:cxn ang="0">
                <a:pos x="13" y="0"/>
              </a:cxn>
              <a:cxn ang="0">
                <a:pos x="6" y="2"/>
              </a:cxn>
              <a:cxn ang="0">
                <a:pos x="0" y="5"/>
              </a:cxn>
              <a:cxn ang="0">
                <a:pos x="4" y="17"/>
              </a:cxn>
              <a:cxn ang="0">
                <a:pos x="10" y="14"/>
              </a:cxn>
              <a:cxn ang="0">
                <a:pos x="16" y="12"/>
              </a:cxn>
            </a:cxnLst>
            <a:rect l="0" t="0" r="r" b="b"/>
            <a:pathLst>
              <a:path w="16" h="17">
                <a:moveTo>
                  <a:pt x="16" y="12"/>
                </a:moveTo>
                <a:lnTo>
                  <a:pt x="13" y="0"/>
                </a:lnTo>
                <a:lnTo>
                  <a:pt x="6" y="2"/>
                </a:lnTo>
                <a:lnTo>
                  <a:pt x="0" y="5"/>
                </a:lnTo>
                <a:lnTo>
                  <a:pt x="4" y="17"/>
                </a:lnTo>
                <a:lnTo>
                  <a:pt x="10" y="14"/>
                </a:lnTo>
                <a:lnTo>
                  <a:pt x="16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76" name="Freeform 88"/>
          <p:cNvSpPr>
            <a:spLocks/>
          </p:cNvSpPr>
          <p:nvPr/>
        </p:nvSpPr>
        <p:spPr bwMode="auto">
          <a:xfrm>
            <a:off x="6303963" y="2436813"/>
            <a:ext cx="25400" cy="25400"/>
          </a:xfrm>
          <a:custGeom>
            <a:avLst/>
            <a:gdLst/>
            <a:ahLst/>
            <a:cxnLst>
              <a:cxn ang="0">
                <a:pos x="16" y="13"/>
              </a:cxn>
              <a:cxn ang="0">
                <a:pos x="13" y="0"/>
              </a:cxn>
              <a:cxn ang="0">
                <a:pos x="0" y="4"/>
              </a:cxn>
              <a:cxn ang="0">
                <a:pos x="4" y="16"/>
              </a:cxn>
              <a:cxn ang="0">
                <a:pos x="16" y="13"/>
              </a:cxn>
            </a:cxnLst>
            <a:rect l="0" t="0" r="r" b="b"/>
            <a:pathLst>
              <a:path w="16" h="16">
                <a:moveTo>
                  <a:pt x="16" y="13"/>
                </a:moveTo>
                <a:lnTo>
                  <a:pt x="13" y="0"/>
                </a:lnTo>
                <a:lnTo>
                  <a:pt x="0" y="4"/>
                </a:lnTo>
                <a:lnTo>
                  <a:pt x="4" y="16"/>
                </a:lnTo>
                <a:lnTo>
                  <a:pt x="16" y="13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77" name="Freeform 89"/>
          <p:cNvSpPr>
            <a:spLocks/>
          </p:cNvSpPr>
          <p:nvPr/>
        </p:nvSpPr>
        <p:spPr bwMode="auto">
          <a:xfrm>
            <a:off x="6262688" y="2451100"/>
            <a:ext cx="28575" cy="25400"/>
          </a:xfrm>
          <a:custGeom>
            <a:avLst/>
            <a:gdLst/>
            <a:ahLst/>
            <a:cxnLst>
              <a:cxn ang="0">
                <a:pos x="18" y="12"/>
              </a:cxn>
              <a:cxn ang="0">
                <a:pos x="13" y="0"/>
              </a:cxn>
              <a:cxn ang="0">
                <a:pos x="0" y="4"/>
              </a:cxn>
              <a:cxn ang="0">
                <a:pos x="5" y="16"/>
              </a:cxn>
              <a:cxn ang="0">
                <a:pos x="18" y="12"/>
              </a:cxn>
            </a:cxnLst>
            <a:rect l="0" t="0" r="r" b="b"/>
            <a:pathLst>
              <a:path w="18" h="16">
                <a:moveTo>
                  <a:pt x="18" y="12"/>
                </a:moveTo>
                <a:lnTo>
                  <a:pt x="13" y="0"/>
                </a:lnTo>
                <a:lnTo>
                  <a:pt x="0" y="4"/>
                </a:lnTo>
                <a:lnTo>
                  <a:pt x="5" y="16"/>
                </a:lnTo>
                <a:lnTo>
                  <a:pt x="18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78" name="Freeform 90"/>
          <p:cNvSpPr>
            <a:spLocks/>
          </p:cNvSpPr>
          <p:nvPr/>
        </p:nvSpPr>
        <p:spPr bwMode="auto">
          <a:xfrm>
            <a:off x="6223000" y="2463800"/>
            <a:ext cx="28575" cy="30163"/>
          </a:xfrm>
          <a:custGeom>
            <a:avLst/>
            <a:gdLst/>
            <a:ahLst/>
            <a:cxnLst>
              <a:cxn ang="0">
                <a:pos x="18" y="12"/>
              </a:cxn>
              <a:cxn ang="0">
                <a:pos x="13" y="0"/>
              </a:cxn>
              <a:cxn ang="0">
                <a:pos x="4" y="4"/>
              </a:cxn>
              <a:cxn ang="0">
                <a:pos x="0" y="6"/>
              </a:cxn>
              <a:cxn ang="0">
                <a:pos x="5" y="19"/>
              </a:cxn>
              <a:cxn ang="0">
                <a:pos x="9" y="16"/>
              </a:cxn>
              <a:cxn ang="0">
                <a:pos x="18" y="12"/>
              </a:cxn>
            </a:cxnLst>
            <a:rect l="0" t="0" r="r" b="b"/>
            <a:pathLst>
              <a:path w="18" h="19">
                <a:moveTo>
                  <a:pt x="18" y="12"/>
                </a:moveTo>
                <a:lnTo>
                  <a:pt x="13" y="0"/>
                </a:lnTo>
                <a:lnTo>
                  <a:pt x="4" y="4"/>
                </a:lnTo>
                <a:lnTo>
                  <a:pt x="0" y="6"/>
                </a:lnTo>
                <a:lnTo>
                  <a:pt x="5" y="19"/>
                </a:lnTo>
                <a:lnTo>
                  <a:pt x="9" y="16"/>
                </a:lnTo>
                <a:lnTo>
                  <a:pt x="18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79" name="Freeform 91"/>
          <p:cNvSpPr>
            <a:spLocks/>
          </p:cNvSpPr>
          <p:nvPr/>
        </p:nvSpPr>
        <p:spPr bwMode="auto">
          <a:xfrm>
            <a:off x="6186488" y="2479675"/>
            <a:ext cx="26987" cy="28575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2" y="0"/>
              </a:cxn>
              <a:cxn ang="0">
                <a:pos x="0" y="6"/>
              </a:cxn>
              <a:cxn ang="0">
                <a:pos x="5" y="18"/>
              </a:cxn>
              <a:cxn ang="0">
                <a:pos x="17" y="12"/>
              </a:cxn>
            </a:cxnLst>
            <a:rect l="0" t="0" r="r" b="b"/>
            <a:pathLst>
              <a:path w="17" h="18">
                <a:moveTo>
                  <a:pt x="17" y="12"/>
                </a:moveTo>
                <a:lnTo>
                  <a:pt x="12" y="0"/>
                </a:lnTo>
                <a:lnTo>
                  <a:pt x="0" y="6"/>
                </a:lnTo>
                <a:lnTo>
                  <a:pt x="5" y="18"/>
                </a:lnTo>
                <a:lnTo>
                  <a:pt x="17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80" name="Freeform 92"/>
          <p:cNvSpPr>
            <a:spLocks/>
          </p:cNvSpPr>
          <p:nvPr/>
        </p:nvSpPr>
        <p:spPr bwMode="auto">
          <a:xfrm>
            <a:off x="6146800" y="2497138"/>
            <a:ext cx="26988" cy="26987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2" y="0"/>
              </a:cxn>
              <a:cxn ang="0">
                <a:pos x="0" y="6"/>
              </a:cxn>
              <a:cxn ang="0">
                <a:pos x="5" y="17"/>
              </a:cxn>
              <a:cxn ang="0">
                <a:pos x="17" y="12"/>
              </a:cxn>
            </a:cxnLst>
            <a:rect l="0" t="0" r="r" b="b"/>
            <a:pathLst>
              <a:path w="17" h="17">
                <a:moveTo>
                  <a:pt x="17" y="12"/>
                </a:moveTo>
                <a:lnTo>
                  <a:pt x="12" y="0"/>
                </a:lnTo>
                <a:lnTo>
                  <a:pt x="0" y="6"/>
                </a:lnTo>
                <a:lnTo>
                  <a:pt x="5" y="17"/>
                </a:lnTo>
                <a:lnTo>
                  <a:pt x="17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81" name="Freeform 93"/>
          <p:cNvSpPr>
            <a:spLocks/>
          </p:cNvSpPr>
          <p:nvPr/>
        </p:nvSpPr>
        <p:spPr bwMode="auto">
          <a:xfrm>
            <a:off x="6107113" y="2516188"/>
            <a:ext cx="30162" cy="25400"/>
          </a:xfrm>
          <a:custGeom>
            <a:avLst/>
            <a:gdLst/>
            <a:ahLst/>
            <a:cxnLst>
              <a:cxn ang="0">
                <a:pos x="19" y="11"/>
              </a:cxn>
              <a:cxn ang="0">
                <a:pos x="13" y="0"/>
              </a:cxn>
              <a:cxn ang="0">
                <a:pos x="0" y="4"/>
              </a:cxn>
              <a:cxn ang="0">
                <a:pos x="6" y="16"/>
              </a:cxn>
              <a:cxn ang="0">
                <a:pos x="19" y="11"/>
              </a:cxn>
            </a:cxnLst>
            <a:rect l="0" t="0" r="r" b="b"/>
            <a:pathLst>
              <a:path w="19" h="16">
                <a:moveTo>
                  <a:pt x="19" y="11"/>
                </a:moveTo>
                <a:lnTo>
                  <a:pt x="13" y="0"/>
                </a:lnTo>
                <a:lnTo>
                  <a:pt x="0" y="4"/>
                </a:lnTo>
                <a:lnTo>
                  <a:pt x="6" y="16"/>
                </a:lnTo>
                <a:lnTo>
                  <a:pt x="19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82" name="Freeform 94"/>
          <p:cNvSpPr>
            <a:spLocks/>
          </p:cNvSpPr>
          <p:nvPr/>
        </p:nvSpPr>
        <p:spPr bwMode="auto">
          <a:xfrm>
            <a:off x="6070600" y="2533650"/>
            <a:ext cx="28575" cy="26988"/>
          </a:xfrm>
          <a:custGeom>
            <a:avLst/>
            <a:gdLst/>
            <a:ahLst/>
            <a:cxnLst>
              <a:cxn ang="0">
                <a:pos x="18" y="11"/>
              </a:cxn>
              <a:cxn ang="0">
                <a:pos x="12" y="0"/>
              </a:cxn>
              <a:cxn ang="0">
                <a:pos x="0" y="5"/>
              </a:cxn>
              <a:cxn ang="0">
                <a:pos x="6" y="17"/>
              </a:cxn>
              <a:cxn ang="0">
                <a:pos x="18" y="11"/>
              </a:cxn>
            </a:cxnLst>
            <a:rect l="0" t="0" r="r" b="b"/>
            <a:pathLst>
              <a:path w="18" h="17">
                <a:moveTo>
                  <a:pt x="18" y="11"/>
                </a:moveTo>
                <a:lnTo>
                  <a:pt x="12" y="0"/>
                </a:lnTo>
                <a:lnTo>
                  <a:pt x="0" y="5"/>
                </a:lnTo>
                <a:lnTo>
                  <a:pt x="6" y="17"/>
                </a:lnTo>
                <a:lnTo>
                  <a:pt x="18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83" name="Freeform 95"/>
          <p:cNvSpPr>
            <a:spLocks/>
          </p:cNvSpPr>
          <p:nvPr/>
        </p:nvSpPr>
        <p:spPr bwMode="auto">
          <a:xfrm>
            <a:off x="6032500" y="2551113"/>
            <a:ext cx="26988" cy="26987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1" y="0"/>
              </a:cxn>
              <a:cxn ang="0">
                <a:pos x="7" y="2"/>
              </a:cxn>
              <a:cxn ang="0">
                <a:pos x="0" y="6"/>
              </a:cxn>
              <a:cxn ang="0">
                <a:pos x="6" y="17"/>
              </a:cxn>
              <a:cxn ang="0">
                <a:pos x="11" y="14"/>
              </a:cxn>
              <a:cxn ang="0">
                <a:pos x="17" y="12"/>
              </a:cxn>
            </a:cxnLst>
            <a:rect l="0" t="0" r="r" b="b"/>
            <a:pathLst>
              <a:path w="17" h="17">
                <a:moveTo>
                  <a:pt x="17" y="12"/>
                </a:moveTo>
                <a:lnTo>
                  <a:pt x="11" y="0"/>
                </a:lnTo>
                <a:lnTo>
                  <a:pt x="7" y="2"/>
                </a:lnTo>
                <a:lnTo>
                  <a:pt x="0" y="6"/>
                </a:lnTo>
                <a:lnTo>
                  <a:pt x="6" y="17"/>
                </a:lnTo>
                <a:lnTo>
                  <a:pt x="11" y="14"/>
                </a:lnTo>
                <a:lnTo>
                  <a:pt x="17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84" name="Freeform 96"/>
          <p:cNvSpPr>
            <a:spLocks/>
          </p:cNvSpPr>
          <p:nvPr/>
        </p:nvSpPr>
        <p:spPr bwMode="auto">
          <a:xfrm>
            <a:off x="5994400" y="2570163"/>
            <a:ext cx="30163" cy="26987"/>
          </a:xfrm>
          <a:custGeom>
            <a:avLst/>
            <a:gdLst/>
            <a:ahLst/>
            <a:cxnLst>
              <a:cxn ang="0">
                <a:pos x="19" y="12"/>
              </a:cxn>
              <a:cxn ang="0">
                <a:pos x="13" y="0"/>
              </a:cxn>
              <a:cxn ang="0">
                <a:pos x="0" y="6"/>
              </a:cxn>
              <a:cxn ang="0">
                <a:pos x="7" y="17"/>
              </a:cxn>
              <a:cxn ang="0">
                <a:pos x="19" y="12"/>
              </a:cxn>
            </a:cxnLst>
            <a:rect l="0" t="0" r="r" b="b"/>
            <a:pathLst>
              <a:path w="19" h="17">
                <a:moveTo>
                  <a:pt x="19" y="12"/>
                </a:moveTo>
                <a:lnTo>
                  <a:pt x="13" y="0"/>
                </a:lnTo>
                <a:lnTo>
                  <a:pt x="0" y="6"/>
                </a:lnTo>
                <a:lnTo>
                  <a:pt x="7" y="17"/>
                </a:lnTo>
                <a:lnTo>
                  <a:pt x="19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85" name="Freeform 97"/>
          <p:cNvSpPr>
            <a:spLocks/>
          </p:cNvSpPr>
          <p:nvPr/>
        </p:nvSpPr>
        <p:spPr bwMode="auto">
          <a:xfrm>
            <a:off x="5957888" y="2589213"/>
            <a:ext cx="28575" cy="28575"/>
          </a:xfrm>
          <a:custGeom>
            <a:avLst/>
            <a:gdLst/>
            <a:ahLst/>
            <a:cxnLst>
              <a:cxn ang="0">
                <a:pos x="18" y="12"/>
              </a:cxn>
              <a:cxn ang="0">
                <a:pos x="11" y="0"/>
              </a:cxn>
              <a:cxn ang="0">
                <a:pos x="0" y="7"/>
              </a:cxn>
              <a:cxn ang="0">
                <a:pos x="6" y="18"/>
              </a:cxn>
              <a:cxn ang="0">
                <a:pos x="18" y="12"/>
              </a:cxn>
            </a:cxnLst>
            <a:rect l="0" t="0" r="r" b="b"/>
            <a:pathLst>
              <a:path w="18" h="18">
                <a:moveTo>
                  <a:pt x="18" y="12"/>
                </a:moveTo>
                <a:lnTo>
                  <a:pt x="11" y="0"/>
                </a:lnTo>
                <a:lnTo>
                  <a:pt x="0" y="7"/>
                </a:lnTo>
                <a:lnTo>
                  <a:pt x="6" y="18"/>
                </a:lnTo>
                <a:lnTo>
                  <a:pt x="18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86" name="Freeform 98"/>
          <p:cNvSpPr>
            <a:spLocks/>
          </p:cNvSpPr>
          <p:nvPr/>
        </p:nvSpPr>
        <p:spPr bwMode="auto">
          <a:xfrm>
            <a:off x="5921375" y="2609850"/>
            <a:ext cx="30163" cy="30163"/>
          </a:xfrm>
          <a:custGeom>
            <a:avLst/>
            <a:gdLst/>
            <a:ahLst/>
            <a:cxnLst>
              <a:cxn ang="0">
                <a:pos x="19" y="11"/>
              </a:cxn>
              <a:cxn ang="0">
                <a:pos x="12" y="0"/>
              </a:cxn>
              <a:cxn ang="0">
                <a:pos x="0" y="6"/>
              </a:cxn>
              <a:cxn ang="0">
                <a:pos x="7" y="19"/>
              </a:cxn>
              <a:cxn ang="0">
                <a:pos x="19" y="11"/>
              </a:cxn>
            </a:cxnLst>
            <a:rect l="0" t="0" r="r" b="b"/>
            <a:pathLst>
              <a:path w="19" h="19">
                <a:moveTo>
                  <a:pt x="19" y="11"/>
                </a:moveTo>
                <a:lnTo>
                  <a:pt x="12" y="0"/>
                </a:lnTo>
                <a:lnTo>
                  <a:pt x="0" y="6"/>
                </a:lnTo>
                <a:lnTo>
                  <a:pt x="7" y="19"/>
                </a:lnTo>
                <a:lnTo>
                  <a:pt x="19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87" name="Freeform 99"/>
          <p:cNvSpPr>
            <a:spLocks/>
          </p:cNvSpPr>
          <p:nvPr/>
        </p:nvSpPr>
        <p:spPr bwMode="auto">
          <a:xfrm>
            <a:off x="5884863" y="2632075"/>
            <a:ext cx="28575" cy="28575"/>
          </a:xfrm>
          <a:custGeom>
            <a:avLst/>
            <a:gdLst/>
            <a:ahLst/>
            <a:cxnLst>
              <a:cxn ang="0">
                <a:pos x="18" y="11"/>
              </a:cxn>
              <a:cxn ang="0">
                <a:pos x="12" y="0"/>
              </a:cxn>
              <a:cxn ang="0">
                <a:pos x="0" y="7"/>
              </a:cxn>
              <a:cxn ang="0">
                <a:pos x="7" y="18"/>
              </a:cxn>
              <a:cxn ang="0">
                <a:pos x="18" y="11"/>
              </a:cxn>
            </a:cxnLst>
            <a:rect l="0" t="0" r="r" b="b"/>
            <a:pathLst>
              <a:path w="18" h="18">
                <a:moveTo>
                  <a:pt x="18" y="11"/>
                </a:moveTo>
                <a:lnTo>
                  <a:pt x="12" y="0"/>
                </a:lnTo>
                <a:lnTo>
                  <a:pt x="0" y="7"/>
                </a:lnTo>
                <a:lnTo>
                  <a:pt x="7" y="18"/>
                </a:lnTo>
                <a:lnTo>
                  <a:pt x="18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88" name="Freeform 100"/>
          <p:cNvSpPr>
            <a:spLocks/>
          </p:cNvSpPr>
          <p:nvPr/>
        </p:nvSpPr>
        <p:spPr bwMode="auto">
          <a:xfrm>
            <a:off x="5849938" y="2652713"/>
            <a:ext cx="28575" cy="28575"/>
          </a:xfrm>
          <a:custGeom>
            <a:avLst/>
            <a:gdLst/>
            <a:ahLst/>
            <a:cxnLst>
              <a:cxn ang="0">
                <a:pos x="18" y="12"/>
              </a:cxn>
              <a:cxn ang="0">
                <a:pos x="11" y="0"/>
              </a:cxn>
              <a:cxn ang="0">
                <a:pos x="7" y="4"/>
              </a:cxn>
              <a:cxn ang="0">
                <a:pos x="0" y="7"/>
              </a:cxn>
              <a:cxn ang="0">
                <a:pos x="7" y="18"/>
              </a:cxn>
              <a:cxn ang="0">
                <a:pos x="11" y="16"/>
              </a:cxn>
              <a:cxn ang="0">
                <a:pos x="18" y="12"/>
              </a:cxn>
            </a:cxnLst>
            <a:rect l="0" t="0" r="r" b="b"/>
            <a:pathLst>
              <a:path w="18" h="18">
                <a:moveTo>
                  <a:pt x="18" y="12"/>
                </a:moveTo>
                <a:lnTo>
                  <a:pt x="11" y="0"/>
                </a:lnTo>
                <a:lnTo>
                  <a:pt x="7" y="4"/>
                </a:lnTo>
                <a:lnTo>
                  <a:pt x="0" y="7"/>
                </a:lnTo>
                <a:lnTo>
                  <a:pt x="7" y="18"/>
                </a:lnTo>
                <a:lnTo>
                  <a:pt x="11" y="16"/>
                </a:lnTo>
                <a:lnTo>
                  <a:pt x="18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89" name="Freeform 101"/>
          <p:cNvSpPr>
            <a:spLocks/>
          </p:cNvSpPr>
          <p:nvPr/>
        </p:nvSpPr>
        <p:spPr bwMode="auto">
          <a:xfrm>
            <a:off x="5815013" y="2676525"/>
            <a:ext cx="28575" cy="28575"/>
          </a:xfrm>
          <a:custGeom>
            <a:avLst/>
            <a:gdLst/>
            <a:ahLst/>
            <a:cxnLst>
              <a:cxn ang="0">
                <a:pos x="18" y="11"/>
              </a:cxn>
              <a:cxn ang="0">
                <a:pos x="12" y="0"/>
              </a:cxn>
              <a:cxn ang="0">
                <a:pos x="0" y="7"/>
              </a:cxn>
              <a:cxn ang="0">
                <a:pos x="7" y="18"/>
              </a:cxn>
              <a:cxn ang="0">
                <a:pos x="18" y="11"/>
              </a:cxn>
            </a:cxnLst>
            <a:rect l="0" t="0" r="r" b="b"/>
            <a:pathLst>
              <a:path w="18" h="18">
                <a:moveTo>
                  <a:pt x="18" y="11"/>
                </a:moveTo>
                <a:lnTo>
                  <a:pt x="12" y="0"/>
                </a:lnTo>
                <a:lnTo>
                  <a:pt x="0" y="7"/>
                </a:lnTo>
                <a:lnTo>
                  <a:pt x="7" y="18"/>
                </a:lnTo>
                <a:lnTo>
                  <a:pt x="18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90" name="Freeform 102"/>
          <p:cNvSpPr>
            <a:spLocks/>
          </p:cNvSpPr>
          <p:nvPr/>
        </p:nvSpPr>
        <p:spPr bwMode="auto">
          <a:xfrm>
            <a:off x="5780088" y="2698750"/>
            <a:ext cx="26987" cy="28575"/>
          </a:xfrm>
          <a:custGeom>
            <a:avLst/>
            <a:gdLst/>
            <a:ahLst/>
            <a:cxnLst>
              <a:cxn ang="0">
                <a:pos x="17" y="11"/>
              </a:cxn>
              <a:cxn ang="0">
                <a:pos x="11" y="0"/>
              </a:cxn>
              <a:cxn ang="0">
                <a:pos x="0" y="7"/>
              </a:cxn>
              <a:cxn ang="0">
                <a:pos x="8" y="18"/>
              </a:cxn>
              <a:cxn ang="0">
                <a:pos x="17" y="11"/>
              </a:cxn>
            </a:cxnLst>
            <a:rect l="0" t="0" r="r" b="b"/>
            <a:pathLst>
              <a:path w="17" h="18">
                <a:moveTo>
                  <a:pt x="17" y="11"/>
                </a:moveTo>
                <a:lnTo>
                  <a:pt x="11" y="0"/>
                </a:lnTo>
                <a:lnTo>
                  <a:pt x="0" y="7"/>
                </a:lnTo>
                <a:lnTo>
                  <a:pt x="8" y="18"/>
                </a:lnTo>
                <a:lnTo>
                  <a:pt x="17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91" name="Freeform 103"/>
          <p:cNvSpPr>
            <a:spLocks/>
          </p:cNvSpPr>
          <p:nvPr/>
        </p:nvSpPr>
        <p:spPr bwMode="auto">
          <a:xfrm>
            <a:off x="5745163" y="2722563"/>
            <a:ext cx="28575" cy="30162"/>
          </a:xfrm>
          <a:custGeom>
            <a:avLst/>
            <a:gdLst/>
            <a:ahLst/>
            <a:cxnLst>
              <a:cxn ang="0">
                <a:pos x="18" y="11"/>
              </a:cxn>
              <a:cxn ang="0">
                <a:pos x="11" y="0"/>
              </a:cxn>
              <a:cxn ang="0">
                <a:pos x="0" y="8"/>
              </a:cxn>
              <a:cxn ang="0">
                <a:pos x="7" y="19"/>
              </a:cxn>
              <a:cxn ang="0">
                <a:pos x="18" y="11"/>
              </a:cxn>
            </a:cxnLst>
            <a:rect l="0" t="0" r="r" b="b"/>
            <a:pathLst>
              <a:path w="18" h="19">
                <a:moveTo>
                  <a:pt x="18" y="11"/>
                </a:moveTo>
                <a:lnTo>
                  <a:pt x="11" y="0"/>
                </a:lnTo>
                <a:lnTo>
                  <a:pt x="0" y="8"/>
                </a:lnTo>
                <a:lnTo>
                  <a:pt x="7" y="19"/>
                </a:lnTo>
                <a:lnTo>
                  <a:pt x="18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92" name="Freeform 104"/>
          <p:cNvSpPr>
            <a:spLocks/>
          </p:cNvSpPr>
          <p:nvPr/>
        </p:nvSpPr>
        <p:spPr bwMode="auto">
          <a:xfrm>
            <a:off x="5711825" y="2746375"/>
            <a:ext cx="28575" cy="30163"/>
          </a:xfrm>
          <a:custGeom>
            <a:avLst/>
            <a:gdLst/>
            <a:ahLst/>
            <a:cxnLst>
              <a:cxn ang="0">
                <a:pos x="18" y="10"/>
              </a:cxn>
              <a:cxn ang="0">
                <a:pos x="11" y="0"/>
              </a:cxn>
              <a:cxn ang="0">
                <a:pos x="0" y="8"/>
              </a:cxn>
              <a:cxn ang="0">
                <a:pos x="7" y="19"/>
              </a:cxn>
              <a:cxn ang="0">
                <a:pos x="18" y="10"/>
              </a:cxn>
            </a:cxnLst>
            <a:rect l="0" t="0" r="r" b="b"/>
            <a:pathLst>
              <a:path w="18" h="19">
                <a:moveTo>
                  <a:pt x="18" y="10"/>
                </a:moveTo>
                <a:lnTo>
                  <a:pt x="11" y="0"/>
                </a:lnTo>
                <a:lnTo>
                  <a:pt x="0" y="8"/>
                </a:lnTo>
                <a:lnTo>
                  <a:pt x="7" y="19"/>
                </a:lnTo>
                <a:lnTo>
                  <a:pt x="18" y="1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93" name="Freeform 105"/>
          <p:cNvSpPr>
            <a:spLocks/>
          </p:cNvSpPr>
          <p:nvPr/>
        </p:nvSpPr>
        <p:spPr bwMode="auto">
          <a:xfrm>
            <a:off x="5678488" y="2771775"/>
            <a:ext cx="26987" cy="28575"/>
          </a:xfrm>
          <a:custGeom>
            <a:avLst/>
            <a:gdLst/>
            <a:ahLst/>
            <a:cxnLst>
              <a:cxn ang="0">
                <a:pos x="17" y="10"/>
              </a:cxn>
              <a:cxn ang="0">
                <a:pos x="9" y="0"/>
              </a:cxn>
              <a:cxn ang="0">
                <a:pos x="6" y="3"/>
              </a:cxn>
              <a:cxn ang="0">
                <a:pos x="0" y="9"/>
              </a:cxn>
              <a:cxn ang="0">
                <a:pos x="7" y="18"/>
              </a:cxn>
              <a:cxn ang="0">
                <a:pos x="14" y="12"/>
              </a:cxn>
              <a:cxn ang="0">
                <a:pos x="17" y="10"/>
              </a:cxn>
            </a:cxnLst>
            <a:rect l="0" t="0" r="r" b="b"/>
            <a:pathLst>
              <a:path w="17" h="18">
                <a:moveTo>
                  <a:pt x="17" y="10"/>
                </a:moveTo>
                <a:lnTo>
                  <a:pt x="9" y="0"/>
                </a:lnTo>
                <a:lnTo>
                  <a:pt x="6" y="3"/>
                </a:lnTo>
                <a:lnTo>
                  <a:pt x="0" y="9"/>
                </a:lnTo>
                <a:lnTo>
                  <a:pt x="7" y="18"/>
                </a:lnTo>
                <a:lnTo>
                  <a:pt x="14" y="12"/>
                </a:lnTo>
                <a:lnTo>
                  <a:pt x="17" y="1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94" name="Freeform 106"/>
          <p:cNvSpPr>
            <a:spLocks/>
          </p:cNvSpPr>
          <p:nvPr/>
        </p:nvSpPr>
        <p:spPr bwMode="auto">
          <a:xfrm>
            <a:off x="5643563" y="2798763"/>
            <a:ext cx="30162" cy="26987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7"/>
              </a:cxn>
              <a:cxn ang="0">
                <a:pos x="8" y="17"/>
              </a:cxn>
              <a:cxn ang="0">
                <a:pos x="19" y="10"/>
              </a:cxn>
            </a:cxnLst>
            <a:rect l="0" t="0" r="r" b="b"/>
            <a:pathLst>
              <a:path w="19" h="17">
                <a:moveTo>
                  <a:pt x="19" y="10"/>
                </a:moveTo>
                <a:lnTo>
                  <a:pt x="10" y="0"/>
                </a:lnTo>
                <a:lnTo>
                  <a:pt x="0" y="7"/>
                </a:lnTo>
                <a:lnTo>
                  <a:pt x="8" y="17"/>
                </a:lnTo>
                <a:lnTo>
                  <a:pt x="19" y="1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95" name="Freeform 107"/>
          <p:cNvSpPr>
            <a:spLocks/>
          </p:cNvSpPr>
          <p:nvPr/>
        </p:nvSpPr>
        <p:spPr bwMode="auto">
          <a:xfrm>
            <a:off x="5613400" y="2824163"/>
            <a:ext cx="26988" cy="28575"/>
          </a:xfrm>
          <a:custGeom>
            <a:avLst/>
            <a:gdLst/>
            <a:ahLst/>
            <a:cxnLst>
              <a:cxn ang="0">
                <a:pos x="17" y="10"/>
              </a:cxn>
              <a:cxn ang="0">
                <a:pos x="9" y="0"/>
              </a:cxn>
              <a:cxn ang="0">
                <a:pos x="0" y="8"/>
              </a:cxn>
              <a:cxn ang="0">
                <a:pos x="8" y="18"/>
              </a:cxn>
              <a:cxn ang="0">
                <a:pos x="17" y="10"/>
              </a:cxn>
            </a:cxnLst>
            <a:rect l="0" t="0" r="r" b="b"/>
            <a:pathLst>
              <a:path w="17" h="18">
                <a:moveTo>
                  <a:pt x="17" y="10"/>
                </a:moveTo>
                <a:lnTo>
                  <a:pt x="9" y="0"/>
                </a:lnTo>
                <a:lnTo>
                  <a:pt x="0" y="8"/>
                </a:lnTo>
                <a:lnTo>
                  <a:pt x="8" y="18"/>
                </a:lnTo>
                <a:lnTo>
                  <a:pt x="17" y="1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96" name="Freeform 108"/>
          <p:cNvSpPr>
            <a:spLocks/>
          </p:cNvSpPr>
          <p:nvPr/>
        </p:nvSpPr>
        <p:spPr bwMode="auto">
          <a:xfrm>
            <a:off x="5578475" y="2851150"/>
            <a:ext cx="31750" cy="28575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2" y="0"/>
              </a:cxn>
              <a:cxn ang="0">
                <a:pos x="4" y="6"/>
              </a:cxn>
              <a:cxn ang="0">
                <a:pos x="0" y="8"/>
              </a:cxn>
              <a:cxn ang="0">
                <a:pos x="9" y="18"/>
              </a:cxn>
              <a:cxn ang="0">
                <a:pos x="13" y="14"/>
              </a:cxn>
              <a:cxn ang="0">
                <a:pos x="20" y="10"/>
              </a:cxn>
            </a:cxnLst>
            <a:rect l="0" t="0" r="r" b="b"/>
            <a:pathLst>
              <a:path w="20" h="18">
                <a:moveTo>
                  <a:pt x="20" y="10"/>
                </a:moveTo>
                <a:lnTo>
                  <a:pt x="12" y="0"/>
                </a:lnTo>
                <a:lnTo>
                  <a:pt x="4" y="6"/>
                </a:lnTo>
                <a:lnTo>
                  <a:pt x="0" y="8"/>
                </a:lnTo>
                <a:lnTo>
                  <a:pt x="9" y="18"/>
                </a:lnTo>
                <a:lnTo>
                  <a:pt x="13" y="14"/>
                </a:lnTo>
                <a:lnTo>
                  <a:pt x="20" y="1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97" name="Freeform 109"/>
          <p:cNvSpPr>
            <a:spLocks/>
          </p:cNvSpPr>
          <p:nvPr/>
        </p:nvSpPr>
        <p:spPr bwMode="auto">
          <a:xfrm>
            <a:off x="5548313" y="2878138"/>
            <a:ext cx="28575" cy="28575"/>
          </a:xfrm>
          <a:custGeom>
            <a:avLst/>
            <a:gdLst/>
            <a:ahLst/>
            <a:cxnLst>
              <a:cxn ang="0">
                <a:pos x="18" y="10"/>
              </a:cxn>
              <a:cxn ang="0">
                <a:pos x="9" y="0"/>
              </a:cxn>
              <a:cxn ang="0">
                <a:pos x="0" y="10"/>
              </a:cxn>
              <a:cxn ang="0">
                <a:pos x="8" y="18"/>
              </a:cxn>
              <a:cxn ang="0">
                <a:pos x="18" y="10"/>
              </a:cxn>
            </a:cxnLst>
            <a:rect l="0" t="0" r="r" b="b"/>
            <a:pathLst>
              <a:path w="18" h="18">
                <a:moveTo>
                  <a:pt x="18" y="10"/>
                </a:moveTo>
                <a:lnTo>
                  <a:pt x="9" y="0"/>
                </a:lnTo>
                <a:lnTo>
                  <a:pt x="0" y="10"/>
                </a:lnTo>
                <a:lnTo>
                  <a:pt x="8" y="18"/>
                </a:lnTo>
                <a:lnTo>
                  <a:pt x="18" y="1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98" name="Freeform 110"/>
          <p:cNvSpPr>
            <a:spLocks/>
          </p:cNvSpPr>
          <p:nvPr/>
        </p:nvSpPr>
        <p:spPr bwMode="auto">
          <a:xfrm>
            <a:off x="5518150" y="2906713"/>
            <a:ext cx="30163" cy="28575"/>
          </a:xfrm>
          <a:custGeom>
            <a:avLst/>
            <a:gdLst/>
            <a:ahLst/>
            <a:cxnLst>
              <a:cxn ang="0">
                <a:pos x="19" y="8"/>
              </a:cxn>
              <a:cxn ang="0">
                <a:pos x="10" y="0"/>
              </a:cxn>
              <a:cxn ang="0">
                <a:pos x="0" y="8"/>
              </a:cxn>
              <a:cxn ang="0">
                <a:pos x="9" y="18"/>
              </a:cxn>
              <a:cxn ang="0">
                <a:pos x="19" y="8"/>
              </a:cxn>
            </a:cxnLst>
            <a:rect l="0" t="0" r="r" b="b"/>
            <a:pathLst>
              <a:path w="19" h="18">
                <a:moveTo>
                  <a:pt x="19" y="8"/>
                </a:moveTo>
                <a:lnTo>
                  <a:pt x="10" y="0"/>
                </a:lnTo>
                <a:lnTo>
                  <a:pt x="0" y="8"/>
                </a:lnTo>
                <a:lnTo>
                  <a:pt x="9" y="18"/>
                </a:lnTo>
                <a:lnTo>
                  <a:pt x="19" y="8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7999" name="Freeform 111"/>
          <p:cNvSpPr>
            <a:spLocks/>
          </p:cNvSpPr>
          <p:nvPr/>
        </p:nvSpPr>
        <p:spPr bwMode="auto">
          <a:xfrm>
            <a:off x="5486400" y="2935288"/>
            <a:ext cx="31750" cy="28575"/>
          </a:xfrm>
          <a:custGeom>
            <a:avLst/>
            <a:gdLst/>
            <a:ahLst/>
            <a:cxnLst>
              <a:cxn ang="0">
                <a:pos x="20" y="9"/>
              </a:cxn>
              <a:cxn ang="0">
                <a:pos x="10" y="0"/>
              </a:cxn>
              <a:cxn ang="0">
                <a:pos x="3" y="6"/>
              </a:cxn>
              <a:cxn ang="0">
                <a:pos x="0" y="10"/>
              </a:cxn>
              <a:cxn ang="0">
                <a:pos x="10" y="18"/>
              </a:cxn>
              <a:cxn ang="0">
                <a:pos x="12" y="16"/>
              </a:cxn>
              <a:cxn ang="0">
                <a:pos x="20" y="9"/>
              </a:cxn>
            </a:cxnLst>
            <a:rect l="0" t="0" r="r" b="b"/>
            <a:pathLst>
              <a:path w="20" h="18">
                <a:moveTo>
                  <a:pt x="20" y="9"/>
                </a:moveTo>
                <a:lnTo>
                  <a:pt x="10" y="0"/>
                </a:lnTo>
                <a:lnTo>
                  <a:pt x="3" y="6"/>
                </a:lnTo>
                <a:lnTo>
                  <a:pt x="0" y="10"/>
                </a:lnTo>
                <a:lnTo>
                  <a:pt x="10" y="18"/>
                </a:lnTo>
                <a:lnTo>
                  <a:pt x="12" y="16"/>
                </a:lnTo>
                <a:lnTo>
                  <a:pt x="20" y="9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00" name="Freeform 112"/>
          <p:cNvSpPr>
            <a:spLocks/>
          </p:cNvSpPr>
          <p:nvPr/>
        </p:nvSpPr>
        <p:spPr bwMode="auto">
          <a:xfrm>
            <a:off x="5459413" y="2963863"/>
            <a:ext cx="26987" cy="30162"/>
          </a:xfrm>
          <a:custGeom>
            <a:avLst/>
            <a:gdLst/>
            <a:ahLst/>
            <a:cxnLst>
              <a:cxn ang="0">
                <a:pos x="17" y="9"/>
              </a:cxn>
              <a:cxn ang="0">
                <a:pos x="8" y="0"/>
              </a:cxn>
              <a:cxn ang="0">
                <a:pos x="0" y="10"/>
              </a:cxn>
              <a:cxn ang="0">
                <a:pos x="8" y="19"/>
              </a:cxn>
              <a:cxn ang="0">
                <a:pos x="17" y="9"/>
              </a:cxn>
            </a:cxnLst>
            <a:rect l="0" t="0" r="r" b="b"/>
            <a:pathLst>
              <a:path w="17" h="19">
                <a:moveTo>
                  <a:pt x="17" y="9"/>
                </a:moveTo>
                <a:lnTo>
                  <a:pt x="8" y="0"/>
                </a:lnTo>
                <a:lnTo>
                  <a:pt x="0" y="10"/>
                </a:lnTo>
                <a:lnTo>
                  <a:pt x="8" y="19"/>
                </a:lnTo>
                <a:lnTo>
                  <a:pt x="17" y="9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01" name="Freeform 113"/>
          <p:cNvSpPr>
            <a:spLocks/>
          </p:cNvSpPr>
          <p:nvPr/>
        </p:nvSpPr>
        <p:spPr bwMode="auto">
          <a:xfrm>
            <a:off x="5429250" y="2994025"/>
            <a:ext cx="30163" cy="28575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10" y="18"/>
              </a:cxn>
              <a:cxn ang="0">
                <a:pos x="19" y="9"/>
              </a:cxn>
            </a:cxnLst>
            <a:rect l="0" t="0" r="r" b="b"/>
            <a:pathLst>
              <a:path w="19" h="18">
                <a:moveTo>
                  <a:pt x="19" y="9"/>
                </a:moveTo>
                <a:lnTo>
                  <a:pt x="9" y="0"/>
                </a:lnTo>
                <a:lnTo>
                  <a:pt x="0" y="9"/>
                </a:lnTo>
                <a:lnTo>
                  <a:pt x="10" y="18"/>
                </a:lnTo>
                <a:lnTo>
                  <a:pt x="19" y="9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02" name="Freeform 114"/>
          <p:cNvSpPr>
            <a:spLocks/>
          </p:cNvSpPr>
          <p:nvPr/>
        </p:nvSpPr>
        <p:spPr bwMode="auto">
          <a:xfrm>
            <a:off x="5399088" y="3024188"/>
            <a:ext cx="30162" cy="28575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4" y="7"/>
              </a:cxn>
              <a:cxn ang="0">
                <a:pos x="0" y="10"/>
              </a:cxn>
              <a:cxn ang="0">
                <a:pos x="10" y="18"/>
              </a:cxn>
              <a:cxn ang="0">
                <a:pos x="13" y="16"/>
              </a:cxn>
              <a:cxn ang="0">
                <a:pos x="19" y="10"/>
              </a:cxn>
            </a:cxnLst>
            <a:rect l="0" t="0" r="r" b="b"/>
            <a:pathLst>
              <a:path w="19" h="18">
                <a:moveTo>
                  <a:pt x="19" y="10"/>
                </a:moveTo>
                <a:lnTo>
                  <a:pt x="9" y="0"/>
                </a:lnTo>
                <a:lnTo>
                  <a:pt x="4" y="7"/>
                </a:lnTo>
                <a:lnTo>
                  <a:pt x="0" y="10"/>
                </a:lnTo>
                <a:lnTo>
                  <a:pt x="10" y="18"/>
                </a:lnTo>
                <a:lnTo>
                  <a:pt x="13" y="16"/>
                </a:lnTo>
                <a:lnTo>
                  <a:pt x="19" y="1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03" name="Freeform 115"/>
          <p:cNvSpPr>
            <a:spLocks/>
          </p:cNvSpPr>
          <p:nvPr/>
        </p:nvSpPr>
        <p:spPr bwMode="auto">
          <a:xfrm>
            <a:off x="5373688" y="3055938"/>
            <a:ext cx="30162" cy="3016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8" y="0"/>
              </a:cxn>
              <a:cxn ang="0">
                <a:pos x="0" y="10"/>
              </a:cxn>
              <a:cxn ang="0">
                <a:pos x="10" y="19"/>
              </a:cxn>
              <a:cxn ang="0">
                <a:pos x="19" y="9"/>
              </a:cxn>
            </a:cxnLst>
            <a:rect l="0" t="0" r="r" b="b"/>
            <a:pathLst>
              <a:path w="19" h="19">
                <a:moveTo>
                  <a:pt x="19" y="9"/>
                </a:moveTo>
                <a:lnTo>
                  <a:pt x="8" y="0"/>
                </a:lnTo>
                <a:lnTo>
                  <a:pt x="0" y="10"/>
                </a:lnTo>
                <a:lnTo>
                  <a:pt x="10" y="19"/>
                </a:lnTo>
                <a:lnTo>
                  <a:pt x="19" y="9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04" name="Freeform 116"/>
          <p:cNvSpPr>
            <a:spLocks/>
          </p:cNvSpPr>
          <p:nvPr/>
        </p:nvSpPr>
        <p:spPr bwMode="auto">
          <a:xfrm>
            <a:off x="5346700" y="3087688"/>
            <a:ext cx="26988" cy="30162"/>
          </a:xfrm>
          <a:custGeom>
            <a:avLst/>
            <a:gdLst/>
            <a:ahLst/>
            <a:cxnLst>
              <a:cxn ang="0">
                <a:pos x="17" y="8"/>
              </a:cxn>
              <a:cxn ang="0">
                <a:pos x="9" y="0"/>
              </a:cxn>
              <a:cxn ang="0">
                <a:pos x="0" y="11"/>
              </a:cxn>
              <a:cxn ang="0">
                <a:pos x="11" y="19"/>
              </a:cxn>
              <a:cxn ang="0">
                <a:pos x="17" y="8"/>
              </a:cxn>
            </a:cxnLst>
            <a:rect l="0" t="0" r="r" b="b"/>
            <a:pathLst>
              <a:path w="17" h="19">
                <a:moveTo>
                  <a:pt x="17" y="8"/>
                </a:moveTo>
                <a:lnTo>
                  <a:pt x="9" y="0"/>
                </a:lnTo>
                <a:lnTo>
                  <a:pt x="0" y="11"/>
                </a:lnTo>
                <a:lnTo>
                  <a:pt x="11" y="19"/>
                </a:lnTo>
                <a:lnTo>
                  <a:pt x="17" y="8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05" name="Freeform 117"/>
          <p:cNvSpPr>
            <a:spLocks/>
          </p:cNvSpPr>
          <p:nvPr/>
        </p:nvSpPr>
        <p:spPr bwMode="auto">
          <a:xfrm>
            <a:off x="5321300" y="3119438"/>
            <a:ext cx="28575" cy="30162"/>
          </a:xfrm>
          <a:custGeom>
            <a:avLst/>
            <a:gdLst/>
            <a:ahLst/>
            <a:cxnLst>
              <a:cxn ang="0">
                <a:pos x="18" y="9"/>
              </a:cxn>
              <a:cxn ang="0">
                <a:pos x="8" y="0"/>
              </a:cxn>
              <a:cxn ang="0">
                <a:pos x="5" y="4"/>
              </a:cxn>
              <a:cxn ang="0">
                <a:pos x="0" y="11"/>
              </a:cxn>
              <a:cxn ang="0">
                <a:pos x="10" y="19"/>
              </a:cxn>
              <a:cxn ang="0">
                <a:pos x="15" y="13"/>
              </a:cxn>
              <a:cxn ang="0">
                <a:pos x="18" y="9"/>
              </a:cxn>
            </a:cxnLst>
            <a:rect l="0" t="0" r="r" b="b"/>
            <a:pathLst>
              <a:path w="18" h="19">
                <a:moveTo>
                  <a:pt x="18" y="9"/>
                </a:moveTo>
                <a:lnTo>
                  <a:pt x="8" y="0"/>
                </a:lnTo>
                <a:lnTo>
                  <a:pt x="5" y="4"/>
                </a:lnTo>
                <a:lnTo>
                  <a:pt x="0" y="11"/>
                </a:lnTo>
                <a:lnTo>
                  <a:pt x="10" y="19"/>
                </a:lnTo>
                <a:lnTo>
                  <a:pt x="15" y="13"/>
                </a:lnTo>
                <a:lnTo>
                  <a:pt x="18" y="9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06" name="Freeform 118"/>
          <p:cNvSpPr>
            <a:spLocks/>
          </p:cNvSpPr>
          <p:nvPr/>
        </p:nvSpPr>
        <p:spPr bwMode="auto">
          <a:xfrm>
            <a:off x="5295900" y="3152775"/>
            <a:ext cx="28575" cy="28575"/>
          </a:xfrm>
          <a:custGeom>
            <a:avLst/>
            <a:gdLst/>
            <a:ahLst/>
            <a:cxnLst>
              <a:cxn ang="0">
                <a:pos x="18" y="7"/>
              </a:cxn>
              <a:cxn ang="0">
                <a:pos x="7" y="0"/>
              </a:cxn>
              <a:cxn ang="0">
                <a:pos x="0" y="11"/>
              </a:cxn>
              <a:cxn ang="0">
                <a:pos x="11" y="18"/>
              </a:cxn>
              <a:cxn ang="0">
                <a:pos x="18" y="7"/>
              </a:cxn>
            </a:cxnLst>
            <a:rect l="0" t="0" r="r" b="b"/>
            <a:pathLst>
              <a:path w="18" h="18">
                <a:moveTo>
                  <a:pt x="18" y="7"/>
                </a:moveTo>
                <a:lnTo>
                  <a:pt x="7" y="0"/>
                </a:lnTo>
                <a:lnTo>
                  <a:pt x="0" y="11"/>
                </a:lnTo>
                <a:lnTo>
                  <a:pt x="11" y="18"/>
                </a:lnTo>
                <a:lnTo>
                  <a:pt x="18" y="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07" name="Freeform 119"/>
          <p:cNvSpPr>
            <a:spLocks/>
          </p:cNvSpPr>
          <p:nvPr/>
        </p:nvSpPr>
        <p:spPr bwMode="auto">
          <a:xfrm>
            <a:off x="5272088" y="3187700"/>
            <a:ext cx="28575" cy="28575"/>
          </a:xfrm>
          <a:custGeom>
            <a:avLst/>
            <a:gdLst/>
            <a:ahLst/>
            <a:cxnLst>
              <a:cxn ang="0">
                <a:pos x="18" y="7"/>
              </a:cxn>
              <a:cxn ang="0">
                <a:pos x="7" y="0"/>
              </a:cxn>
              <a:cxn ang="0">
                <a:pos x="0" y="11"/>
              </a:cxn>
              <a:cxn ang="0">
                <a:pos x="11" y="18"/>
              </a:cxn>
              <a:cxn ang="0">
                <a:pos x="18" y="7"/>
              </a:cxn>
            </a:cxnLst>
            <a:rect l="0" t="0" r="r" b="b"/>
            <a:pathLst>
              <a:path w="18" h="18">
                <a:moveTo>
                  <a:pt x="18" y="7"/>
                </a:moveTo>
                <a:lnTo>
                  <a:pt x="7" y="0"/>
                </a:lnTo>
                <a:lnTo>
                  <a:pt x="0" y="11"/>
                </a:lnTo>
                <a:lnTo>
                  <a:pt x="11" y="18"/>
                </a:lnTo>
                <a:lnTo>
                  <a:pt x="18" y="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08" name="Freeform 120"/>
          <p:cNvSpPr>
            <a:spLocks/>
          </p:cNvSpPr>
          <p:nvPr/>
        </p:nvSpPr>
        <p:spPr bwMode="auto">
          <a:xfrm>
            <a:off x="5248275" y="3222625"/>
            <a:ext cx="28575" cy="26988"/>
          </a:xfrm>
          <a:custGeom>
            <a:avLst/>
            <a:gdLst/>
            <a:ahLst/>
            <a:cxnLst>
              <a:cxn ang="0">
                <a:pos x="18" y="7"/>
              </a:cxn>
              <a:cxn ang="0">
                <a:pos x="7" y="0"/>
              </a:cxn>
              <a:cxn ang="0">
                <a:pos x="0" y="11"/>
              </a:cxn>
              <a:cxn ang="0">
                <a:pos x="11" y="17"/>
              </a:cxn>
              <a:cxn ang="0">
                <a:pos x="18" y="7"/>
              </a:cxn>
            </a:cxnLst>
            <a:rect l="0" t="0" r="r" b="b"/>
            <a:pathLst>
              <a:path w="18" h="17">
                <a:moveTo>
                  <a:pt x="18" y="7"/>
                </a:moveTo>
                <a:lnTo>
                  <a:pt x="7" y="0"/>
                </a:lnTo>
                <a:lnTo>
                  <a:pt x="0" y="11"/>
                </a:lnTo>
                <a:lnTo>
                  <a:pt x="11" y="17"/>
                </a:lnTo>
                <a:lnTo>
                  <a:pt x="18" y="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09" name="Freeform 121"/>
          <p:cNvSpPr>
            <a:spLocks/>
          </p:cNvSpPr>
          <p:nvPr/>
        </p:nvSpPr>
        <p:spPr bwMode="auto">
          <a:xfrm>
            <a:off x="5226050" y="3255963"/>
            <a:ext cx="30163" cy="26987"/>
          </a:xfrm>
          <a:custGeom>
            <a:avLst/>
            <a:gdLst/>
            <a:ahLst/>
            <a:cxnLst>
              <a:cxn ang="0">
                <a:pos x="19" y="8"/>
              </a:cxn>
              <a:cxn ang="0">
                <a:pos x="8" y="0"/>
              </a:cxn>
              <a:cxn ang="0">
                <a:pos x="3" y="8"/>
              </a:cxn>
              <a:cxn ang="0">
                <a:pos x="0" y="11"/>
              </a:cxn>
              <a:cxn ang="0">
                <a:pos x="11" y="17"/>
              </a:cxn>
              <a:cxn ang="0">
                <a:pos x="15" y="14"/>
              </a:cxn>
              <a:cxn ang="0">
                <a:pos x="19" y="8"/>
              </a:cxn>
            </a:cxnLst>
            <a:rect l="0" t="0" r="r" b="b"/>
            <a:pathLst>
              <a:path w="19" h="17">
                <a:moveTo>
                  <a:pt x="19" y="8"/>
                </a:moveTo>
                <a:lnTo>
                  <a:pt x="8" y="0"/>
                </a:lnTo>
                <a:lnTo>
                  <a:pt x="3" y="8"/>
                </a:lnTo>
                <a:lnTo>
                  <a:pt x="0" y="11"/>
                </a:lnTo>
                <a:lnTo>
                  <a:pt x="11" y="17"/>
                </a:lnTo>
                <a:lnTo>
                  <a:pt x="15" y="14"/>
                </a:lnTo>
                <a:lnTo>
                  <a:pt x="19" y="8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10" name="Freeform 122"/>
          <p:cNvSpPr>
            <a:spLocks/>
          </p:cNvSpPr>
          <p:nvPr/>
        </p:nvSpPr>
        <p:spPr bwMode="auto">
          <a:xfrm>
            <a:off x="5205413" y="3290888"/>
            <a:ext cx="28575" cy="28575"/>
          </a:xfrm>
          <a:custGeom>
            <a:avLst/>
            <a:gdLst/>
            <a:ahLst/>
            <a:cxnLst>
              <a:cxn ang="0">
                <a:pos x="18" y="8"/>
              </a:cxn>
              <a:cxn ang="0">
                <a:pos x="7" y="0"/>
              </a:cxn>
              <a:cxn ang="0">
                <a:pos x="0" y="12"/>
              </a:cxn>
              <a:cxn ang="0">
                <a:pos x="12" y="18"/>
              </a:cxn>
              <a:cxn ang="0">
                <a:pos x="18" y="8"/>
              </a:cxn>
            </a:cxnLst>
            <a:rect l="0" t="0" r="r" b="b"/>
            <a:pathLst>
              <a:path w="18" h="18">
                <a:moveTo>
                  <a:pt x="18" y="8"/>
                </a:moveTo>
                <a:lnTo>
                  <a:pt x="7" y="0"/>
                </a:lnTo>
                <a:lnTo>
                  <a:pt x="0" y="12"/>
                </a:lnTo>
                <a:lnTo>
                  <a:pt x="12" y="18"/>
                </a:lnTo>
                <a:lnTo>
                  <a:pt x="18" y="8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11" name="Freeform 123"/>
          <p:cNvSpPr>
            <a:spLocks/>
          </p:cNvSpPr>
          <p:nvPr/>
        </p:nvSpPr>
        <p:spPr bwMode="auto">
          <a:xfrm>
            <a:off x="5184775" y="3330575"/>
            <a:ext cx="30163" cy="25400"/>
          </a:xfrm>
          <a:custGeom>
            <a:avLst/>
            <a:gdLst/>
            <a:ahLst/>
            <a:cxnLst>
              <a:cxn ang="0">
                <a:pos x="19" y="6"/>
              </a:cxn>
              <a:cxn ang="0">
                <a:pos x="8" y="0"/>
              </a:cxn>
              <a:cxn ang="0">
                <a:pos x="0" y="10"/>
              </a:cxn>
              <a:cxn ang="0">
                <a:pos x="11" y="16"/>
              </a:cxn>
              <a:cxn ang="0">
                <a:pos x="19" y="6"/>
              </a:cxn>
            </a:cxnLst>
            <a:rect l="0" t="0" r="r" b="b"/>
            <a:pathLst>
              <a:path w="19" h="16">
                <a:moveTo>
                  <a:pt x="19" y="6"/>
                </a:moveTo>
                <a:lnTo>
                  <a:pt x="8" y="0"/>
                </a:lnTo>
                <a:lnTo>
                  <a:pt x="0" y="10"/>
                </a:lnTo>
                <a:lnTo>
                  <a:pt x="11" y="16"/>
                </a:lnTo>
                <a:lnTo>
                  <a:pt x="19" y="6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12" name="Freeform 124"/>
          <p:cNvSpPr>
            <a:spLocks/>
          </p:cNvSpPr>
          <p:nvPr/>
        </p:nvSpPr>
        <p:spPr bwMode="auto">
          <a:xfrm>
            <a:off x="5167313" y="3367088"/>
            <a:ext cx="26987" cy="25400"/>
          </a:xfrm>
          <a:custGeom>
            <a:avLst/>
            <a:gdLst/>
            <a:ahLst/>
            <a:cxnLst>
              <a:cxn ang="0">
                <a:pos x="17" y="6"/>
              </a:cxn>
              <a:cxn ang="0">
                <a:pos x="6" y="0"/>
              </a:cxn>
              <a:cxn ang="0">
                <a:pos x="0" y="10"/>
              </a:cxn>
              <a:cxn ang="0">
                <a:pos x="12" y="16"/>
              </a:cxn>
              <a:cxn ang="0">
                <a:pos x="17" y="6"/>
              </a:cxn>
            </a:cxnLst>
            <a:rect l="0" t="0" r="r" b="b"/>
            <a:pathLst>
              <a:path w="17" h="16">
                <a:moveTo>
                  <a:pt x="17" y="6"/>
                </a:moveTo>
                <a:lnTo>
                  <a:pt x="6" y="0"/>
                </a:lnTo>
                <a:lnTo>
                  <a:pt x="0" y="10"/>
                </a:lnTo>
                <a:lnTo>
                  <a:pt x="12" y="16"/>
                </a:lnTo>
                <a:lnTo>
                  <a:pt x="17" y="6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13" name="Freeform 125"/>
          <p:cNvSpPr>
            <a:spLocks/>
          </p:cNvSpPr>
          <p:nvPr/>
        </p:nvSpPr>
        <p:spPr bwMode="auto">
          <a:xfrm>
            <a:off x="5149850" y="3403600"/>
            <a:ext cx="26988" cy="28575"/>
          </a:xfrm>
          <a:custGeom>
            <a:avLst/>
            <a:gdLst/>
            <a:ahLst/>
            <a:cxnLst>
              <a:cxn ang="0">
                <a:pos x="17" y="6"/>
              </a:cxn>
              <a:cxn ang="0">
                <a:pos x="6" y="0"/>
              </a:cxn>
              <a:cxn ang="0">
                <a:pos x="5" y="3"/>
              </a:cxn>
              <a:cxn ang="0">
                <a:pos x="0" y="12"/>
              </a:cxn>
              <a:cxn ang="0">
                <a:pos x="12" y="18"/>
              </a:cxn>
              <a:cxn ang="0">
                <a:pos x="17" y="8"/>
              </a:cxn>
              <a:cxn ang="0">
                <a:pos x="17" y="6"/>
              </a:cxn>
            </a:cxnLst>
            <a:rect l="0" t="0" r="r" b="b"/>
            <a:pathLst>
              <a:path w="17" h="18">
                <a:moveTo>
                  <a:pt x="17" y="6"/>
                </a:moveTo>
                <a:lnTo>
                  <a:pt x="6" y="0"/>
                </a:lnTo>
                <a:lnTo>
                  <a:pt x="5" y="3"/>
                </a:lnTo>
                <a:lnTo>
                  <a:pt x="0" y="12"/>
                </a:lnTo>
                <a:lnTo>
                  <a:pt x="12" y="18"/>
                </a:lnTo>
                <a:lnTo>
                  <a:pt x="17" y="8"/>
                </a:lnTo>
                <a:lnTo>
                  <a:pt x="17" y="6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14" name="Freeform 126"/>
          <p:cNvSpPr>
            <a:spLocks/>
          </p:cNvSpPr>
          <p:nvPr/>
        </p:nvSpPr>
        <p:spPr bwMode="auto">
          <a:xfrm>
            <a:off x="5135563" y="3443288"/>
            <a:ext cx="25400" cy="25400"/>
          </a:xfrm>
          <a:custGeom>
            <a:avLst/>
            <a:gdLst/>
            <a:ahLst/>
            <a:cxnLst>
              <a:cxn ang="0">
                <a:pos x="16" y="5"/>
              </a:cxn>
              <a:cxn ang="0">
                <a:pos x="4" y="0"/>
              </a:cxn>
              <a:cxn ang="0">
                <a:pos x="1" y="7"/>
              </a:cxn>
              <a:cxn ang="0">
                <a:pos x="0" y="12"/>
              </a:cxn>
              <a:cxn ang="0">
                <a:pos x="12" y="16"/>
              </a:cxn>
              <a:cxn ang="0">
                <a:pos x="14" y="12"/>
              </a:cxn>
              <a:cxn ang="0">
                <a:pos x="16" y="5"/>
              </a:cxn>
            </a:cxnLst>
            <a:rect l="0" t="0" r="r" b="b"/>
            <a:pathLst>
              <a:path w="16" h="16">
                <a:moveTo>
                  <a:pt x="16" y="5"/>
                </a:moveTo>
                <a:lnTo>
                  <a:pt x="4" y="0"/>
                </a:lnTo>
                <a:lnTo>
                  <a:pt x="1" y="7"/>
                </a:lnTo>
                <a:lnTo>
                  <a:pt x="0" y="12"/>
                </a:lnTo>
                <a:lnTo>
                  <a:pt x="12" y="16"/>
                </a:lnTo>
                <a:lnTo>
                  <a:pt x="14" y="12"/>
                </a:lnTo>
                <a:lnTo>
                  <a:pt x="16" y="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15" name="Freeform 127"/>
          <p:cNvSpPr>
            <a:spLocks/>
          </p:cNvSpPr>
          <p:nvPr/>
        </p:nvSpPr>
        <p:spPr bwMode="auto">
          <a:xfrm>
            <a:off x="5119688" y="3481388"/>
            <a:ext cx="28575" cy="25400"/>
          </a:xfrm>
          <a:custGeom>
            <a:avLst/>
            <a:gdLst/>
            <a:ahLst/>
            <a:cxnLst>
              <a:cxn ang="0">
                <a:pos x="18" y="4"/>
              </a:cxn>
              <a:cxn ang="0">
                <a:pos x="5" y="0"/>
              </a:cxn>
              <a:cxn ang="0">
                <a:pos x="0" y="12"/>
              </a:cxn>
              <a:cxn ang="0">
                <a:pos x="13" y="16"/>
              </a:cxn>
              <a:cxn ang="0">
                <a:pos x="18" y="4"/>
              </a:cxn>
            </a:cxnLst>
            <a:rect l="0" t="0" r="r" b="b"/>
            <a:pathLst>
              <a:path w="18" h="16">
                <a:moveTo>
                  <a:pt x="18" y="4"/>
                </a:moveTo>
                <a:lnTo>
                  <a:pt x="5" y="0"/>
                </a:lnTo>
                <a:lnTo>
                  <a:pt x="0" y="12"/>
                </a:lnTo>
                <a:lnTo>
                  <a:pt x="13" y="16"/>
                </a:lnTo>
                <a:lnTo>
                  <a:pt x="18" y="4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16" name="Freeform 128"/>
          <p:cNvSpPr>
            <a:spLocks/>
          </p:cNvSpPr>
          <p:nvPr/>
        </p:nvSpPr>
        <p:spPr bwMode="auto">
          <a:xfrm>
            <a:off x="5108575" y="3519488"/>
            <a:ext cx="26988" cy="26987"/>
          </a:xfrm>
          <a:custGeom>
            <a:avLst/>
            <a:gdLst/>
            <a:ahLst/>
            <a:cxnLst>
              <a:cxn ang="0">
                <a:pos x="17" y="5"/>
              </a:cxn>
              <a:cxn ang="0">
                <a:pos x="5" y="0"/>
              </a:cxn>
              <a:cxn ang="0">
                <a:pos x="0" y="14"/>
              </a:cxn>
              <a:cxn ang="0">
                <a:pos x="12" y="17"/>
              </a:cxn>
              <a:cxn ang="0">
                <a:pos x="17" y="5"/>
              </a:cxn>
            </a:cxnLst>
            <a:rect l="0" t="0" r="r" b="b"/>
            <a:pathLst>
              <a:path w="17" h="17">
                <a:moveTo>
                  <a:pt x="17" y="5"/>
                </a:moveTo>
                <a:lnTo>
                  <a:pt x="5" y="0"/>
                </a:lnTo>
                <a:lnTo>
                  <a:pt x="0" y="14"/>
                </a:lnTo>
                <a:lnTo>
                  <a:pt x="12" y="17"/>
                </a:lnTo>
                <a:lnTo>
                  <a:pt x="17" y="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17" name="Freeform 129"/>
          <p:cNvSpPr>
            <a:spLocks/>
          </p:cNvSpPr>
          <p:nvPr/>
        </p:nvSpPr>
        <p:spPr bwMode="auto">
          <a:xfrm>
            <a:off x="5100638" y="3560763"/>
            <a:ext cx="23812" cy="25400"/>
          </a:xfrm>
          <a:custGeom>
            <a:avLst/>
            <a:gdLst/>
            <a:ahLst/>
            <a:cxnLst>
              <a:cxn ang="0">
                <a:pos x="15" y="4"/>
              </a:cxn>
              <a:cxn ang="0">
                <a:pos x="2" y="0"/>
              </a:cxn>
              <a:cxn ang="0">
                <a:pos x="0" y="13"/>
              </a:cxn>
              <a:cxn ang="0">
                <a:pos x="12" y="16"/>
              </a:cxn>
              <a:cxn ang="0">
                <a:pos x="15" y="4"/>
              </a:cxn>
            </a:cxnLst>
            <a:rect l="0" t="0" r="r" b="b"/>
            <a:pathLst>
              <a:path w="15" h="16">
                <a:moveTo>
                  <a:pt x="15" y="4"/>
                </a:moveTo>
                <a:lnTo>
                  <a:pt x="2" y="0"/>
                </a:lnTo>
                <a:lnTo>
                  <a:pt x="0" y="13"/>
                </a:lnTo>
                <a:lnTo>
                  <a:pt x="12" y="16"/>
                </a:lnTo>
                <a:lnTo>
                  <a:pt x="15" y="4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18" name="Freeform 130"/>
          <p:cNvSpPr>
            <a:spLocks/>
          </p:cNvSpPr>
          <p:nvPr/>
        </p:nvSpPr>
        <p:spPr bwMode="auto">
          <a:xfrm>
            <a:off x="5092700" y="3603625"/>
            <a:ext cx="20638" cy="22225"/>
          </a:xfrm>
          <a:custGeom>
            <a:avLst/>
            <a:gdLst/>
            <a:ahLst/>
            <a:cxnLst>
              <a:cxn ang="0">
                <a:pos x="13" y="1"/>
              </a:cxn>
              <a:cxn ang="0">
                <a:pos x="1" y="0"/>
              </a:cxn>
              <a:cxn ang="0">
                <a:pos x="0" y="12"/>
              </a:cxn>
              <a:cxn ang="0">
                <a:pos x="12" y="14"/>
              </a:cxn>
              <a:cxn ang="0">
                <a:pos x="13" y="1"/>
              </a:cxn>
            </a:cxnLst>
            <a:rect l="0" t="0" r="r" b="b"/>
            <a:pathLst>
              <a:path w="13" h="14">
                <a:moveTo>
                  <a:pt x="13" y="1"/>
                </a:moveTo>
                <a:lnTo>
                  <a:pt x="1" y="0"/>
                </a:lnTo>
                <a:lnTo>
                  <a:pt x="0" y="12"/>
                </a:lnTo>
                <a:lnTo>
                  <a:pt x="12" y="14"/>
                </a:lnTo>
                <a:lnTo>
                  <a:pt x="13" y="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19" name="Freeform 131"/>
          <p:cNvSpPr>
            <a:spLocks/>
          </p:cNvSpPr>
          <p:nvPr/>
        </p:nvSpPr>
        <p:spPr bwMode="auto">
          <a:xfrm>
            <a:off x="5084763" y="3643313"/>
            <a:ext cx="23812" cy="23812"/>
          </a:xfrm>
          <a:custGeom>
            <a:avLst/>
            <a:gdLst/>
            <a:ahLst/>
            <a:cxnLst>
              <a:cxn ang="0">
                <a:pos x="15" y="1"/>
              </a:cxn>
              <a:cxn ang="0">
                <a:pos x="1" y="0"/>
              </a:cxn>
              <a:cxn ang="0">
                <a:pos x="0" y="13"/>
              </a:cxn>
              <a:cxn ang="0">
                <a:pos x="13" y="15"/>
              </a:cxn>
              <a:cxn ang="0">
                <a:pos x="15" y="1"/>
              </a:cxn>
            </a:cxnLst>
            <a:rect l="0" t="0" r="r" b="b"/>
            <a:pathLst>
              <a:path w="15" h="15">
                <a:moveTo>
                  <a:pt x="15" y="1"/>
                </a:moveTo>
                <a:lnTo>
                  <a:pt x="1" y="0"/>
                </a:lnTo>
                <a:lnTo>
                  <a:pt x="0" y="13"/>
                </a:lnTo>
                <a:lnTo>
                  <a:pt x="13" y="15"/>
                </a:lnTo>
                <a:lnTo>
                  <a:pt x="15" y="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20" name="Freeform 132"/>
          <p:cNvSpPr>
            <a:spLocks/>
          </p:cNvSpPr>
          <p:nvPr/>
        </p:nvSpPr>
        <p:spPr bwMode="auto">
          <a:xfrm>
            <a:off x="5080000" y="3683000"/>
            <a:ext cx="23813" cy="23813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2" y="0"/>
              </a:cxn>
              <a:cxn ang="0">
                <a:pos x="2" y="2"/>
              </a:cxn>
              <a:cxn ang="0">
                <a:pos x="0" y="14"/>
              </a:cxn>
              <a:cxn ang="0">
                <a:pos x="14" y="15"/>
              </a:cxn>
              <a:cxn ang="0">
                <a:pos x="15" y="2"/>
              </a:cxn>
              <a:cxn ang="0">
                <a:pos x="15" y="2"/>
              </a:cxn>
            </a:cxnLst>
            <a:rect l="0" t="0" r="r" b="b"/>
            <a:pathLst>
              <a:path w="15" h="15">
                <a:moveTo>
                  <a:pt x="15" y="2"/>
                </a:moveTo>
                <a:lnTo>
                  <a:pt x="2" y="0"/>
                </a:lnTo>
                <a:lnTo>
                  <a:pt x="2" y="2"/>
                </a:lnTo>
                <a:lnTo>
                  <a:pt x="0" y="14"/>
                </a:lnTo>
                <a:lnTo>
                  <a:pt x="14" y="15"/>
                </a:lnTo>
                <a:lnTo>
                  <a:pt x="15" y="2"/>
                </a:lnTo>
                <a:lnTo>
                  <a:pt x="15" y="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21" name="Freeform 133"/>
          <p:cNvSpPr>
            <a:spLocks/>
          </p:cNvSpPr>
          <p:nvPr/>
        </p:nvSpPr>
        <p:spPr bwMode="auto">
          <a:xfrm>
            <a:off x="5080000" y="3725863"/>
            <a:ext cx="22225" cy="20637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0"/>
              </a:cxn>
              <a:cxn ang="0">
                <a:pos x="0" y="2"/>
              </a:cxn>
              <a:cxn ang="0">
                <a:pos x="0" y="13"/>
              </a:cxn>
              <a:cxn ang="0">
                <a:pos x="14" y="13"/>
              </a:cxn>
              <a:cxn ang="0">
                <a:pos x="13" y="2"/>
              </a:cxn>
              <a:cxn ang="0">
                <a:pos x="13" y="0"/>
              </a:cxn>
            </a:cxnLst>
            <a:rect l="0" t="0" r="r" b="b"/>
            <a:pathLst>
              <a:path w="14" h="13">
                <a:moveTo>
                  <a:pt x="13" y="0"/>
                </a:moveTo>
                <a:lnTo>
                  <a:pt x="0" y="0"/>
                </a:lnTo>
                <a:lnTo>
                  <a:pt x="0" y="2"/>
                </a:lnTo>
                <a:lnTo>
                  <a:pt x="0" y="13"/>
                </a:lnTo>
                <a:lnTo>
                  <a:pt x="14" y="13"/>
                </a:lnTo>
                <a:lnTo>
                  <a:pt x="13" y="2"/>
                </a:lnTo>
                <a:lnTo>
                  <a:pt x="13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22" name="Freeform 134"/>
          <p:cNvSpPr>
            <a:spLocks/>
          </p:cNvSpPr>
          <p:nvPr/>
        </p:nvSpPr>
        <p:spPr bwMode="auto">
          <a:xfrm>
            <a:off x="5080000" y="3768725"/>
            <a:ext cx="23813" cy="20638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0"/>
              </a:cxn>
              <a:cxn ang="0">
                <a:pos x="0" y="2"/>
              </a:cxn>
              <a:cxn ang="0">
                <a:pos x="2" y="13"/>
              </a:cxn>
              <a:cxn ang="0">
                <a:pos x="15" y="12"/>
              </a:cxn>
              <a:cxn ang="0">
                <a:pos x="14" y="2"/>
              </a:cxn>
              <a:cxn ang="0">
                <a:pos x="14" y="0"/>
              </a:cxn>
            </a:cxnLst>
            <a:rect l="0" t="0" r="r" b="b"/>
            <a:pathLst>
              <a:path w="15" h="13">
                <a:moveTo>
                  <a:pt x="14" y="0"/>
                </a:moveTo>
                <a:lnTo>
                  <a:pt x="0" y="0"/>
                </a:lnTo>
                <a:lnTo>
                  <a:pt x="0" y="2"/>
                </a:lnTo>
                <a:lnTo>
                  <a:pt x="2" y="13"/>
                </a:lnTo>
                <a:lnTo>
                  <a:pt x="15" y="12"/>
                </a:lnTo>
                <a:lnTo>
                  <a:pt x="14" y="2"/>
                </a:lnTo>
                <a:lnTo>
                  <a:pt x="14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23" name="Freeform 135"/>
          <p:cNvSpPr>
            <a:spLocks/>
          </p:cNvSpPr>
          <p:nvPr/>
        </p:nvSpPr>
        <p:spPr bwMode="auto">
          <a:xfrm>
            <a:off x="5084763" y="3806825"/>
            <a:ext cx="23812" cy="22225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2"/>
              </a:cxn>
              <a:cxn ang="0">
                <a:pos x="0" y="5"/>
              </a:cxn>
              <a:cxn ang="0">
                <a:pos x="2" y="14"/>
              </a:cxn>
              <a:cxn ang="0">
                <a:pos x="15" y="12"/>
              </a:cxn>
              <a:cxn ang="0">
                <a:pos x="13" y="5"/>
              </a:cxn>
              <a:cxn ang="0">
                <a:pos x="13" y="0"/>
              </a:cxn>
            </a:cxnLst>
            <a:rect l="0" t="0" r="r" b="b"/>
            <a:pathLst>
              <a:path w="15" h="14">
                <a:moveTo>
                  <a:pt x="13" y="0"/>
                </a:moveTo>
                <a:lnTo>
                  <a:pt x="0" y="2"/>
                </a:lnTo>
                <a:lnTo>
                  <a:pt x="0" y="5"/>
                </a:lnTo>
                <a:lnTo>
                  <a:pt x="2" y="14"/>
                </a:lnTo>
                <a:lnTo>
                  <a:pt x="15" y="12"/>
                </a:lnTo>
                <a:lnTo>
                  <a:pt x="13" y="5"/>
                </a:lnTo>
                <a:lnTo>
                  <a:pt x="13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24" name="Freeform 136"/>
          <p:cNvSpPr>
            <a:spLocks/>
          </p:cNvSpPr>
          <p:nvPr/>
        </p:nvSpPr>
        <p:spPr bwMode="auto">
          <a:xfrm>
            <a:off x="5092700" y="3846513"/>
            <a:ext cx="25400" cy="254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3"/>
              </a:cxn>
              <a:cxn ang="0">
                <a:pos x="1" y="5"/>
              </a:cxn>
              <a:cxn ang="0">
                <a:pos x="1" y="8"/>
              </a:cxn>
              <a:cxn ang="0">
                <a:pos x="2" y="16"/>
              </a:cxn>
              <a:cxn ang="0">
                <a:pos x="16" y="12"/>
              </a:cxn>
              <a:cxn ang="0">
                <a:pos x="13" y="2"/>
              </a:cxn>
              <a:cxn ang="0">
                <a:pos x="7" y="5"/>
              </a:cxn>
              <a:cxn ang="0">
                <a:pos x="13" y="5"/>
              </a:cxn>
              <a:cxn ang="0">
                <a:pos x="12" y="0"/>
              </a:cxn>
            </a:cxnLst>
            <a:rect l="0" t="0" r="r" b="b"/>
            <a:pathLst>
              <a:path w="16" h="16">
                <a:moveTo>
                  <a:pt x="12" y="0"/>
                </a:moveTo>
                <a:lnTo>
                  <a:pt x="0" y="3"/>
                </a:lnTo>
                <a:lnTo>
                  <a:pt x="1" y="5"/>
                </a:lnTo>
                <a:lnTo>
                  <a:pt x="1" y="8"/>
                </a:lnTo>
                <a:lnTo>
                  <a:pt x="2" y="16"/>
                </a:lnTo>
                <a:lnTo>
                  <a:pt x="16" y="12"/>
                </a:lnTo>
                <a:lnTo>
                  <a:pt x="13" y="2"/>
                </a:lnTo>
                <a:lnTo>
                  <a:pt x="7" y="5"/>
                </a:lnTo>
                <a:lnTo>
                  <a:pt x="13" y="5"/>
                </a:lnTo>
                <a:lnTo>
                  <a:pt x="12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25" name="Freeform 137"/>
          <p:cNvSpPr>
            <a:spLocks/>
          </p:cNvSpPr>
          <p:nvPr/>
        </p:nvSpPr>
        <p:spPr bwMode="auto">
          <a:xfrm>
            <a:off x="5102225" y="3886200"/>
            <a:ext cx="25400" cy="269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3"/>
              </a:cxn>
              <a:cxn ang="0">
                <a:pos x="1" y="8"/>
              </a:cxn>
              <a:cxn ang="0">
                <a:pos x="4" y="17"/>
              </a:cxn>
              <a:cxn ang="0">
                <a:pos x="16" y="12"/>
              </a:cxn>
              <a:cxn ang="0">
                <a:pos x="14" y="3"/>
              </a:cxn>
              <a:cxn ang="0">
                <a:pos x="12" y="0"/>
              </a:cxn>
            </a:cxnLst>
            <a:rect l="0" t="0" r="r" b="b"/>
            <a:pathLst>
              <a:path w="16" h="17">
                <a:moveTo>
                  <a:pt x="12" y="0"/>
                </a:moveTo>
                <a:lnTo>
                  <a:pt x="0" y="3"/>
                </a:lnTo>
                <a:lnTo>
                  <a:pt x="1" y="8"/>
                </a:lnTo>
                <a:lnTo>
                  <a:pt x="4" y="17"/>
                </a:lnTo>
                <a:lnTo>
                  <a:pt x="16" y="12"/>
                </a:lnTo>
                <a:lnTo>
                  <a:pt x="14" y="3"/>
                </a:lnTo>
                <a:lnTo>
                  <a:pt x="12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26" name="Freeform 138"/>
          <p:cNvSpPr>
            <a:spLocks/>
          </p:cNvSpPr>
          <p:nvPr/>
        </p:nvSpPr>
        <p:spPr bwMode="auto">
          <a:xfrm>
            <a:off x="5116513" y="3924300"/>
            <a:ext cx="26987" cy="269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5"/>
              </a:cxn>
              <a:cxn ang="0">
                <a:pos x="1" y="8"/>
              </a:cxn>
              <a:cxn ang="0">
                <a:pos x="5" y="17"/>
              </a:cxn>
              <a:cxn ang="0">
                <a:pos x="17" y="12"/>
              </a:cxn>
              <a:cxn ang="0">
                <a:pos x="13" y="3"/>
              </a:cxn>
              <a:cxn ang="0">
                <a:pos x="12" y="0"/>
              </a:cxn>
            </a:cxnLst>
            <a:rect l="0" t="0" r="r" b="b"/>
            <a:pathLst>
              <a:path w="17" h="17">
                <a:moveTo>
                  <a:pt x="12" y="0"/>
                </a:moveTo>
                <a:lnTo>
                  <a:pt x="0" y="5"/>
                </a:lnTo>
                <a:lnTo>
                  <a:pt x="1" y="8"/>
                </a:lnTo>
                <a:lnTo>
                  <a:pt x="5" y="17"/>
                </a:lnTo>
                <a:lnTo>
                  <a:pt x="17" y="12"/>
                </a:lnTo>
                <a:lnTo>
                  <a:pt x="13" y="3"/>
                </a:lnTo>
                <a:lnTo>
                  <a:pt x="12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27" name="Freeform 139"/>
          <p:cNvSpPr>
            <a:spLocks/>
          </p:cNvSpPr>
          <p:nvPr/>
        </p:nvSpPr>
        <p:spPr bwMode="auto">
          <a:xfrm>
            <a:off x="5133975" y="3960813"/>
            <a:ext cx="25400" cy="285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6"/>
              </a:cxn>
              <a:cxn ang="0">
                <a:pos x="0" y="8"/>
              </a:cxn>
              <a:cxn ang="0">
                <a:pos x="5" y="18"/>
              </a:cxn>
              <a:cxn ang="0">
                <a:pos x="16" y="12"/>
              </a:cxn>
              <a:cxn ang="0">
                <a:pos x="12" y="3"/>
              </a:cxn>
              <a:cxn ang="0">
                <a:pos x="12" y="0"/>
              </a:cxn>
            </a:cxnLst>
            <a:rect l="0" t="0" r="r" b="b"/>
            <a:pathLst>
              <a:path w="16" h="18">
                <a:moveTo>
                  <a:pt x="12" y="0"/>
                </a:moveTo>
                <a:lnTo>
                  <a:pt x="0" y="6"/>
                </a:lnTo>
                <a:lnTo>
                  <a:pt x="0" y="8"/>
                </a:lnTo>
                <a:lnTo>
                  <a:pt x="5" y="18"/>
                </a:lnTo>
                <a:lnTo>
                  <a:pt x="16" y="12"/>
                </a:lnTo>
                <a:lnTo>
                  <a:pt x="12" y="3"/>
                </a:lnTo>
                <a:lnTo>
                  <a:pt x="12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28" name="Freeform 140"/>
          <p:cNvSpPr>
            <a:spLocks/>
          </p:cNvSpPr>
          <p:nvPr/>
        </p:nvSpPr>
        <p:spPr bwMode="auto">
          <a:xfrm>
            <a:off x="5153025" y="3997325"/>
            <a:ext cx="28575" cy="269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6"/>
              </a:cxn>
              <a:cxn ang="0">
                <a:pos x="1" y="10"/>
              </a:cxn>
              <a:cxn ang="0">
                <a:pos x="6" y="17"/>
              </a:cxn>
              <a:cxn ang="0">
                <a:pos x="18" y="11"/>
              </a:cxn>
              <a:cxn ang="0">
                <a:pos x="13" y="4"/>
              </a:cxn>
              <a:cxn ang="0">
                <a:pos x="11" y="0"/>
              </a:cxn>
            </a:cxnLst>
            <a:rect l="0" t="0" r="r" b="b"/>
            <a:pathLst>
              <a:path w="18" h="17">
                <a:moveTo>
                  <a:pt x="11" y="0"/>
                </a:moveTo>
                <a:lnTo>
                  <a:pt x="0" y="6"/>
                </a:lnTo>
                <a:lnTo>
                  <a:pt x="1" y="10"/>
                </a:lnTo>
                <a:lnTo>
                  <a:pt x="6" y="17"/>
                </a:lnTo>
                <a:lnTo>
                  <a:pt x="18" y="11"/>
                </a:lnTo>
                <a:lnTo>
                  <a:pt x="13" y="4"/>
                </a:lnTo>
                <a:lnTo>
                  <a:pt x="11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29" name="Freeform 141"/>
          <p:cNvSpPr>
            <a:spLocks/>
          </p:cNvSpPr>
          <p:nvPr/>
        </p:nvSpPr>
        <p:spPr bwMode="auto">
          <a:xfrm>
            <a:off x="5175250" y="4032250"/>
            <a:ext cx="30163" cy="285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6"/>
              </a:cxn>
              <a:cxn ang="0">
                <a:pos x="1" y="8"/>
              </a:cxn>
              <a:cxn ang="0">
                <a:pos x="4" y="9"/>
              </a:cxn>
              <a:cxn ang="0">
                <a:pos x="9" y="18"/>
              </a:cxn>
              <a:cxn ang="0">
                <a:pos x="19" y="9"/>
              </a:cxn>
              <a:cxn ang="0">
                <a:pos x="12" y="1"/>
              </a:cxn>
              <a:cxn ang="0">
                <a:pos x="7" y="6"/>
              </a:cxn>
              <a:cxn ang="0">
                <a:pos x="14" y="3"/>
              </a:cxn>
              <a:cxn ang="0">
                <a:pos x="11" y="0"/>
              </a:cxn>
            </a:cxnLst>
            <a:rect l="0" t="0" r="r" b="b"/>
            <a:pathLst>
              <a:path w="19" h="18">
                <a:moveTo>
                  <a:pt x="11" y="0"/>
                </a:moveTo>
                <a:lnTo>
                  <a:pt x="0" y="6"/>
                </a:lnTo>
                <a:lnTo>
                  <a:pt x="1" y="8"/>
                </a:lnTo>
                <a:lnTo>
                  <a:pt x="4" y="9"/>
                </a:lnTo>
                <a:lnTo>
                  <a:pt x="9" y="18"/>
                </a:lnTo>
                <a:lnTo>
                  <a:pt x="19" y="9"/>
                </a:lnTo>
                <a:lnTo>
                  <a:pt x="12" y="1"/>
                </a:lnTo>
                <a:lnTo>
                  <a:pt x="7" y="6"/>
                </a:lnTo>
                <a:lnTo>
                  <a:pt x="14" y="3"/>
                </a:lnTo>
                <a:lnTo>
                  <a:pt x="11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30" name="Freeform 142"/>
          <p:cNvSpPr>
            <a:spLocks/>
          </p:cNvSpPr>
          <p:nvPr/>
        </p:nvSpPr>
        <p:spPr bwMode="auto">
          <a:xfrm>
            <a:off x="5202238" y="4064000"/>
            <a:ext cx="30162" cy="269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8"/>
              </a:cxn>
              <a:cxn ang="0">
                <a:pos x="3" y="11"/>
              </a:cxn>
              <a:cxn ang="0">
                <a:pos x="9" y="17"/>
              </a:cxn>
              <a:cxn ang="0">
                <a:pos x="19" y="9"/>
              </a:cxn>
              <a:cxn ang="0">
                <a:pos x="11" y="1"/>
              </a:cxn>
              <a:cxn ang="0">
                <a:pos x="10" y="0"/>
              </a:cxn>
            </a:cxnLst>
            <a:rect l="0" t="0" r="r" b="b"/>
            <a:pathLst>
              <a:path w="19" h="17">
                <a:moveTo>
                  <a:pt x="10" y="0"/>
                </a:moveTo>
                <a:lnTo>
                  <a:pt x="0" y="8"/>
                </a:lnTo>
                <a:lnTo>
                  <a:pt x="3" y="11"/>
                </a:lnTo>
                <a:lnTo>
                  <a:pt x="9" y="17"/>
                </a:lnTo>
                <a:lnTo>
                  <a:pt x="19" y="9"/>
                </a:lnTo>
                <a:lnTo>
                  <a:pt x="11" y="1"/>
                </a:lnTo>
                <a:lnTo>
                  <a:pt x="10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31" name="Freeform 143"/>
          <p:cNvSpPr>
            <a:spLocks/>
          </p:cNvSpPr>
          <p:nvPr/>
        </p:nvSpPr>
        <p:spPr bwMode="auto">
          <a:xfrm>
            <a:off x="5230813" y="4092575"/>
            <a:ext cx="28575" cy="30163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9"/>
              </a:cxn>
              <a:cxn ang="0">
                <a:pos x="2" y="11"/>
              </a:cxn>
              <a:cxn ang="0">
                <a:pos x="10" y="19"/>
              </a:cxn>
              <a:cxn ang="0">
                <a:pos x="18" y="9"/>
              </a:cxn>
              <a:cxn ang="0">
                <a:pos x="11" y="3"/>
              </a:cxn>
              <a:cxn ang="0">
                <a:pos x="10" y="0"/>
              </a:cxn>
            </a:cxnLst>
            <a:rect l="0" t="0" r="r" b="b"/>
            <a:pathLst>
              <a:path w="18" h="19">
                <a:moveTo>
                  <a:pt x="10" y="0"/>
                </a:moveTo>
                <a:lnTo>
                  <a:pt x="0" y="9"/>
                </a:lnTo>
                <a:lnTo>
                  <a:pt x="2" y="11"/>
                </a:lnTo>
                <a:lnTo>
                  <a:pt x="10" y="19"/>
                </a:lnTo>
                <a:lnTo>
                  <a:pt x="18" y="9"/>
                </a:lnTo>
                <a:lnTo>
                  <a:pt x="11" y="3"/>
                </a:lnTo>
                <a:lnTo>
                  <a:pt x="10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32" name="Freeform 144"/>
          <p:cNvSpPr>
            <a:spLocks/>
          </p:cNvSpPr>
          <p:nvPr/>
        </p:nvSpPr>
        <p:spPr bwMode="auto">
          <a:xfrm>
            <a:off x="5262563" y="4119563"/>
            <a:ext cx="28575" cy="26987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10"/>
              </a:cxn>
              <a:cxn ang="0">
                <a:pos x="2" y="13"/>
              </a:cxn>
              <a:cxn ang="0">
                <a:pos x="11" y="17"/>
              </a:cxn>
              <a:cxn ang="0">
                <a:pos x="18" y="9"/>
              </a:cxn>
              <a:cxn ang="0">
                <a:pos x="12" y="4"/>
              </a:cxn>
              <a:cxn ang="0">
                <a:pos x="8" y="0"/>
              </a:cxn>
            </a:cxnLst>
            <a:rect l="0" t="0" r="r" b="b"/>
            <a:pathLst>
              <a:path w="18" h="17">
                <a:moveTo>
                  <a:pt x="8" y="0"/>
                </a:moveTo>
                <a:lnTo>
                  <a:pt x="0" y="10"/>
                </a:lnTo>
                <a:lnTo>
                  <a:pt x="2" y="13"/>
                </a:lnTo>
                <a:lnTo>
                  <a:pt x="11" y="17"/>
                </a:lnTo>
                <a:lnTo>
                  <a:pt x="18" y="9"/>
                </a:lnTo>
                <a:lnTo>
                  <a:pt x="12" y="4"/>
                </a:lnTo>
                <a:lnTo>
                  <a:pt x="8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33" name="Freeform 145"/>
          <p:cNvSpPr>
            <a:spLocks/>
          </p:cNvSpPr>
          <p:nvPr/>
        </p:nvSpPr>
        <p:spPr bwMode="auto">
          <a:xfrm>
            <a:off x="5295900" y="4144963"/>
            <a:ext cx="28575" cy="28575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11"/>
              </a:cxn>
              <a:cxn ang="0">
                <a:pos x="2" y="12"/>
              </a:cxn>
              <a:cxn ang="0">
                <a:pos x="5" y="15"/>
              </a:cxn>
              <a:cxn ang="0">
                <a:pos x="11" y="18"/>
              </a:cxn>
              <a:cxn ang="0">
                <a:pos x="18" y="7"/>
              </a:cxn>
              <a:cxn ang="0">
                <a:pos x="10" y="1"/>
              </a:cxn>
              <a:cxn ang="0">
                <a:pos x="7" y="7"/>
              </a:cxn>
              <a:cxn ang="0">
                <a:pos x="11" y="4"/>
              </a:cxn>
              <a:cxn ang="0">
                <a:pos x="7" y="0"/>
              </a:cxn>
            </a:cxnLst>
            <a:rect l="0" t="0" r="r" b="b"/>
            <a:pathLst>
              <a:path w="18" h="18">
                <a:moveTo>
                  <a:pt x="7" y="0"/>
                </a:moveTo>
                <a:lnTo>
                  <a:pt x="0" y="11"/>
                </a:lnTo>
                <a:lnTo>
                  <a:pt x="2" y="12"/>
                </a:lnTo>
                <a:lnTo>
                  <a:pt x="5" y="15"/>
                </a:lnTo>
                <a:lnTo>
                  <a:pt x="11" y="18"/>
                </a:lnTo>
                <a:lnTo>
                  <a:pt x="18" y="7"/>
                </a:lnTo>
                <a:lnTo>
                  <a:pt x="10" y="1"/>
                </a:lnTo>
                <a:lnTo>
                  <a:pt x="7" y="7"/>
                </a:lnTo>
                <a:lnTo>
                  <a:pt x="11" y="4"/>
                </a:lnTo>
                <a:lnTo>
                  <a:pt x="7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34" name="Freeform 146"/>
          <p:cNvSpPr>
            <a:spLocks/>
          </p:cNvSpPr>
          <p:nvPr/>
        </p:nvSpPr>
        <p:spPr bwMode="auto">
          <a:xfrm>
            <a:off x="5330825" y="4168775"/>
            <a:ext cx="30163" cy="28575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11"/>
              </a:cxn>
              <a:cxn ang="0">
                <a:pos x="5" y="14"/>
              </a:cxn>
              <a:cxn ang="0">
                <a:pos x="11" y="18"/>
              </a:cxn>
              <a:cxn ang="0">
                <a:pos x="19" y="7"/>
              </a:cxn>
              <a:cxn ang="0">
                <a:pos x="10" y="2"/>
              </a:cxn>
              <a:cxn ang="0">
                <a:pos x="7" y="0"/>
              </a:cxn>
            </a:cxnLst>
            <a:rect l="0" t="0" r="r" b="b"/>
            <a:pathLst>
              <a:path w="19" h="18">
                <a:moveTo>
                  <a:pt x="7" y="0"/>
                </a:moveTo>
                <a:lnTo>
                  <a:pt x="0" y="11"/>
                </a:lnTo>
                <a:lnTo>
                  <a:pt x="5" y="14"/>
                </a:lnTo>
                <a:lnTo>
                  <a:pt x="11" y="18"/>
                </a:lnTo>
                <a:lnTo>
                  <a:pt x="19" y="7"/>
                </a:lnTo>
                <a:lnTo>
                  <a:pt x="10" y="2"/>
                </a:lnTo>
                <a:lnTo>
                  <a:pt x="7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35" name="Freeform 147"/>
          <p:cNvSpPr>
            <a:spLocks/>
          </p:cNvSpPr>
          <p:nvPr/>
        </p:nvSpPr>
        <p:spPr bwMode="auto">
          <a:xfrm>
            <a:off x="5365750" y="4189413"/>
            <a:ext cx="30163" cy="26987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11"/>
              </a:cxn>
              <a:cxn ang="0">
                <a:pos x="7" y="13"/>
              </a:cxn>
              <a:cxn ang="0">
                <a:pos x="13" y="17"/>
              </a:cxn>
              <a:cxn ang="0">
                <a:pos x="19" y="6"/>
              </a:cxn>
              <a:cxn ang="0">
                <a:pos x="12" y="1"/>
              </a:cxn>
              <a:cxn ang="0">
                <a:pos x="8" y="0"/>
              </a:cxn>
            </a:cxnLst>
            <a:rect l="0" t="0" r="r" b="b"/>
            <a:pathLst>
              <a:path w="19" h="17">
                <a:moveTo>
                  <a:pt x="8" y="0"/>
                </a:moveTo>
                <a:lnTo>
                  <a:pt x="0" y="11"/>
                </a:lnTo>
                <a:lnTo>
                  <a:pt x="7" y="13"/>
                </a:lnTo>
                <a:lnTo>
                  <a:pt x="13" y="17"/>
                </a:lnTo>
                <a:lnTo>
                  <a:pt x="19" y="6"/>
                </a:lnTo>
                <a:lnTo>
                  <a:pt x="12" y="1"/>
                </a:lnTo>
                <a:lnTo>
                  <a:pt x="8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36" name="Freeform 148"/>
          <p:cNvSpPr>
            <a:spLocks/>
          </p:cNvSpPr>
          <p:nvPr/>
        </p:nvSpPr>
        <p:spPr bwMode="auto">
          <a:xfrm>
            <a:off x="5405438" y="4206875"/>
            <a:ext cx="28575" cy="26988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2"/>
              </a:cxn>
              <a:cxn ang="0">
                <a:pos x="8" y="14"/>
              </a:cxn>
              <a:cxn ang="0">
                <a:pos x="14" y="17"/>
              </a:cxn>
              <a:cxn ang="0">
                <a:pos x="18" y="5"/>
              </a:cxn>
              <a:cxn ang="0">
                <a:pos x="13" y="2"/>
              </a:cxn>
              <a:cxn ang="0">
                <a:pos x="5" y="0"/>
              </a:cxn>
            </a:cxnLst>
            <a:rect l="0" t="0" r="r" b="b"/>
            <a:pathLst>
              <a:path w="18" h="17">
                <a:moveTo>
                  <a:pt x="5" y="0"/>
                </a:moveTo>
                <a:lnTo>
                  <a:pt x="0" y="12"/>
                </a:lnTo>
                <a:lnTo>
                  <a:pt x="8" y="14"/>
                </a:lnTo>
                <a:lnTo>
                  <a:pt x="14" y="17"/>
                </a:lnTo>
                <a:lnTo>
                  <a:pt x="18" y="5"/>
                </a:lnTo>
                <a:lnTo>
                  <a:pt x="13" y="2"/>
                </a:lnTo>
                <a:lnTo>
                  <a:pt x="5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37" name="Freeform 149"/>
          <p:cNvSpPr>
            <a:spLocks/>
          </p:cNvSpPr>
          <p:nvPr/>
        </p:nvSpPr>
        <p:spPr bwMode="auto">
          <a:xfrm>
            <a:off x="5445125" y="4224338"/>
            <a:ext cx="26988" cy="25400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2"/>
              </a:cxn>
              <a:cxn ang="0">
                <a:pos x="9" y="14"/>
              </a:cxn>
              <a:cxn ang="0">
                <a:pos x="14" y="16"/>
              </a:cxn>
              <a:cxn ang="0">
                <a:pos x="17" y="3"/>
              </a:cxn>
              <a:cxn ang="0">
                <a:pos x="14" y="2"/>
              </a:cxn>
              <a:cxn ang="0">
                <a:pos x="5" y="0"/>
              </a:cxn>
            </a:cxnLst>
            <a:rect l="0" t="0" r="r" b="b"/>
            <a:pathLst>
              <a:path w="17" h="16">
                <a:moveTo>
                  <a:pt x="5" y="0"/>
                </a:moveTo>
                <a:lnTo>
                  <a:pt x="0" y="12"/>
                </a:lnTo>
                <a:lnTo>
                  <a:pt x="9" y="14"/>
                </a:lnTo>
                <a:lnTo>
                  <a:pt x="14" y="16"/>
                </a:lnTo>
                <a:lnTo>
                  <a:pt x="17" y="3"/>
                </a:lnTo>
                <a:lnTo>
                  <a:pt x="14" y="2"/>
                </a:lnTo>
                <a:lnTo>
                  <a:pt x="5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38" name="Freeform 150"/>
          <p:cNvSpPr>
            <a:spLocks/>
          </p:cNvSpPr>
          <p:nvPr/>
        </p:nvSpPr>
        <p:spPr bwMode="auto">
          <a:xfrm>
            <a:off x="5486400" y="4237038"/>
            <a:ext cx="25400" cy="25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2"/>
              </a:cxn>
              <a:cxn ang="0">
                <a:pos x="10" y="16"/>
              </a:cxn>
              <a:cxn ang="0">
                <a:pos x="14" y="16"/>
              </a:cxn>
              <a:cxn ang="0">
                <a:pos x="16" y="4"/>
              </a:cxn>
              <a:cxn ang="0">
                <a:pos x="15" y="4"/>
              </a:cxn>
              <a:cxn ang="0">
                <a:pos x="4" y="0"/>
              </a:cxn>
            </a:cxnLst>
            <a:rect l="0" t="0" r="r" b="b"/>
            <a:pathLst>
              <a:path w="16" h="16">
                <a:moveTo>
                  <a:pt x="4" y="0"/>
                </a:moveTo>
                <a:lnTo>
                  <a:pt x="0" y="12"/>
                </a:lnTo>
                <a:lnTo>
                  <a:pt x="10" y="16"/>
                </a:lnTo>
                <a:lnTo>
                  <a:pt x="14" y="16"/>
                </a:lnTo>
                <a:lnTo>
                  <a:pt x="16" y="4"/>
                </a:lnTo>
                <a:lnTo>
                  <a:pt x="15" y="4"/>
                </a:lnTo>
                <a:lnTo>
                  <a:pt x="4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39" name="Freeform 151"/>
          <p:cNvSpPr>
            <a:spLocks/>
          </p:cNvSpPr>
          <p:nvPr/>
        </p:nvSpPr>
        <p:spPr bwMode="auto">
          <a:xfrm>
            <a:off x="5527675" y="4249738"/>
            <a:ext cx="23813" cy="22225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12"/>
              </a:cxn>
              <a:cxn ang="0">
                <a:pos x="13" y="14"/>
              </a:cxn>
              <a:cxn ang="0">
                <a:pos x="15" y="2"/>
              </a:cxn>
              <a:cxn ang="0">
                <a:pos x="3" y="0"/>
              </a:cxn>
            </a:cxnLst>
            <a:rect l="0" t="0" r="r" b="b"/>
            <a:pathLst>
              <a:path w="15" h="14">
                <a:moveTo>
                  <a:pt x="3" y="0"/>
                </a:moveTo>
                <a:lnTo>
                  <a:pt x="0" y="12"/>
                </a:lnTo>
                <a:lnTo>
                  <a:pt x="13" y="14"/>
                </a:lnTo>
                <a:lnTo>
                  <a:pt x="15" y="2"/>
                </a:lnTo>
                <a:lnTo>
                  <a:pt x="3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40" name="Freeform 152"/>
          <p:cNvSpPr>
            <a:spLocks/>
          </p:cNvSpPr>
          <p:nvPr/>
        </p:nvSpPr>
        <p:spPr bwMode="auto">
          <a:xfrm>
            <a:off x="5568950" y="4259263"/>
            <a:ext cx="23813" cy="22225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12"/>
              </a:cxn>
              <a:cxn ang="0">
                <a:pos x="13" y="14"/>
              </a:cxn>
              <a:cxn ang="0">
                <a:pos x="15" y="2"/>
              </a:cxn>
              <a:cxn ang="0">
                <a:pos x="3" y="0"/>
              </a:cxn>
            </a:cxnLst>
            <a:rect l="0" t="0" r="r" b="b"/>
            <a:pathLst>
              <a:path w="15" h="14">
                <a:moveTo>
                  <a:pt x="3" y="0"/>
                </a:moveTo>
                <a:lnTo>
                  <a:pt x="0" y="12"/>
                </a:lnTo>
                <a:lnTo>
                  <a:pt x="13" y="14"/>
                </a:lnTo>
                <a:lnTo>
                  <a:pt x="15" y="2"/>
                </a:lnTo>
                <a:lnTo>
                  <a:pt x="3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41" name="Freeform 153"/>
          <p:cNvSpPr>
            <a:spLocks/>
          </p:cNvSpPr>
          <p:nvPr/>
        </p:nvSpPr>
        <p:spPr bwMode="auto">
          <a:xfrm>
            <a:off x="5610225" y="4265613"/>
            <a:ext cx="23813" cy="2381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3"/>
              </a:cxn>
              <a:cxn ang="0">
                <a:pos x="13" y="15"/>
              </a:cxn>
              <a:cxn ang="0">
                <a:pos x="15" y="2"/>
              </a:cxn>
              <a:cxn ang="0">
                <a:pos x="2" y="0"/>
              </a:cxn>
            </a:cxnLst>
            <a:rect l="0" t="0" r="r" b="b"/>
            <a:pathLst>
              <a:path w="15" h="15">
                <a:moveTo>
                  <a:pt x="2" y="0"/>
                </a:moveTo>
                <a:lnTo>
                  <a:pt x="0" y="13"/>
                </a:lnTo>
                <a:lnTo>
                  <a:pt x="13" y="15"/>
                </a:lnTo>
                <a:lnTo>
                  <a:pt x="15" y="2"/>
                </a:lnTo>
                <a:lnTo>
                  <a:pt x="2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42" name="Freeform 154"/>
          <p:cNvSpPr>
            <a:spLocks/>
          </p:cNvSpPr>
          <p:nvPr/>
        </p:nvSpPr>
        <p:spPr bwMode="auto">
          <a:xfrm>
            <a:off x="5651500" y="4271963"/>
            <a:ext cx="23813" cy="2381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2"/>
              </a:cxn>
              <a:cxn ang="0">
                <a:pos x="14" y="15"/>
              </a:cxn>
              <a:cxn ang="0">
                <a:pos x="15" y="1"/>
              </a:cxn>
              <a:cxn ang="0">
                <a:pos x="2" y="0"/>
              </a:cxn>
            </a:cxnLst>
            <a:rect l="0" t="0" r="r" b="b"/>
            <a:pathLst>
              <a:path w="15" h="15">
                <a:moveTo>
                  <a:pt x="2" y="0"/>
                </a:moveTo>
                <a:lnTo>
                  <a:pt x="0" y="12"/>
                </a:lnTo>
                <a:lnTo>
                  <a:pt x="14" y="15"/>
                </a:lnTo>
                <a:lnTo>
                  <a:pt x="15" y="1"/>
                </a:lnTo>
                <a:lnTo>
                  <a:pt x="2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43" name="Freeform 155"/>
          <p:cNvSpPr>
            <a:spLocks/>
          </p:cNvSpPr>
          <p:nvPr/>
        </p:nvSpPr>
        <p:spPr bwMode="auto">
          <a:xfrm>
            <a:off x="5692775" y="4278313"/>
            <a:ext cx="23813" cy="20637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12"/>
              </a:cxn>
              <a:cxn ang="0">
                <a:pos x="4" y="13"/>
              </a:cxn>
              <a:cxn ang="0">
                <a:pos x="14" y="13"/>
              </a:cxn>
              <a:cxn ang="0">
                <a:pos x="15" y="0"/>
              </a:cxn>
              <a:cxn ang="0">
                <a:pos x="4" y="0"/>
              </a:cxn>
              <a:cxn ang="0">
                <a:pos x="3" y="0"/>
              </a:cxn>
            </a:cxnLst>
            <a:rect l="0" t="0" r="r" b="b"/>
            <a:pathLst>
              <a:path w="15" h="13">
                <a:moveTo>
                  <a:pt x="3" y="0"/>
                </a:moveTo>
                <a:lnTo>
                  <a:pt x="0" y="12"/>
                </a:lnTo>
                <a:lnTo>
                  <a:pt x="4" y="13"/>
                </a:lnTo>
                <a:lnTo>
                  <a:pt x="14" y="13"/>
                </a:lnTo>
                <a:lnTo>
                  <a:pt x="15" y="0"/>
                </a:lnTo>
                <a:lnTo>
                  <a:pt x="4" y="0"/>
                </a:lnTo>
                <a:lnTo>
                  <a:pt x="3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44" name="Freeform 156"/>
          <p:cNvSpPr>
            <a:spLocks/>
          </p:cNvSpPr>
          <p:nvPr/>
        </p:nvSpPr>
        <p:spPr bwMode="auto">
          <a:xfrm>
            <a:off x="5737225" y="4279900"/>
            <a:ext cx="20638" cy="206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"/>
              </a:cxn>
              <a:cxn ang="0">
                <a:pos x="11" y="13"/>
              </a:cxn>
              <a:cxn ang="0">
                <a:pos x="13" y="13"/>
              </a:cxn>
              <a:cxn ang="0">
                <a:pos x="13" y="1"/>
              </a:cxn>
              <a:cxn ang="0">
                <a:pos x="11" y="1"/>
              </a:cxn>
              <a:cxn ang="0">
                <a:pos x="0" y="0"/>
              </a:cxn>
            </a:cxnLst>
            <a:rect l="0" t="0" r="r" b="b"/>
            <a:pathLst>
              <a:path w="13" h="13">
                <a:moveTo>
                  <a:pt x="0" y="0"/>
                </a:moveTo>
                <a:lnTo>
                  <a:pt x="0" y="13"/>
                </a:lnTo>
                <a:lnTo>
                  <a:pt x="11" y="13"/>
                </a:lnTo>
                <a:lnTo>
                  <a:pt x="13" y="13"/>
                </a:lnTo>
                <a:lnTo>
                  <a:pt x="13" y="1"/>
                </a:lnTo>
                <a:lnTo>
                  <a:pt x="11" y="1"/>
                </a:lnTo>
                <a:lnTo>
                  <a:pt x="0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45" name="Rectangle 157"/>
          <p:cNvSpPr>
            <a:spLocks noChangeArrowheads="1"/>
          </p:cNvSpPr>
          <p:nvPr/>
        </p:nvSpPr>
        <p:spPr bwMode="auto">
          <a:xfrm>
            <a:off x="5780088" y="4281488"/>
            <a:ext cx="19050" cy="2063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46" name="Freeform 158"/>
          <p:cNvSpPr>
            <a:spLocks/>
          </p:cNvSpPr>
          <p:nvPr/>
        </p:nvSpPr>
        <p:spPr bwMode="auto">
          <a:xfrm>
            <a:off x="5821363" y="4281488"/>
            <a:ext cx="22225" cy="20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"/>
              </a:cxn>
              <a:cxn ang="0">
                <a:pos x="14" y="12"/>
              </a:cxn>
              <a:cxn ang="0">
                <a:pos x="14" y="0"/>
              </a:cxn>
              <a:cxn ang="0">
                <a:pos x="0" y="0"/>
              </a:cxn>
            </a:cxnLst>
            <a:rect l="0" t="0" r="r" b="b"/>
            <a:pathLst>
              <a:path w="14" h="13">
                <a:moveTo>
                  <a:pt x="0" y="0"/>
                </a:moveTo>
                <a:lnTo>
                  <a:pt x="0" y="13"/>
                </a:lnTo>
                <a:lnTo>
                  <a:pt x="14" y="12"/>
                </a:lnTo>
                <a:lnTo>
                  <a:pt x="14" y="0"/>
                </a:lnTo>
                <a:lnTo>
                  <a:pt x="0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47" name="Freeform 159"/>
          <p:cNvSpPr>
            <a:spLocks/>
          </p:cNvSpPr>
          <p:nvPr/>
        </p:nvSpPr>
        <p:spPr bwMode="auto">
          <a:xfrm>
            <a:off x="5862638" y="4279900"/>
            <a:ext cx="22225" cy="2063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0" y="13"/>
              </a:cxn>
              <a:cxn ang="0">
                <a:pos x="14" y="13"/>
              </a:cxn>
              <a:cxn ang="0">
                <a:pos x="13" y="0"/>
              </a:cxn>
              <a:cxn ang="0">
                <a:pos x="0" y="1"/>
              </a:cxn>
            </a:cxnLst>
            <a:rect l="0" t="0" r="r" b="b"/>
            <a:pathLst>
              <a:path w="14" h="13">
                <a:moveTo>
                  <a:pt x="0" y="1"/>
                </a:moveTo>
                <a:lnTo>
                  <a:pt x="0" y="13"/>
                </a:lnTo>
                <a:lnTo>
                  <a:pt x="14" y="13"/>
                </a:lnTo>
                <a:lnTo>
                  <a:pt x="13" y="0"/>
                </a:lnTo>
                <a:lnTo>
                  <a:pt x="0" y="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48" name="Freeform 160"/>
          <p:cNvSpPr>
            <a:spLocks/>
          </p:cNvSpPr>
          <p:nvPr/>
        </p:nvSpPr>
        <p:spPr bwMode="auto">
          <a:xfrm>
            <a:off x="5903913" y="4278313"/>
            <a:ext cx="23812" cy="20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13"/>
              </a:cxn>
              <a:cxn ang="0">
                <a:pos x="9" y="13"/>
              </a:cxn>
              <a:cxn ang="0">
                <a:pos x="15" y="12"/>
              </a:cxn>
              <a:cxn ang="0">
                <a:pos x="14" y="0"/>
              </a:cxn>
              <a:cxn ang="0">
                <a:pos x="9" y="0"/>
              </a:cxn>
              <a:cxn ang="0">
                <a:pos x="0" y="0"/>
              </a:cxn>
            </a:cxnLst>
            <a:rect l="0" t="0" r="r" b="b"/>
            <a:pathLst>
              <a:path w="15" h="13">
                <a:moveTo>
                  <a:pt x="0" y="0"/>
                </a:moveTo>
                <a:lnTo>
                  <a:pt x="2" y="13"/>
                </a:lnTo>
                <a:lnTo>
                  <a:pt x="9" y="13"/>
                </a:lnTo>
                <a:lnTo>
                  <a:pt x="15" y="12"/>
                </a:lnTo>
                <a:lnTo>
                  <a:pt x="14" y="0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49" name="Freeform 161"/>
          <p:cNvSpPr>
            <a:spLocks/>
          </p:cNvSpPr>
          <p:nvPr/>
        </p:nvSpPr>
        <p:spPr bwMode="auto">
          <a:xfrm>
            <a:off x="5945188" y="4271963"/>
            <a:ext cx="23812" cy="23812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3" y="15"/>
              </a:cxn>
              <a:cxn ang="0">
                <a:pos x="15" y="13"/>
              </a:cxn>
              <a:cxn ang="0">
                <a:pos x="14" y="0"/>
              </a:cxn>
              <a:cxn ang="0">
                <a:pos x="0" y="1"/>
              </a:cxn>
            </a:cxnLst>
            <a:rect l="0" t="0" r="r" b="b"/>
            <a:pathLst>
              <a:path w="15" h="15">
                <a:moveTo>
                  <a:pt x="0" y="1"/>
                </a:moveTo>
                <a:lnTo>
                  <a:pt x="3" y="15"/>
                </a:lnTo>
                <a:lnTo>
                  <a:pt x="15" y="13"/>
                </a:lnTo>
                <a:lnTo>
                  <a:pt x="14" y="0"/>
                </a:lnTo>
                <a:lnTo>
                  <a:pt x="0" y="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50" name="Freeform 162"/>
          <p:cNvSpPr>
            <a:spLocks/>
          </p:cNvSpPr>
          <p:nvPr/>
        </p:nvSpPr>
        <p:spPr bwMode="auto">
          <a:xfrm>
            <a:off x="5986463" y="4268788"/>
            <a:ext cx="23812" cy="22225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3" y="14"/>
              </a:cxn>
              <a:cxn ang="0">
                <a:pos x="15" y="12"/>
              </a:cxn>
              <a:cxn ang="0">
                <a:pos x="14" y="0"/>
              </a:cxn>
              <a:cxn ang="0">
                <a:pos x="0" y="1"/>
              </a:cxn>
            </a:cxnLst>
            <a:rect l="0" t="0" r="r" b="b"/>
            <a:pathLst>
              <a:path w="15" h="14">
                <a:moveTo>
                  <a:pt x="0" y="1"/>
                </a:moveTo>
                <a:lnTo>
                  <a:pt x="3" y="14"/>
                </a:lnTo>
                <a:lnTo>
                  <a:pt x="15" y="12"/>
                </a:lnTo>
                <a:lnTo>
                  <a:pt x="14" y="0"/>
                </a:lnTo>
                <a:lnTo>
                  <a:pt x="0" y="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51" name="Freeform 163"/>
          <p:cNvSpPr>
            <a:spLocks/>
          </p:cNvSpPr>
          <p:nvPr/>
        </p:nvSpPr>
        <p:spPr bwMode="auto">
          <a:xfrm>
            <a:off x="6030913" y="4262438"/>
            <a:ext cx="23812" cy="23812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" y="15"/>
              </a:cxn>
              <a:cxn ang="0">
                <a:pos x="15" y="12"/>
              </a:cxn>
              <a:cxn ang="0">
                <a:pos x="12" y="0"/>
              </a:cxn>
              <a:cxn ang="0">
                <a:pos x="1" y="1"/>
              </a:cxn>
              <a:cxn ang="0">
                <a:pos x="0" y="1"/>
              </a:cxn>
            </a:cxnLst>
            <a:rect l="0" t="0" r="r" b="b"/>
            <a:pathLst>
              <a:path w="15" h="15">
                <a:moveTo>
                  <a:pt x="0" y="1"/>
                </a:moveTo>
                <a:lnTo>
                  <a:pt x="1" y="15"/>
                </a:lnTo>
                <a:lnTo>
                  <a:pt x="15" y="12"/>
                </a:lnTo>
                <a:lnTo>
                  <a:pt x="12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52" name="Freeform 164"/>
          <p:cNvSpPr>
            <a:spLocks/>
          </p:cNvSpPr>
          <p:nvPr/>
        </p:nvSpPr>
        <p:spPr bwMode="auto">
          <a:xfrm>
            <a:off x="6070600" y="4252913"/>
            <a:ext cx="25400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" y="16"/>
              </a:cxn>
              <a:cxn ang="0">
                <a:pos x="13" y="13"/>
              </a:cxn>
              <a:cxn ang="0">
                <a:pos x="16" y="13"/>
              </a:cxn>
              <a:cxn ang="0">
                <a:pos x="13" y="1"/>
              </a:cxn>
              <a:cxn ang="0">
                <a:pos x="11" y="1"/>
              </a:cxn>
              <a:cxn ang="0">
                <a:pos x="13" y="7"/>
              </a:cxn>
              <a:cxn ang="0">
                <a:pos x="13" y="0"/>
              </a:cxn>
              <a:cxn ang="0">
                <a:pos x="0" y="4"/>
              </a:cxn>
            </a:cxnLst>
            <a:rect l="0" t="0" r="r" b="b"/>
            <a:pathLst>
              <a:path w="16" h="16">
                <a:moveTo>
                  <a:pt x="0" y="4"/>
                </a:moveTo>
                <a:lnTo>
                  <a:pt x="2" y="16"/>
                </a:lnTo>
                <a:lnTo>
                  <a:pt x="13" y="13"/>
                </a:lnTo>
                <a:lnTo>
                  <a:pt x="16" y="13"/>
                </a:lnTo>
                <a:lnTo>
                  <a:pt x="13" y="1"/>
                </a:lnTo>
                <a:lnTo>
                  <a:pt x="11" y="1"/>
                </a:lnTo>
                <a:lnTo>
                  <a:pt x="13" y="7"/>
                </a:lnTo>
                <a:lnTo>
                  <a:pt x="13" y="0"/>
                </a:lnTo>
                <a:lnTo>
                  <a:pt x="0" y="4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53" name="Freeform 165"/>
          <p:cNvSpPr>
            <a:spLocks/>
          </p:cNvSpPr>
          <p:nvPr/>
        </p:nvSpPr>
        <p:spPr bwMode="auto">
          <a:xfrm>
            <a:off x="6111875" y="4244975"/>
            <a:ext cx="25400" cy="2381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15"/>
              </a:cxn>
              <a:cxn ang="0">
                <a:pos x="16" y="13"/>
              </a:cxn>
              <a:cxn ang="0">
                <a:pos x="13" y="0"/>
              </a:cxn>
              <a:cxn ang="0">
                <a:pos x="0" y="3"/>
              </a:cxn>
            </a:cxnLst>
            <a:rect l="0" t="0" r="r" b="b"/>
            <a:pathLst>
              <a:path w="16" h="15">
                <a:moveTo>
                  <a:pt x="0" y="3"/>
                </a:moveTo>
                <a:lnTo>
                  <a:pt x="2" y="15"/>
                </a:lnTo>
                <a:lnTo>
                  <a:pt x="16" y="13"/>
                </a:lnTo>
                <a:lnTo>
                  <a:pt x="13" y="0"/>
                </a:lnTo>
                <a:lnTo>
                  <a:pt x="0" y="3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54" name="Freeform 166"/>
          <p:cNvSpPr>
            <a:spLocks/>
          </p:cNvSpPr>
          <p:nvPr/>
        </p:nvSpPr>
        <p:spPr bwMode="auto">
          <a:xfrm>
            <a:off x="6153150" y="4237038"/>
            <a:ext cx="25400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" y="16"/>
              </a:cxn>
              <a:cxn ang="0">
                <a:pos x="16" y="12"/>
              </a:cxn>
              <a:cxn ang="0">
                <a:pos x="12" y="0"/>
              </a:cxn>
              <a:cxn ang="0">
                <a:pos x="0" y="4"/>
              </a:cxn>
            </a:cxnLst>
            <a:rect l="0" t="0" r="r" b="b"/>
            <a:pathLst>
              <a:path w="16" h="16">
                <a:moveTo>
                  <a:pt x="0" y="4"/>
                </a:moveTo>
                <a:lnTo>
                  <a:pt x="3" y="16"/>
                </a:lnTo>
                <a:lnTo>
                  <a:pt x="16" y="12"/>
                </a:lnTo>
                <a:lnTo>
                  <a:pt x="12" y="0"/>
                </a:lnTo>
                <a:lnTo>
                  <a:pt x="0" y="4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55" name="Freeform 167"/>
          <p:cNvSpPr>
            <a:spLocks/>
          </p:cNvSpPr>
          <p:nvPr/>
        </p:nvSpPr>
        <p:spPr bwMode="auto">
          <a:xfrm>
            <a:off x="6194425" y="4225925"/>
            <a:ext cx="25400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" y="16"/>
              </a:cxn>
              <a:cxn ang="0">
                <a:pos x="13" y="13"/>
              </a:cxn>
              <a:cxn ang="0">
                <a:pos x="16" y="12"/>
              </a:cxn>
              <a:cxn ang="0">
                <a:pos x="12" y="0"/>
              </a:cxn>
              <a:cxn ang="0">
                <a:pos x="8" y="1"/>
              </a:cxn>
              <a:cxn ang="0">
                <a:pos x="0" y="4"/>
              </a:cxn>
            </a:cxnLst>
            <a:rect l="0" t="0" r="r" b="b"/>
            <a:pathLst>
              <a:path w="16" h="16">
                <a:moveTo>
                  <a:pt x="0" y="4"/>
                </a:moveTo>
                <a:lnTo>
                  <a:pt x="2" y="16"/>
                </a:lnTo>
                <a:lnTo>
                  <a:pt x="13" y="13"/>
                </a:lnTo>
                <a:lnTo>
                  <a:pt x="16" y="12"/>
                </a:lnTo>
                <a:lnTo>
                  <a:pt x="12" y="0"/>
                </a:lnTo>
                <a:lnTo>
                  <a:pt x="8" y="1"/>
                </a:lnTo>
                <a:lnTo>
                  <a:pt x="0" y="4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56" name="Freeform 168"/>
          <p:cNvSpPr>
            <a:spLocks/>
          </p:cNvSpPr>
          <p:nvPr/>
        </p:nvSpPr>
        <p:spPr bwMode="auto">
          <a:xfrm>
            <a:off x="6234113" y="4214813"/>
            <a:ext cx="26987" cy="2698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3" y="17"/>
              </a:cxn>
              <a:cxn ang="0">
                <a:pos x="17" y="12"/>
              </a:cxn>
              <a:cxn ang="0">
                <a:pos x="13" y="0"/>
              </a:cxn>
              <a:cxn ang="0">
                <a:pos x="0" y="5"/>
              </a:cxn>
            </a:cxnLst>
            <a:rect l="0" t="0" r="r" b="b"/>
            <a:pathLst>
              <a:path w="17" h="17">
                <a:moveTo>
                  <a:pt x="0" y="5"/>
                </a:moveTo>
                <a:lnTo>
                  <a:pt x="3" y="17"/>
                </a:lnTo>
                <a:lnTo>
                  <a:pt x="17" y="12"/>
                </a:lnTo>
                <a:lnTo>
                  <a:pt x="13" y="0"/>
                </a:lnTo>
                <a:lnTo>
                  <a:pt x="0" y="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57" name="Freeform 169"/>
          <p:cNvSpPr>
            <a:spLocks/>
          </p:cNvSpPr>
          <p:nvPr/>
        </p:nvSpPr>
        <p:spPr bwMode="auto">
          <a:xfrm>
            <a:off x="6272213" y="4202113"/>
            <a:ext cx="28575" cy="2698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5" y="17"/>
              </a:cxn>
              <a:cxn ang="0">
                <a:pos x="18" y="14"/>
              </a:cxn>
              <a:cxn ang="0">
                <a:pos x="14" y="0"/>
              </a:cxn>
              <a:cxn ang="0">
                <a:pos x="0" y="5"/>
              </a:cxn>
            </a:cxnLst>
            <a:rect l="0" t="0" r="r" b="b"/>
            <a:pathLst>
              <a:path w="18" h="17">
                <a:moveTo>
                  <a:pt x="0" y="5"/>
                </a:moveTo>
                <a:lnTo>
                  <a:pt x="5" y="17"/>
                </a:lnTo>
                <a:lnTo>
                  <a:pt x="18" y="14"/>
                </a:lnTo>
                <a:lnTo>
                  <a:pt x="14" y="0"/>
                </a:lnTo>
                <a:lnTo>
                  <a:pt x="0" y="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58" name="Freeform 170"/>
          <p:cNvSpPr>
            <a:spLocks/>
          </p:cNvSpPr>
          <p:nvPr/>
        </p:nvSpPr>
        <p:spPr bwMode="auto">
          <a:xfrm>
            <a:off x="6315075" y="4191000"/>
            <a:ext cx="25400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" y="16"/>
              </a:cxn>
              <a:cxn ang="0">
                <a:pos x="14" y="12"/>
              </a:cxn>
              <a:cxn ang="0">
                <a:pos x="16" y="12"/>
              </a:cxn>
              <a:cxn ang="0">
                <a:pos x="12" y="0"/>
              </a:cxn>
              <a:cxn ang="0">
                <a:pos x="9" y="0"/>
              </a:cxn>
              <a:cxn ang="0">
                <a:pos x="0" y="4"/>
              </a:cxn>
            </a:cxnLst>
            <a:rect l="0" t="0" r="r" b="b"/>
            <a:pathLst>
              <a:path w="16" h="16">
                <a:moveTo>
                  <a:pt x="0" y="4"/>
                </a:moveTo>
                <a:lnTo>
                  <a:pt x="3" y="16"/>
                </a:lnTo>
                <a:lnTo>
                  <a:pt x="14" y="12"/>
                </a:lnTo>
                <a:lnTo>
                  <a:pt x="16" y="12"/>
                </a:lnTo>
                <a:lnTo>
                  <a:pt x="12" y="0"/>
                </a:lnTo>
                <a:lnTo>
                  <a:pt x="9" y="0"/>
                </a:lnTo>
                <a:lnTo>
                  <a:pt x="0" y="4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59" name="Freeform 171"/>
          <p:cNvSpPr>
            <a:spLocks/>
          </p:cNvSpPr>
          <p:nvPr/>
        </p:nvSpPr>
        <p:spPr bwMode="auto">
          <a:xfrm>
            <a:off x="6353175" y="4176713"/>
            <a:ext cx="25400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" y="16"/>
              </a:cxn>
              <a:cxn ang="0">
                <a:pos x="16" y="12"/>
              </a:cxn>
              <a:cxn ang="0">
                <a:pos x="13" y="0"/>
              </a:cxn>
              <a:cxn ang="0">
                <a:pos x="0" y="4"/>
              </a:cxn>
            </a:cxnLst>
            <a:rect l="0" t="0" r="r" b="b"/>
            <a:pathLst>
              <a:path w="16" h="16">
                <a:moveTo>
                  <a:pt x="0" y="4"/>
                </a:moveTo>
                <a:lnTo>
                  <a:pt x="4" y="16"/>
                </a:lnTo>
                <a:lnTo>
                  <a:pt x="16" y="12"/>
                </a:lnTo>
                <a:lnTo>
                  <a:pt x="13" y="0"/>
                </a:lnTo>
                <a:lnTo>
                  <a:pt x="0" y="4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60" name="Freeform 172"/>
          <p:cNvSpPr>
            <a:spLocks/>
          </p:cNvSpPr>
          <p:nvPr/>
        </p:nvSpPr>
        <p:spPr bwMode="auto">
          <a:xfrm>
            <a:off x="6392863" y="4162425"/>
            <a:ext cx="28575" cy="2698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5" y="17"/>
              </a:cxn>
              <a:cxn ang="0">
                <a:pos x="18" y="12"/>
              </a:cxn>
              <a:cxn ang="0">
                <a:pos x="14" y="0"/>
              </a:cxn>
              <a:cxn ang="0">
                <a:pos x="0" y="5"/>
              </a:cxn>
            </a:cxnLst>
            <a:rect l="0" t="0" r="r" b="b"/>
            <a:pathLst>
              <a:path w="18" h="17">
                <a:moveTo>
                  <a:pt x="0" y="5"/>
                </a:moveTo>
                <a:lnTo>
                  <a:pt x="5" y="17"/>
                </a:lnTo>
                <a:lnTo>
                  <a:pt x="18" y="12"/>
                </a:lnTo>
                <a:lnTo>
                  <a:pt x="14" y="0"/>
                </a:lnTo>
                <a:lnTo>
                  <a:pt x="0" y="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61" name="Freeform 173"/>
          <p:cNvSpPr>
            <a:spLocks/>
          </p:cNvSpPr>
          <p:nvPr/>
        </p:nvSpPr>
        <p:spPr bwMode="auto">
          <a:xfrm>
            <a:off x="6434138" y="4146550"/>
            <a:ext cx="25400" cy="2698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4" y="17"/>
              </a:cxn>
              <a:cxn ang="0">
                <a:pos x="16" y="14"/>
              </a:cxn>
              <a:cxn ang="0">
                <a:pos x="13" y="0"/>
              </a:cxn>
              <a:cxn ang="0">
                <a:pos x="0" y="5"/>
              </a:cxn>
            </a:cxnLst>
            <a:rect l="0" t="0" r="r" b="b"/>
            <a:pathLst>
              <a:path w="16" h="17">
                <a:moveTo>
                  <a:pt x="0" y="5"/>
                </a:moveTo>
                <a:lnTo>
                  <a:pt x="4" y="17"/>
                </a:lnTo>
                <a:lnTo>
                  <a:pt x="16" y="14"/>
                </a:lnTo>
                <a:lnTo>
                  <a:pt x="13" y="0"/>
                </a:lnTo>
                <a:lnTo>
                  <a:pt x="0" y="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62" name="Freeform 174"/>
          <p:cNvSpPr>
            <a:spLocks/>
          </p:cNvSpPr>
          <p:nvPr/>
        </p:nvSpPr>
        <p:spPr bwMode="auto">
          <a:xfrm>
            <a:off x="6472238" y="4132263"/>
            <a:ext cx="26987" cy="2698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5" y="17"/>
              </a:cxn>
              <a:cxn ang="0">
                <a:pos x="17" y="12"/>
              </a:cxn>
              <a:cxn ang="0">
                <a:pos x="12" y="0"/>
              </a:cxn>
              <a:cxn ang="0">
                <a:pos x="0" y="5"/>
              </a:cxn>
            </a:cxnLst>
            <a:rect l="0" t="0" r="r" b="b"/>
            <a:pathLst>
              <a:path w="17" h="17">
                <a:moveTo>
                  <a:pt x="0" y="5"/>
                </a:moveTo>
                <a:lnTo>
                  <a:pt x="5" y="17"/>
                </a:lnTo>
                <a:lnTo>
                  <a:pt x="17" y="12"/>
                </a:lnTo>
                <a:lnTo>
                  <a:pt x="12" y="0"/>
                </a:lnTo>
                <a:lnTo>
                  <a:pt x="0" y="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63" name="Freeform 175"/>
          <p:cNvSpPr>
            <a:spLocks/>
          </p:cNvSpPr>
          <p:nvPr/>
        </p:nvSpPr>
        <p:spPr bwMode="auto">
          <a:xfrm>
            <a:off x="6511925" y="4116388"/>
            <a:ext cx="26988" cy="2698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5" y="17"/>
              </a:cxn>
              <a:cxn ang="0">
                <a:pos x="7" y="16"/>
              </a:cxn>
              <a:cxn ang="0">
                <a:pos x="17" y="11"/>
              </a:cxn>
              <a:cxn ang="0">
                <a:pos x="11" y="0"/>
              </a:cxn>
              <a:cxn ang="0">
                <a:pos x="2" y="4"/>
              </a:cxn>
              <a:cxn ang="0">
                <a:pos x="0" y="5"/>
              </a:cxn>
            </a:cxnLst>
            <a:rect l="0" t="0" r="r" b="b"/>
            <a:pathLst>
              <a:path w="17" h="17">
                <a:moveTo>
                  <a:pt x="0" y="5"/>
                </a:moveTo>
                <a:lnTo>
                  <a:pt x="5" y="17"/>
                </a:lnTo>
                <a:lnTo>
                  <a:pt x="7" y="16"/>
                </a:lnTo>
                <a:lnTo>
                  <a:pt x="17" y="11"/>
                </a:lnTo>
                <a:lnTo>
                  <a:pt x="11" y="0"/>
                </a:lnTo>
                <a:lnTo>
                  <a:pt x="2" y="4"/>
                </a:lnTo>
                <a:lnTo>
                  <a:pt x="0" y="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64" name="Freeform 176"/>
          <p:cNvSpPr>
            <a:spLocks/>
          </p:cNvSpPr>
          <p:nvPr/>
        </p:nvSpPr>
        <p:spPr bwMode="auto">
          <a:xfrm>
            <a:off x="6546850" y="4098925"/>
            <a:ext cx="30163" cy="2698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6" y="17"/>
              </a:cxn>
              <a:cxn ang="0">
                <a:pos x="19" y="11"/>
              </a:cxn>
              <a:cxn ang="0">
                <a:pos x="12" y="0"/>
              </a:cxn>
              <a:cxn ang="0">
                <a:pos x="0" y="5"/>
              </a:cxn>
            </a:cxnLst>
            <a:rect l="0" t="0" r="r" b="b"/>
            <a:pathLst>
              <a:path w="19" h="17">
                <a:moveTo>
                  <a:pt x="0" y="5"/>
                </a:moveTo>
                <a:lnTo>
                  <a:pt x="6" y="17"/>
                </a:lnTo>
                <a:lnTo>
                  <a:pt x="19" y="11"/>
                </a:lnTo>
                <a:lnTo>
                  <a:pt x="12" y="0"/>
                </a:lnTo>
                <a:lnTo>
                  <a:pt x="0" y="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65" name="Freeform 177"/>
          <p:cNvSpPr>
            <a:spLocks/>
          </p:cNvSpPr>
          <p:nvPr/>
        </p:nvSpPr>
        <p:spPr bwMode="auto">
          <a:xfrm>
            <a:off x="6586538" y="4079875"/>
            <a:ext cx="28575" cy="26988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6" y="17"/>
              </a:cxn>
              <a:cxn ang="0">
                <a:pos x="18" y="12"/>
              </a:cxn>
              <a:cxn ang="0">
                <a:pos x="12" y="0"/>
              </a:cxn>
              <a:cxn ang="0">
                <a:pos x="0" y="6"/>
              </a:cxn>
            </a:cxnLst>
            <a:rect l="0" t="0" r="r" b="b"/>
            <a:pathLst>
              <a:path w="18" h="17">
                <a:moveTo>
                  <a:pt x="0" y="6"/>
                </a:moveTo>
                <a:lnTo>
                  <a:pt x="6" y="17"/>
                </a:lnTo>
                <a:lnTo>
                  <a:pt x="18" y="12"/>
                </a:lnTo>
                <a:lnTo>
                  <a:pt x="12" y="0"/>
                </a:lnTo>
                <a:lnTo>
                  <a:pt x="0" y="6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66" name="Freeform 178"/>
          <p:cNvSpPr>
            <a:spLocks/>
          </p:cNvSpPr>
          <p:nvPr/>
        </p:nvSpPr>
        <p:spPr bwMode="auto">
          <a:xfrm>
            <a:off x="6623050" y="4062413"/>
            <a:ext cx="28575" cy="2698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7" y="17"/>
              </a:cxn>
              <a:cxn ang="0">
                <a:pos x="15" y="13"/>
              </a:cxn>
              <a:cxn ang="0">
                <a:pos x="18" y="11"/>
              </a:cxn>
              <a:cxn ang="0">
                <a:pos x="13" y="0"/>
              </a:cxn>
              <a:cxn ang="0">
                <a:pos x="10" y="1"/>
              </a:cxn>
              <a:cxn ang="0">
                <a:pos x="0" y="5"/>
              </a:cxn>
            </a:cxnLst>
            <a:rect l="0" t="0" r="r" b="b"/>
            <a:pathLst>
              <a:path w="18" h="17">
                <a:moveTo>
                  <a:pt x="0" y="5"/>
                </a:moveTo>
                <a:lnTo>
                  <a:pt x="7" y="17"/>
                </a:lnTo>
                <a:lnTo>
                  <a:pt x="15" y="13"/>
                </a:lnTo>
                <a:lnTo>
                  <a:pt x="18" y="11"/>
                </a:lnTo>
                <a:lnTo>
                  <a:pt x="13" y="0"/>
                </a:lnTo>
                <a:lnTo>
                  <a:pt x="10" y="1"/>
                </a:lnTo>
                <a:lnTo>
                  <a:pt x="0" y="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67" name="Freeform 179"/>
          <p:cNvSpPr>
            <a:spLocks/>
          </p:cNvSpPr>
          <p:nvPr/>
        </p:nvSpPr>
        <p:spPr bwMode="auto">
          <a:xfrm>
            <a:off x="6661150" y="4043363"/>
            <a:ext cx="26988" cy="2698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6" y="17"/>
              </a:cxn>
              <a:cxn ang="0">
                <a:pos x="17" y="11"/>
              </a:cxn>
              <a:cxn ang="0">
                <a:pos x="12" y="0"/>
              </a:cxn>
              <a:cxn ang="0">
                <a:pos x="0" y="5"/>
              </a:cxn>
            </a:cxnLst>
            <a:rect l="0" t="0" r="r" b="b"/>
            <a:pathLst>
              <a:path w="17" h="17">
                <a:moveTo>
                  <a:pt x="0" y="5"/>
                </a:moveTo>
                <a:lnTo>
                  <a:pt x="6" y="17"/>
                </a:lnTo>
                <a:lnTo>
                  <a:pt x="17" y="11"/>
                </a:lnTo>
                <a:lnTo>
                  <a:pt x="12" y="0"/>
                </a:lnTo>
                <a:lnTo>
                  <a:pt x="0" y="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68" name="Freeform 180"/>
          <p:cNvSpPr>
            <a:spLocks/>
          </p:cNvSpPr>
          <p:nvPr/>
        </p:nvSpPr>
        <p:spPr bwMode="auto">
          <a:xfrm>
            <a:off x="6700838" y="4022725"/>
            <a:ext cx="25400" cy="28575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5" y="18"/>
              </a:cxn>
              <a:cxn ang="0">
                <a:pos x="4" y="18"/>
              </a:cxn>
              <a:cxn ang="0">
                <a:pos x="16" y="12"/>
              </a:cxn>
              <a:cxn ang="0">
                <a:pos x="10" y="0"/>
              </a:cxn>
              <a:cxn ang="0">
                <a:pos x="0" y="6"/>
              </a:cxn>
              <a:cxn ang="0">
                <a:pos x="0" y="6"/>
              </a:cxn>
            </a:cxnLst>
            <a:rect l="0" t="0" r="r" b="b"/>
            <a:pathLst>
              <a:path w="16" h="18">
                <a:moveTo>
                  <a:pt x="0" y="6"/>
                </a:moveTo>
                <a:lnTo>
                  <a:pt x="5" y="18"/>
                </a:lnTo>
                <a:lnTo>
                  <a:pt x="4" y="18"/>
                </a:lnTo>
                <a:lnTo>
                  <a:pt x="16" y="12"/>
                </a:lnTo>
                <a:lnTo>
                  <a:pt x="10" y="0"/>
                </a:lnTo>
                <a:lnTo>
                  <a:pt x="0" y="6"/>
                </a:lnTo>
                <a:lnTo>
                  <a:pt x="0" y="6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69" name="Freeform 181"/>
          <p:cNvSpPr>
            <a:spLocks/>
          </p:cNvSpPr>
          <p:nvPr/>
        </p:nvSpPr>
        <p:spPr bwMode="auto">
          <a:xfrm>
            <a:off x="6734175" y="4003675"/>
            <a:ext cx="30163" cy="2540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7" y="16"/>
              </a:cxn>
              <a:cxn ang="0">
                <a:pos x="19" y="10"/>
              </a:cxn>
              <a:cxn ang="0">
                <a:pos x="12" y="0"/>
              </a:cxn>
              <a:cxn ang="0">
                <a:pos x="0" y="6"/>
              </a:cxn>
            </a:cxnLst>
            <a:rect l="0" t="0" r="r" b="b"/>
            <a:pathLst>
              <a:path w="19" h="16">
                <a:moveTo>
                  <a:pt x="0" y="6"/>
                </a:moveTo>
                <a:lnTo>
                  <a:pt x="7" y="16"/>
                </a:lnTo>
                <a:lnTo>
                  <a:pt x="19" y="10"/>
                </a:lnTo>
                <a:lnTo>
                  <a:pt x="12" y="0"/>
                </a:lnTo>
                <a:lnTo>
                  <a:pt x="0" y="6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70" name="Freeform 182"/>
          <p:cNvSpPr>
            <a:spLocks/>
          </p:cNvSpPr>
          <p:nvPr/>
        </p:nvSpPr>
        <p:spPr bwMode="auto">
          <a:xfrm>
            <a:off x="6769100" y="3979863"/>
            <a:ext cx="30163" cy="2857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8" y="18"/>
              </a:cxn>
              <a:cxn ang="0">
                <a:pos x="19" y="12"/>
              </a:cxn>
              <a:cxn ang="0">
                <a:pos x="13" y="0"/>
              </a:cxn>
              <a:cxn ang="0">
                <a:pos x="0" y="7"/>
              </a:cxn>
            </a:cxnLst>
            <a:rect l="0" t="0" r="r" b="b"/>
            <a:pathLst>
              <a:path w="19" h="18">
                <a:moveTo>
                  <a:pt x="0" y="7"/>
                </a:moveTo>
                <a:lnTo>
                  <a:pt x="8" y="18"/>
                </a:lnTo>
                <a:lnTo>
                  <a:pt x="19" y="12"/>
                </a:lnTo>
                <a:lnTo>
                  <a:pt x="13" y="0"/>
                </a:lnTo>
                <a:lnTo>
                  <a:pt x="0" y="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71" name="Freeform 183"/>
          <p:cNvSpPr>
            <a:spLocks/>
          </p:cNvSpPr>
          <p:nvPr/>
        </p:nvSpPr>
        <p:spPr bwMode="auto">
          <a:xfrm>
            <a:off x="6807200" y="3960813"/>
            <a:ext cx="26988" cy="2698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7" y="17"/>
              </a:cxn>
              <a:cxn ang="0">
                <a:pos x="15" y="12"/>
              </a:cxn>
              <a:cxn ang="0">
                <a:pos x="17" y="10"/>
              </a:cxn>
              <a:cxn ang="0">
                <a:pos x="11" y="0"/>
              </a:cxn>
              <a:cxn ang="0">
                <a:pos x="10" y="0"/>
              </a:cxn>
              <a:cxn ang="0">
                <a:pos x="0" y="6"/>
              </a:cxn>
            </a:cxnLst>
            <a:rect l="0" t="0" r="r" b="b"/>
            <a:pathLst>
              <a:path w="17" h="17">
                <a:moveTo>
                  <a:pt x="0" y="6"/>
                </a:moveTo>
                <a:lnTo>
                  <a:pt x="7" y="17"/>
                </a:lnTo>
                <a:lnTo>
                  <a:pt x="15" y="12"/>
                </a:lnTo>
                <a:lnTo>
                  <a:pt x="17" y="10"/>
                </a:lnTo>
                <a:lnTo>
                  <a:pt x="11" y="0"/>
                </a:lnTo>
                <a:lnTo>
                  <a:pt x="10" y="0"/>
                </a:lnTo>
                <a:lnTo>
                  <a:pt x="0" y="6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72" name="Freeform 184"/>
          <p:cNvSpPr>
            <a:spLocks/>
          </p:cNvSpPr>
          <p:nvPr/>
        </p:nvSpPr>
        <p:spPr bwMode="auto">
          <a:xfrm>
            <a:off x="6842125" y="3935413"/>
            <a:ext cx="28575" cy="2857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" y="18"/>
              </a:cxn>
              <a:cxn ang="0">
                <a:pos x="18" y="11"/>
              </a:cxn>
              <a:cxn ang="0">
                <a:pos x="11" y="0"/>
              </a:cxn>
              <a:cxn ang="0">
                <a:pos x="0" y="7"/>
              </a:cxn>
            </a:cxnLst>
            <a:rect l="0" t="0" r="r" b="b"/>
            <a:pathLst>
              <a:path w="18" h="18">
                <a:moveTo>
                  <a:pt x="0" y="7"/>
                </a:moveTo>
                <a:lnTo>
                  <a:pt x="6" y="18"/>
                </a:lnTo>
                <a:lnTo>
                  <a:pt x="18" y="11"/>
                </a:lnTo>
                <a:lnTo>
                  <a:pt x="11" y="0"/>
                </a:lnTo>
                <a:lnTo>
                  <a:pt x="0" y="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73" name="Freeform 185"/>
          <p:cNvSpPr>
            <a:spLocks/>
          </p:cNvSpPr>
          <p:nvPr/>
        </p:nvSpPr>
        <p:spPr bwMode="auto">
          <a:xfrm>
            <a:off x="6878638" y="3913188"/>
            <a:ext cx="28575" cy="3016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6" y="19"/>
              </a:cxn>
              <a:cxn ang="0">
                <a:pos x="8" y="18"/>
              </a:cxn>
              <a:cxn ang="0">
                <a:pos x="18" y="10"/>
              </a:cxn>
              <a:cxn ang="0">
                <a:pos x="10" y="0"/>
              </a:cxn>
              <a:cxn ang="0">
                <a:pos x="0" y="8"/>
              </a:cxn>
              <a:cxn ang="0">
                <a:pos x="3" y="12"/>
              </a:cxn>
              <a:cxn ang="0">
                <a:pos x="1" y="7"/>
              </a:cxn>
              <a:cxn ang="0">
                <a:pos x="0" y="8"/>
              </a:cxn>
            </a:cxnLst>
            <a:rect l="0" t="0" r="r" b="b"/>
            <a:pathLst>
              <a:path w="18" h="19">
                <a:moveTo>
                  <a:pt x="0" y="8"/>
                </a:moveTo>
                <a:lnTo>
                  <a:pt x="6" y="19"/>
                </a:lnTo>
                <a:lnTo>
                  <a:pt x="8" y="18"/>
                </a:lnTo>
                <a:lnTo>
                  <a:pt x="18" y="10"/>
                </a:lnTo>
                <a:lnTo>
                  <a:pt x="10" y="0"/>
                </a:lnTo>
                <a:lnTo>
                  <a:pt x="0" y="8"/>
                </a:lnTo>
                <a:lnTo>
                  <a:pt x="3" y="12"/>
                </a:lnTo>
                <a:lnTo>
                  <a:pt x="1" y="7"/>
                </a:lnTo>
                <a:lnTo>
                  <a:pt x="0" y="8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74" name="Freeform 186"/>
          <p:cNvSpPr>
            <a:spLocks/>
          </p:cNvSpPr>
          <p:nvPr/>
        </p:nvSpPr>
        <p:spPr bwMode="auto">
          <a:xfrm>
            <a:off x="6911975" y="3889375"/>
            <a:ext cx="28575" cy="2857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7" y="18"/>
              </a:cxn>
              <a:cxn ang="0">
                <a:pos x="18" y="11"/>
              </a:cxn>
              <a:cxn ang="0">
                <a:pos x="11" y="0"/>
              </a:cxn>
              <a:cxn ang="0">
                <a:pos x="0" y="7"/>
              </a:cxn>
            </a:cxnLst>
            <a:rect l="0" t="0" r="r" b="b"/>
            <a:pathLst>
              <a:path w="18" h="18">
                <a:moveTo>
                  <a:pt x="0" y="7"/>
                </a:moveTo>
                <a:lnTo>
                  <a:pt x="7" y="18"/>
                </a:lnTo>
                <a:lnTo>
                  <a:pt x="18" y="11"/>
                </a:lnTo>
                <a:lnTo>
                  <a:pt x="11" y="0"/>
                </a:lnTo>
                <a:lnTo>
                  <a:pt x="0" y="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75" name="Freeform 187"/>
          <p:cNvSpPr>
            <a:spLocks/>
          </p:cNvSpPr>
          <p:nvPr/>
        </p:nvSpPr>
        <p:spPr bwMode="auto">
          <a:xfrm>
            <a:off x="6946900" y="3863975"/>
            <a:ext cx="26988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6" y="18"/>
              </a:cxn>
              <a:cxn ang="0">
                <a:pos x="17" y="11"/>
              </a:cxn>
              <a:cxn ang="0">
                <a:pos x="10" y="0"/>
              </a:cxn>
              <a:cxn ang="0">
                <a:pos x="0" y="9"/>
              </a:cxn>
            </a:cxnLst>
            <a:rect l="0" t="0" r="r" b="b"/>
            <a:pathLst>
              <a:path w="17" h="18">
                <a:moveTo>
                  <a:pt x="0" y="9"/>
                </a:moveTo>
                <a:lnTo>
                  <a:pt x="6" y="18"/>
                </a:lnTo>
                <a:lnTo>
                  <a:pt x="17" y="11"/>
                </a:lnTo>
                <a:lnTo>
                  <a:pt x="10" y="0"/>
                </a:lnTo>
                <a:lnTo>
                  <a:pt x="0" y="9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76" name="Freeform 188"/>
          <p:cNvSpPr>
            <a:spLocks/>
          </p:cNvSpPr>
          <p:nvPr/>
        </p:nvSpPr>
        <p:spPr bwMode="auto">
          <a:xfrm>
            <a:off x="6978650" y="3841750"/>
            <a:ext cx="30163" cy="269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7" y="17"/>
              </a:cxn>
              <a:cxn ang="0">
                <a:pos x="15" y="13"/>
              </a:cxn>
              <a:cxn ang="0">
                <a:pos x="19" y="9"/>
              </a:cxn>
              <a:cxn ang="0">
                <a:pos x="10" y="0"/>
              </a:cxn>
              <a:cxn ang="0">
                <a:pos x="6" y="3"/>
              </a:cxn>
              <a:cxn ang="0">
                <a:pos x="0" y="7"/>
              </a:cxn>
            </a:cxnLst>
            <a:rect l="0" t="0" r="r" b="b"/>
            <a:pathLst>
              <a:path w="19" h="17">
                <a:moveTo>
                  <a:pt x="0" y="7"/>
                </a:moveTo>
                <a:lnTo>
                  <a:pt x="7" y="17"/>
                </a:lnTo>
                <a:lnTo>
                  <a:pt x="15" y="13"/>
                </a:lnTo>
                <a:lnTo>
                  <a:pt x="19" y="9"/>
                </a:lnTo>
                <a:lnTo>
                  <a:pt x="10" y="0"/>
                </a:lnTo>
                <a:lnTo>
                  <a:pt x="6" y="3"/>
                </a:lnTo>
                <a:lnTo>
                  <a:pt x="0" y="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77" name="Freeform 189"/>
          <p:cNvSpPr>
            <a:spLocks/>
          </p:cNvSpPr>
          <p:nvPr/>
        </p:nvSpPr>
        <p:spPr bwMode="auto">
          <a:xfrm>
            <a:off x="7011988" y="3816350"/>
            <a:ext cx="26987" cy="269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9" y="17"/>
              </a:cxn>
              <a:cxn ang="0">
                <a:pos x="17" y="8"/>
              </a:cxn>
              <a:cxn ang="0">
                <a:pos x="10" y="0"/>
              </a:cxn>
              <a:cxn ang="0">
                <a:pos x="0" y="7"/>
              </a:cxn>
            </a:cxnLst>
            <a:rect l="0" t="0" r="r" b="b"/>
            <a:pathLst>
              <a:path w="17" h="17">
                <a:moveTo>
                  <a:pt x="0" y="7"/>
                </a:moveTo>
                <a:lnTo>
                  <a:pt x="9" y="17"/>
                </a:lnTo>
                <a:lnTo>
                  <a:pt x="17" y="8"/>
                </a:lnTo>
                <a:lnTo>
                  <a:pt x="10" y="0"/>
                </a:lnTo>
                <a:lnTo>
                  <a:pt x="0" y="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78" name="Freeform 190"/>
          <p:cNvSpPr>
            <a:spLocks/>
          </p:cNvSpPr>
          <p:nvPr/>
        </p:nvSpPr>
        <p:spPr bwMode="auto">
          <a:xfrm>
            <a:off x="7045325" y="3787775"/>
            <a:ext cx="28575" cy="30163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8" y="19"/>
              </a:cxn>
              <a:cxn ang="0">
                <a:pos x="18" y="10"/>
              </a:cxn>
              <a:cxn ang="0">
                <a:pos x="9" y="0"/>
              </a:cxn>
              <a:cxn ang="0">
                <a:pos x="0" y="10"/>
              </a:cxn>
            </a:cxnLst>
            <a:rect l="0" t="0" r="r" b="b"/>
            <a:pathLst>
              <a:path w="18" h="19">
                <a:moveTo>
                  <a:pt x="0" y="10"/>
                </a:moveTo>
                <a:lnTo>
                  <a:pt x="8" y="19"/>
                </a:lnTo>
                <a:lnTo>
                  <a:pt x="18" y="10"/>
                </a:lnTo>
                <a:lnTo>
                  <a:pt x="9" y="0"/>
                </a:lnTo>
                <a:lnTo>
                  <a:pt x="0" y="1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79" name="Freeform 191"/>
          <p:cNvSpPr>
            <a:spLocks/>
          </p:cNvSpPr>
          <p:nvPr/>
        </p:nvSpPr>
        <p:spPr bwMode="auto">
          <a:xfrm>
            <a:off x="7077075" y="3762375"/>
            <a:ext cx="30163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7" y="18"/>
              </a:cxn>
              <a:cxn ang="0">
                <a:pos x="17" y="10"/>
              </a:cxn>
              <a:cxn ang="0">
                <a:pos x="19" y="10"/>
              </a:cxn>
              <a:cxn ang="0">
                <a:pos x="10" y="0"/>
              </a:cxn>
              <a:cxn ang="0">
                <a:pos x="9" y="1"/>
              </a:cxn>
              <a:cxn ang="0">
                <a:pos x="0" y="9"/>
              </a:cxn>
            </a:cxnLst>
            <a:rect l="0" t="0" r="r" b="b"/>
            <a:pathLst>
              <a:path w="19" h="18">
                <a:moveTo>
                  <a:pt x="0" y="9"/>
                </a:moveTo>
                <a:lnTo>
                  <a:pt x="7" y="18"/>
                </a:lnTo>
                <a:lnTo>
                  <a:pt x="17" y="10"/>
                </a:lnTo>
                <a:lnTo>
                  <a:pt x="19" y="10"/>
                </a:lnTo>
                <a:lnTo>
                  <a:pt x="10" y="0"/>
                </a:lnTo>
                <a:lnTo>
                  <a:pt x="9" y="1"/>
                </a:lnTo>
                <a:lnTo>
                  <a:pt x="0" y="9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80" name="Freeform 192"/>
          <p:cNvSpPr>
            <a:spLocks/>
          </p:cNvSpPr>
          <p:nvPr/>
        </p:nvSpPr>
        <p:spPr bwMode="auto">
          <a:xfrm>
            <a:off x="7137400" y="3706813"/>
            <a:ext cx="30163" cy="285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0" y="18"/>
              </a:cxn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8"/>
              </a:cxn>
            </a:cxnLst>
            <a:rect l="0" t="0" r="r" b="b"/>
            <a:pathLst>
              <a:path w="19" h="18">
                <a:moveTo>
                  <a:pt x="0" y="8"/>
                </a:moveTo>
                <a:lnTo>
                  <a:pt x="10" y="18"/>
                </a:lnTo>
                <a:lnTo>
                  <a:pt x="19" y="10"/>
                </a:lnTo>
                <a:lnTo>
                  <a:pt x="10" y="0"/>
                </a:lnTo>
                <a:lnTo>
                  <a:pt x="0" y="10"/>
                </a:lnTo>
                <a:lnTo>
                  <a:pt x="0" y="8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81" name="Freeform 193"/>
          <p:cNvSpPr>
            <a:spLocks/>
          </p:cNvSpPr>
          <p:nvPr/>
        </p:nvSpPr>
        <p:spPr bwMode="auto">
          <a:xfrm>
            <a:off x="7167563" y="3678238"/>
            <a:ext cx="31750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10" y="18"/>
              </a:cxn>
              <a:cxn ang="0">
                <a:pos x="20" y="8"/>
              </a:cxn>
              <a:cxn ang="0">
                <a:pos x="10" y="0"/>
              </a:cxn>
              <a:cxn ang="0">
                <a:pos x="0" y="9"/>
              </a:cxn>
            </a:cxnLst>
            <a:rect l="0" t="0" r="r" b="b"/>
            <a:pathLst>
              <a:path w="20" h="18">
                <a:moveTo>
                  <a:pt x="0" y="9"/>
                </a:moveTo>
                <a:lnTo>
                  <a:pt x="10" y="18"/>
                </a:lnTo>
                <a:lnTo>
                  <a:pt x="20" y="8"/>
                </a:lnTo>
                <a:lnTo>
                  <a:pt x="10" y="0"/>
                </a:lnTo>
                <a:lnTo>
                  <a:pt x="0" y="9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82" name="Freeform 194"/>
          <p:cNvSpPr>
            <a:spLocks/>
          </p:cNvSpPr>
          <p:nvPr/>
        </p:nvSpPr>
        <p:spPr bwMode="auto">
          <a:xfrm>
            <a:off x="7199313" y="3646488"/>
            <a:ext cx="26987" cy="31750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9" y="20"/>
              </a:cxn>
              <a:cxn ang="0">
                <a:pos x="17" y="10"/>
              </a:cxn>
              <a:cxn ang="0">
                <a:pos x="9" y="0"/>
              </a:cxn>
              <a:cxn ang="0">
                <a:pos x="0" y="11"/>
              </a:cxn>
            </a:cxnLst>
            <a:rect l="0" t="0" r="r" b="b"/>
            <a:pathLst>
              <a:path w="17" h="20">
                <a:moveTo>
                  <a:pt x="0" y="11"/>
                </a:moveTo>
                <a:lnTo>
                  <a:pt x="9" y="20"/>
                </a:lnTo>
                <a:lnTo>
                  <a:pt x="17" y="10"/>
                </a:lnTo>
                <a:lnTo>
                  <a:pt x="9" y="0"/>
                </a:lnTo>
                <a:lnTo>
                  <a:pt x="0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83" name="Freeform 195"/>
          <p:cNvSpPr>
            <a:spLocks/>
          </p:cNvSpPr>
          <p:nvPr/>
        </p:nvSpPr>
        <p:spPr bwMode="auto">
          <a:xfrm>
            <a:off x="7226300" y="3617913"/>
            <a:ext cx="30163" cy="285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0" y="18"/>
              </a:cxn>
              <a:cxn ang="0">
                <a:pos x="10" y="18"/>
              </a:cxn>
              <a:cxn ang="0">
                <a:pos x="19" y="10"/>
              </a:cxn>
              <a:cxn ang="0">
                <a:pos x="9" y="0"/>
              </a:cxn>
              <a:cxn ang="0">
                <a:pos x="2" y="10"/>
              </a:cxn>
              <a:cxn ang="0">
                <a:pos x="0" y="10"/>
              </a:cxn>
            </a:cxnLst>
            <a:rect l="0" t="0" r="r" b="b"/>
            <a:pathLst>
              <a:path w="19" h="18">
                <a:moveTo>
                  <a:pt x="0" y="10"/>
                </a:moveTo>
                <a:lnTo>
                  <a:pt x="10" y="18"/>
                </a:lnTo>
                <a:lnTo>
                  <a:pt x="10" y="18"/>
                </a:lnTo>
                <a:lnTo>
                  <a:pt x="19" y="10"/>
                </a:lnTo>
                <a:lnTo>
                  <a:pt x="9" y="0"/>
                </a:lnTo>
                <a:lnTo>
                  <a:pt x="2" y="10"/>
                </a:lnTo>
                <a:lnTo>
                  <a:pt x="0" y="1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84" name="Freeform 196"/>
          <p:cNvSpPr>
            <a:spLocks/>
          </p:cNvSpPr>
          <p:nvPr/>
        </p:nvSpPr>
        <p:spPr bwMode="auto">
          <a:xfrm>
            <a:off x="7256463" y="3589338"/>
            <a:ext cx="30162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10" y="18"/>
              </a:cxn>
              <a:cxn ang="0">
                <a:pos x="17" y="9"/>
              </a:cxn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</a:cxnLst>
            <a:rect l="0" t="0" r="r" b="b"/>
            <a:pathLst>
              <a:path w="19" h="18">
                <a:moveTo>
                  <a:pt x="0" y="9"/>
                </a:moveTo>
                <a:lnTo>
                  <a:pt x="10" y="18"/>
                </a:lnTo>
                <a:lnTo>
                  <a:pt x="17" y="9"/>
                </a:lnTo>
                <a:lnTo>
                  <a:pt x="19" y="9"/>
                </a:lnTo>
                <a:lnTo>
                  <a:pt x="9" y="0"/>
                </a:lnTo>
                <a:lnTo>
                  <a:pt x="0" y="9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85" name="Freeform 197"/>
          <p:cNvSpPr>
            <a:spLocks/>
          </p:cNvSpPr>
          <p:nvPr/>
        </p:nvSpPr>
        <p:spPr bwMode="auto">
          <a:xfrm>
            <a:off x="7283450" y="3556000"/>
            <a:ext cx="30163" cy="30163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0" y="19"/>
              </a:cxn>
              <a:cxn ang="0">
                <a:pos x="19" y="9"/>
              </a:cxn>
              <a:cxn ang="0">
                <a:pos x="9" y="0"/>
              </a:cxn>
              <a:cxn ang="0">
                <a:pos x="0" y="11"/>
              </a:cxn>
            </a:cxnLst>
            <a:rect l="0" t="0" r="r" b="b"/>
            <a:pathLst>
              <a:path w="19" h="19">
                <a:moveTo>
                  <a:pt x="0" y="11"/>
                </a:moveTo>
                <a:lnTo>
                  <a:pt x="10" y="19"/>
                </a:lnTo>
                <a:lnTo>
                  <a:pt x="19" y="9"/>
                </a:lnTo>
                <a:lnTo>
                  <a:pt x="9" y="0"/>
                </a:lnTo>
                <a:lnTo>
                  <a:pt x="0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86" name="Freeform 198"/>
          <p:cNvSpPr>
            <a:spLocks/>
          </p:cNvSpPr>
          <p:nvPr/>
        </p:nvSpPr>
        <p:spPr bwMode="auto">
          <a:xfrm>
            <a:off x="7312025" y="3525838"/>
            <a:ext cx="28575" cy="285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0" y="18"/>
              </a:cxn>
              <a:cxn ang="0">
                <a:pos x="18" y="9"/>
              </a:cxn>
              <a:cxn ang="0">
                <a:pos x="7" y="0"/>
              </a:cxn>
              <a:cxn ang="0">
                <a:pos x="0" y="10"/>
              </a:cxn>
            </a:cxnLst>
            <a:rect l="0" t="0" r="r" b="b"/>
            <a:pathLst>
              <a:path w="18" h="18">
                <a:moveTo>
                  <a:pt x="0" y="10"/>
                </a:moveTo>
                <a:lnTo>
                  <a:pt x="10" y="18"/>
                </a:lnTo>
                <a:lnTo>
                  <a:pt x="18" y="9"/>
                </a:lnTo>
                <a:lnTo>
                  <a:pt x="7" y="0"/>
                </a:lnTo>
                <a:lnTo>
                  <a:pt x="0" y="1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87" name="Freeform 199"/>
          <p:cNvSpPr>
            <a:spLocks/>
          </p:cNvSpPr>
          <p:nvPr/>
        </p:nvSpPr>
        <p:spPr bwMode="auto">
          <a:xfrm>
            <a:off x="7337425" y="3492500"/>
            <a:ext cx="30163" cy="30163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0" y="19"/>
              </a:cxn>
              <a:cxn ang="0">
                <a:pos x="15" y="13"/>
              </a:cxn>
              <a:cxn ang="0">
                <a:pos x="19" y="8"/>
              </a:cxn>
              <a:cxn ang="0">
                <a:pos x="7" y="0"/>
              </a:cxn>
              <a:cxn ang="0">
                <a:pos x="6" y="4"/>
              </a:cxn>
              <a:cxn ang="0">
                <a:pos x="0" y="10"/>
              </a:cxn>
            </a:cxnLst>
            <a:rect l="0" t="0" r="r" b="b"/>
            <a:pathLst>
              <a:path w="19" h="19">
                <a:moveTo>
                  <a:pt x="0" y="10"/>
                </a:moveTo>
                <a:lnTo>
                  <a:pt x="10" y="19"/>
                </a:lnTo>
                <a:lnTo>
                  <a:pt x="15" y="13"/>
                </a:lnTo>
                <a:lnTo>
                  <a:pt x="19" y="8"/>
                </a:lnTo>
                <a:lnTo>
                  <a:pt x="7" y="0"/>
                </a:lnTo>
                <a:lnTo>
                  <a:pt x="6" y="4"/>
                </a:lnTo>
                <a:lnTo>
                  <a:pt x="0" y="1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88" name="Freeform 200"/>
          <p:cNvSpPr>
            <a:spLocks/>
          </p:cNvSpPr>
          <p:nvPr/>
        </p:nvSpPr>
        <p:spPr bwMode="auto">
          <a:xfrm>
            <a:off x="7361238" y="3460750"/>
            <a:ext cx="28575" cy="28575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1" y="18"/>
              </a:cxn>
              <a:cxn ang="0">
                <a:pos x="18" y="7"/>
              </a:cxn>
              <a:cxn ang="0">
                <a:pos x="8" y="0"/>
              </a:cxn>
              <a:cxn ang="0">
                <a:pos x="0" y="11"/>
              </a:cxn>
            </a:cxnLst>
            <a:rect l="0" t="0" r="r" b="b"/>
            <a:pathLst>
              <a:path w="18" h="18">
                <a:moveTo>
                  <a:pt x="0" y="11"/>
                </a:moveTo>
                <a:lnTo>
                  <a:pt x="11" y="18"/>
                </a:lnTo>
                <a:lnTo>
                  <a:pt x="18" y="7"/>
                </a:lnTo>
                <a:lnTo>
                  <a:pt x="8" y="0"/>
                </a:lnTo>
                <a:lnTo>
                  <a:pt x="0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89" name="Freeform 201"/>
          <p:cNvSpPr>
            <a:spLocks/>
          </p:cNvSpPr>
          <p:nvPr/>
        </p:nvSpPr>
        <p:spPr bwMode="auto">
          <a:xfrm>
            <a:off x="7386638" y="3425825"/>
            <a:ext cx="26987" cy="28575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1" y="18"/>
              </a:cxn>
              <a:cxn ang="0">
                <a:pos x="17" y="9"/>
              </a:cxn>
              <a:cxn ang="0">
                <a:pos x="7" y="0"/>
              </a:cxn>
              <a:cxn ang="0">
                <a:pos x="0" y="11"/>
              </a:cxn>
            </a:cxnLst>
            <a:rect l="0" t="0" r="r" b="b"/>
            <a:pathLst>
              <a:path w="17" h="18">
                <a:moveTo>
                  <a:pt x="0" y="11"/>
                </a:moveTo>
                <a:lnTo>
                  <a:pt x="11" y="18"/>
                </a:lnTo>
                <a:lnTo>
                  <a:pt x="17" y="9"/>
                </a:lnTo>
                <a:lnTo>
                  <a:pt x="7" y="0"/>
                </a:lnTo>
                <a:lnTo>
                  <a:pt x="0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90" name="Freeform 202"/>
          <p:cNvSpPr>
            <a:spLocks/>
          </p:cNvSpPr>
          <p:nvPr/>
        </p:nvSpPr>
        <p:spPr bwMode="auto">
          <a:xfrm>
            <a:off x="7410450" y="3392488"/>
            <a:ext cx="28575" cy="269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1" y="17"/>
              </a:cxn>
              <a:cxn ang="0">
                <a:pos x="11" y="17"/>
              </a:cxn>
              <a:cxn ang="0">
                <a:pos x="12" y="15"/>
              </a:cxn>
              <a:cxn ang="0">
                <a:pos x="18" y="7"/>
              </a:cxn>
              <a:cxn ang="0">
                <a:pos x="7" y="0"/>
              </a:cxn>
              <a:cxn ang="0">
                <a:pos x="0" y="9"/>
              </a:cxn>
              <a:cxn ang="0">
                <a:pos x="6" y="13"/>
              </a:cxn>
              <a:cxn ang="0">
                <a:pos x="2" y="8"/>
              </a:cxn>
              <a:cxn ang="0">
                <a:pos x="0" y="10"/>
              </a:cxn>
            </a:cxnLst>
            <a:rect l="0" t="0" r="r" b="b"/>
            <a:pathLst>
              <a:path w="18" h="17">
                <a:moveTo>
                  <a:pt x="0" y="10"/>
                </a:moveTo>
                <a:lnTo>
                  <a:pt x="11" y="17"/>
                </a:lnTo>
                <a:lnTo>
                  <a:pt x="11" y="17"/>
                </a:lnTo>
                <a:lnTo>
                  <a:pt x="12" y="15"/>
                </a:lnTo>
                <a:lnTo>
                  <a:pt x="18" y="7"/>
                </a:lnTo>
                <a:lnTo>
                  <a:pt x="7" y="0"/>
                </a:lnTo>
                <a:lnTo>
                  <a:pt x="0" y="9"/>
                </a:lnTo>
                <a:lnTo>
                  <a:pt x="6" y="13"/>
                </a:lnTo>
                <a:lnTo>
                  <a:pt x="2" y="8"/>
                </a:lnTo>
                <a:lnTo>
                  <a:pt x="0" y="1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91" name="Freeform 203"/>
          <p:cNvSpPr>
            <a:spLocks/>
          </p:cNvSpPr>
          <p:nvPr/>
        </p:nvSpPr>
        <p:spPr bwMode="auto">
          <a:xfrm>
            <a:off x="7431088" y="3359150"/>
            <a:ext cx="30162" cy="26988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2" y="17"/>
              </a:cxn>
              <a:cxn ang="0">
                <a:pos x="18" y="6"/>
              </a:cxn>
              <a:cxn ang="0">
                <a:pos x="19" y="6"/>
              </a:cxn>
              <a:cxn ang="0">
                <a:pos x="8" y="0"/>
              </a:cxn>
              <a:cxn ang="0">
                <a:pos x="5" y="1"/>
              </a:cxn>
              <a:cxn ang="0">
                <a:pos x="0" y="11"/>
              </a:cxn>
            </a:cxnLst>
            <a:rect l="0" t="0" r="r" b="b"/>
            <a:pathLst>
              <a:path w="19" h="17">
                <a:moveTo>
                  <a:pt x="0" y="11"/>
                </a:moveTo>
                <a:lnTo>
                  <a:pt x="12" y="17"/>
                </a:lnTo>
                <a:lnTo>
                  <a:pt x="18" y="6"/>
                </a:lnTo>
                <a:lnTo>
                  <a:pt x="19" y="6"/>
                </a:lnTo>
                <a:lnTo>
                  <a:pt x="8" y="0"/>
                </a:lnTo>
                <a:lnTo>
                  <a:pt x="5" y="1"/>
                </a:lnTo>
                <a:lnTo>
                  <a:pt x="0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92" name="Freeform 204"/>
          <p:cNvSpPr>
            <a:spLocks/>
          </p:cNvSpPr>
          <p:nvPr/>
        </p:nvSpPr>
        <p:spPr bwMode="auto">
          <a:xfrm>
            <a:off x="7453313" y="3322638"/>
            <a:ext cx="30162" cy="26987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1" y="17"/>
              </a:cxn>
              <a:cxn ang="0">
                <a:pos x="19" y="6"/>
              </a:cxn>
              <a:cxn ang="0">
                <a:pos x="6" y="0"/>
              </a:cxn>
              <a:cxn ang="0">
                <a:pos x="0" y="11"/>
              </a:cxn>
            </a:cxnLst>
            <a:rect l="0" t="0" r="r" b="b"/>
            <a:pathLst>
              <a:path w="19" h="17">
                <a:moveTo>
                  <a:pt x="0" y="11"/>
                </a:moveTo>
                <a:lnTo>
                  <a:pt x="11" y="17"/>
                </a:lnTo>
                <a:lnTo>
                  <a:pt x="19" y="6"/>
                </a:lnTo>
                <a:lnTo>
                  <a:pt x="6" y="0"/>
                </a:lnTo>
                <a:lnTo>
                  <a:pt x="0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93" name="Freeform 205"/>
          <p:cNvSpPr>
            <a:spLocks/>
          </p:cNvSpPr>
          <p:nvPr/>
        </p:nvSpPr>
        <p:spPr bwMode="auto">
          <a:xfrm>
            <a:off x="7473950" y="3287713"/>
            <a:ext cx="28575" cy="26987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1" y="17"/>
              </a:cxn>
              <a:cxn ang="0">
                <a:pos x="18" y="6"/>
              </a:cxn>
              <a:cxn ang="0">
                <a:pos x="6" y="0"/>
              </a:cxn>
              <a:cxn ang="0">
                <a:pos x="0" y="11"/>
              </a:cxn>
            </a:cxnLst>
            <a:rect l="0" t="0" r="r" b="b"/>
            <a:pathLst>
              <a:path w="18" h="17">
                <a:moveTo>
                  <a:pt x="0" y="11"/>
                </a:moveTo>
                <a:lnTo>
                  <a:pt x="11" y="17"/>
                </a:lnTo>
                <a:lnTo>
                  <a:pt x="18" y="6"/>
                </a:lnTo>
                <a:lnTo>
                  <a:pt x="6" y="0"/>
                </a:lnTo>
                <a:lnTo>
                  <a:pt x="0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94" name="Freeform 206"/>
          <p:cNvSpPr>
            <a:spLocks/>
          </p:cNvSpPr>
          <p:nvPr/>
        </p:nvSpPr>
        <p:spPr bwMode="auto">
          <a:xfrm>
            <a:off x="7493000" y="3249613"/>
            <a:ext cx="26988" cy="2857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1" y="18"/>
              </a:cxn>
              <a:cxn ang="0">
                <a:pos x="12" y="17"/>
              </a:cxn>
              <a:cxn ang="0">
                <a:pos x="17" y="6"/>
              </a:cxn>
              <a:cxn ang="0">
                <a:pos x="6" y="0"/>
              </a:cxn>
              <a:cxn ang="0">
                <a:pos x="0" y="12"/>
              </a:cxn>
            </a:cxnLst>
            <a:rect l="0" t="0" r="r" b="b"/>
            <a:pathLst>
              <a:path w="17" h="18">
                <a:moveTo>
                  <a:pt x="0" y="12"/>
                </a:moveTo>
                <a:lnTo>
                  <a:pt x="11" y="18"/>
                </a:lnTo>
                <a:lnTo>
                  <a:pt x="12" y="17"/>
                </a:lnTo>
                <a:lnTo>
                  <a:pt x="17" y="6"/>
                </a:lnTo>
                <a:lnTo>
                  <a:pt x="6" y="0"/>
                </a:lnTo>
                <a:lnTo>
                  <a:pt x="0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95" name="Freeform 207"/>
          <p:cNvSpPr>
            <a:spLocks/>
          </p:cNvSpPr>
          <p:nvPr/>
        </p:nvSpPr>
        <p:spPr bwMode="auto">
          <a:xfrm>
            <a:off x="7510463" y="3213100"/>
            <a:ext cx="28575" cy="26988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1" y="17"/>
              </a:cxn>
              <a:cxn ang="0">
                <a:pos x="14" y="11"/>
              </a:cxn>
              <a:cxn ang="0">
                <a:pos x="18" y="4"/>
              </a:cxn>
              <a:cxn ang="0">
                <a:pos x="5" y="0"/>
              </a:cxn>
              <a:cxn ang="0">
                <a:pos x="1" y="6"/>
              </a:cxn>
              <a:cxn ang="0">
                <a:pos x="0" y="11"/>
              </a:cxn>
            </a:cxnLst>
            <a:rect l="0" t="0" r="r" b="b"/>
            <a:pathLst>
              <a:path w="18" h="17">
                <a:moveTo>
                  <a:pt x="0" y="11"/>
                </a:moveTo>
                <a:lnTo>
                  <a:pt x="11" y="17"/>
                </a:lnTo>
                <a:lnTo>
                  <a:pt x="14" y="11"/>
                </a:lnTo>
                <a:lnTo>
                  <a:pt x="18" y="4"/>
                </a:lnTo>
                <a:lnTo>
                  <a:pt x="5" y="0"/>
                </a:lnTo>
                <a:lnTo>
                  <a:pt x="1" y="6"/>
                </a:lnTo>
                <a:lnTo>
                  <a:pt x="0" y="11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96" name="Freeform 208"/>
          <p:cNvSpPr>
            <a:spLocks/>
          </p:cNvSpPr>
          <p:nvPr/>
        </p:nvSpPr>
        <p:spPr bwMode="auto">
          <a:xfrm>
            <a:off x="7526338" y="3176588"/>
            <a:ext cx="26987" cy="23812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2" y="15"/>
              </a:cxn>
              <a:cxn ang="0">
                <a:pos x="17" y="3"/>
              </a:cxn>
              <a:cxn ang="0">
                <a:pos x="17" y="3"/>
              </a:cxn>
              <a:cxn ang="0">
                <a:pos x="4" y="0"/>
              </a:cxn>
              <a:cxn ang="0">
                <a:pos x="0" y="10"/>
              </a:cxn>
            </a:cxnLst>
            <a:rect l="0" t="0" r="r" b="b"/>
            <a:pathLst>
              <a:path w="17" h="15">
                <a:moveTo>
                  <a:pt x="0" y="10"/>
                </a:moveTo>
                <a:lnTo>
                  <a:pt x="12" y="15"/>
                </a:lnTo>
                <a:lnTo>
                  <a:pt x="17" y="3"/>
                </a:lnTo>
                <a:lnTo>
                  <a:pt x="17" y="3"/>
                </a:lnTo>
                <a:lnTo>
                  <a:pt x="4" y="0"/>
                </a:lnTo>
                <a:lnTo>
                  <a:pt x="0" y="10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97" name="Freeform 209"/>
          <p:cNvSpPr>
            <a:spLocks/>
          </p:cNvSpPr>
          <p:nvPr/>
        </p:nvSpPr>
        <p:spPr bwMode="auto">
          <a:xfrm>
            <a:off x="7540625" y="3136900"/>
            <a:ext cx="26988" cy="2540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16"/>
              </a:cxn>
              <a:cxn ang="0">
                <a:pos x="17" y="4"/>
              </a:cxn>
              <a:cxn ang="0">
                <a:pos x="5" y="0"/>
              </a:cxn>
              <a:cxn ang="0">
                <a:pos x="0" y="12"/>
              </a:cxn>
            </a:cxnLst>
            <a:rect l="0" t="0" r="r" b="b"/>
            <a:pathLst>
              <a:path w="17" h="16">
                <a:moveTo>
                  <a:pt x="0" y="12"/>
                </a:moveTo>
                <a:lnTo>
                  <a:pt x="12" y="16"/>
                </a:lnTo>
                <a:lnTo>
                  <a:pt x="17" y="4"/>
                </a:lnTo>
                <a:lnTo>
                  <a:pt x="5" y="0"/>
                </a:lnTo>
                <a:lnTo>
                  <a:pt x="0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98" name="Freeform 210"/>
          <p:cNvSpPr>
            <a:spLocks/>
          </p:cNvSpPr>
          <p:nvPr/>
        </p:nvSpPr>
        <p:spPr bwMode="auto">
          <a:xfrm>
            <a:off x="7553325" y="3097213"/>
            <a:ext cx="26988" cy="2540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3" y="16"/>
              </a:cxn>
              <a:cxn ang="0">
                <a:pos x="17" y="4"/>
              </a:cxn>
              <a:cxn ang="0">
                <a:pos x="4" y="0"/>
              </a:cxn>
              <a:cxn ang="0">
                <a:pos x="0" y="12"/>
              </a:cxn>
            </a:cxnLst>
            <a:rect l="0" t="0" r="r" b="b"/>
            <a:pathLst>
              <a:path w="17" h="16">
                <a:moveTo>
                  <a:pt x="0" y="12"/>
                </a:moveTo>
                <a:lnTo>
                  <a:pt x="13" y="16"/>
                </a:lnTo>
                <a:lnTo>
                  <a:pt x="17" y="4"/>
                </a:lnTo>
                <a:lnTo>
                  <a:pt x="4" y="0"/>
                </a:lnTo>
                <a:lnTo>
                  <a:pt x="0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099" name="Freeform 211"/>
          <p:cNvSpPr>
            <a:spLocks/>
          </p:cNvSpPr>
          <p:nvPr/>
        </p:nvSpPr>
        <p:spPr bwMode="auto">
          <a:xfrm>
            <a:off x="7566025" y="3059113"/>
            <a:ext cx="23813" cy="2222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14"/>
              </a:cxn>
              <a:cxn ang="0">
                <a:pos x="15" y="2"/>
              </a:cxn>
              <a:cxn ang="0">
                <a:pos x="2" y="0"/>
              </a:cxn>
              <a:cxn ang="0">
                <a:pos x="0" y="12"/>
              </a:cxn>
            </a:cxnLst>
            <a:rect l="0" t="0" r="r" b="b"/>
            <a:pathLst>
              <a:path w="15" h="14">
                <a:moveTo>
                  <a:pt x="0" y="12"/>
                </a:moveTo>
                <a:lnTo>
                  <a:pt x="12" y="14"/>
                </a:lnTo>
                <a:lnTo>
                  <a:pt x="15" y="2"/>
                </a:lnTo>
                <a:lnTo>
                  <a:pt x="2" y="0"/>
                </a:lnTo>
                <a:lnTo>
                  <a:pt x="0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00" name="Freeform 212"/>
          <p:cNvSpPr>
            <a:spLocks/>
          </p:cNvSpPr>
          <p:nvPr/>
        </p:nvSpPr>
        <p:spPr bwMode="auto">
          <a:xfrm>
            <a:off x="7573963" y="3017838"/>
            <a:ext cx="23812" cy="23812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15"/>
              </a:cxn>
              <a:cxn ang="0">
                <a:pos x="15" y="3"/>
              </a:cxn>
              <a:cxn ang="0">
                <a:pos x="2" y="0"/>
              </a:cxn>
              <a:cxn ang="0">
                <a:pos x="0" y="12"/>
              </a:cxn>
            </a:cxnLst>
            <a:rect l="0" t="0" r="r" b="b"/>
            <a:pathLst>
              <a:path w="15" h="15">
                <a:moveTo>
                  <a:pt x="0" y="12"/>
                </a:moveTo>
                <a:lnTo>
                  <a:pt x="12" y="15"/>
                </a:lnTo>
                <a:lnTo>
                  <a:pt x="15" y="3"/>
                </a:lnTo>
                <a:lnTo>
                  <a:pt x="2" y="0"/>
                </a:lnTo>
                <a:lnTo>
                  <a:pt x="0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01" name="Freeform 213"/>
          <p:cNvSpPr>
            <a:spLocks/>
          </p:cNvSpPr>
          <p:nvPr/>
        </p:nvSpPr>
        <p:spPr bwMode="auto">
          <a:xfrm>
            <a:off x="7581900" y="2978150"/>
            <a:ext cx="23813" cy="2222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14"/>
              </a:cxn>
              <a:cxn ang="0">
                <a:pos x="12" y="12"/>
              </a:cxn>
              <a:cxn ang="0">
                <a:pos x="15" y="1"/>
              </a:cxn>
              <a:cxn ang="0">
                <a:pos x="1" y="0"/>
              </a:cxn>
              <a:cxn ang="0">
                <a:pos x="0" y="12"/>
              </a:cxn>
              <a:cxn ang="0">
                <a:pos x="0" y="12"/>
              </a:cxn>
            </a:cxnLst>
            <a:rect l="0" t="0" r="r" b="b"/>
            <a:pathLst>
              <a:path w="15" h="14">
                <a:moveTo>
                  <a:pt x="0" y="12"/>
                </a:moveTo>
                <a:lnTo>
                  <a:pt x="12" y="14"/>
                </a:lnTo>
                <a:lnTo>
                  <a:pt x="12" y="12"/>
                </a:lnTo>
                <a:lnTo>
                  <a:pt x="15" y="1"/>
                </a:lnTo>
                <a:lnTo>
                  <a:pt x="1" y="0"/>
                </a:lnTo>
                <a:lnTo>
                  <a:pt x="0" y="12"/>
                </a:lnTo>
                <a:lnTo>
                  <a:pt x="0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02" name="Freeform 214"/>
          <p:cNvSpPr>
            <a:spLocks/>
          </p:cNvSpPr>
          <p:nvPr/>
        </p:nvSpPr>
        <p:spPr bwMode="auto">
          <a:xfrm>
            <a:off x="7588250" y="2936875"/>
            <a:ext cx="20638" cy="23813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12" y="15"/>
              </a:cxn>
              <a:cxn ang="0">
                <a:pos x="12" y="10"/>
              </a:cxn>
              <a:cxn ang="0">
                <a:pos x="13" y="2"/>
              </a:cxn>
              <a:cxn ang="0">
                <a:pos x="0" y="0"/>
              </a:cxn>
              <a:cxn ang="0">
                <a:pos x="0" y="10"/>
              </a:cxn>
              <a:cxn ang="0">
                <a:pos x="0" y="14"/>
              </a:cxn>
            </a:cxnLst>
            <a:rect l="0" t="0" r="r" b="b"/>
            <a:pathLst>
              <a:path w="13" h="15">
                <a:moveTo>
                  <a:pt x="0" y="14"/>
                </a:moveTo>
                <a:lnTo>
                  <a:pt x="12" y="15"/>
                </a:lnTo>
                <a:lnTo>
                  <a:pt x="12" y="10"/>
                </a:lnTo>
                <a:lnTo>
                  <a:pt x="13" y="2"/>
                </a:lnTo>
                <a:lnTo>
                  <a:pt x="0" y="0"/>
                </a:lnTo>
                <a:lnTo>
                  <a:pt x="0" y="10"/>
                </a:lnTo>
                <a:lnTo>
                  <a:pt x="0" y="14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03" name="Freeform 215"/>
          <p:cNvSpPr>
            <a:spLocks/>
          </p:cNvSpPr>
          <p:nvPr/>
        </p:nvSpPr>
        <p:spPr bwMode="auto">
          <a:xfrm>
            <a:off x="7588250" y="2897188"/>
            <a:ext cx="22225" cy="20637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3" y="13"/>
              </a:cxn>
              <a:cxn ang="0">
                <a:pos x="14" y="7"/>
              </a:cxn>
              <a:cxn ang="0">
                <a:pos x="13" y="0"/>
              </a:cxn>
              <a:cxn ang="0">
                <a:pos x="0" y="0"/>
              </a:cxn>
              <a:cxn ang="0">
                <a:pos x="1" y="7"/>
              </a:cxn>
              <a:cxn ang="0">
                <a:pos x="0" y="12"/>
              </a:cxn>
            </a:cxnLst>
            <a:rect l="0" t="0" r="r" b="b"/>
            <a:pathLst>
              <a:path w="14" h="13">
                <a:moveTo>
                  <a:pt x="0" y="12"/>
                </a:moveTo>
                <a:lnTo>
                  <a:pt x="13" y="13"/>
                </a:lnTo>
                <a:lnTo>
                  <a:pt x="14" y="7"/>
                </a:lnTo>
                <a:lnTo>
                  <a:pt x="13" y="0"/>
                </a:lnTo>
                <a:lnTo>
                  <a:pt x="0" y="0"/>
                </a:lnTo>
                <a:lnTo>
                  <a:pt x="1" y="7"/>
                </a:lnTo>
                <a:lnTo>
                  <a:pt x="0" y="12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04" name="Freeform 216"/>
          <p:cNvSpPr>
            <a:spLocks/>
          </p:cNvSpPr>
          <p:nvPr/>
        </p:nvSpPr>
        <p:spPr bwMode="auto">
          <a:xfrm>
            <a:off x="7588250" y="2854325"/>
            <a:ext cx="20638" cy="23813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3" y="15"/>
              </a:cxn>
              <a:cxn ang="0">
                <a:pos x="13" y="8"/>
              </a:cxn>
              <a:cxn ang="0">
                <a:pos x="12" y="0"/>
              </a:cxn>
              <a:cxn ang="0">
                <a:pos x="0" y="1"/>
              </a:cxn>
              <a:cxn ang="0">
                <a:pos x="0" y="8"/>
              </a:cxn>
              <a:cxn ang="0">
                <a:pos x="0" y="15"/>
              </a:cxn>
            </a:cxnLst>
            <a:rect l="0" t="0" r="r" b="b"/>
            <a:pathLst>
              <a:path w="13" h="15">
                <a:moveTo>
                  <a:pt x="0" y="15"/>
                </a:moveTo>
                <a:lnTo>
                  <a:pt x="13" y="15"/>
                </a:lnTo>
                <a:lnTo>
                  <a:pt x="13" y="8"/>
                </a:lnTo>
                <a:lnTo>
                  <a:pt x="12" y="0"/>
                </a:lnTo>
                <a:lnTo>
                  <a:pt x="0" y="1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05" name="Freeform 217"/>
          <p:cNvSpPr>
            <a:spLocks/>
          </p:cNvSpPr>
          <p:nvPr/>
        </p:nvSpPr>
        <p:spPr bwMode="auto">
          <a:xfrm>
            <a:off x="7581900" y="2813050"/>
            <a:ext cx="25400" cy="23813"/>
          </a:xfrm>
          <a:custGeom>
            <a:avLst/>
            <a:gdLst/>
            <a:ahLst/>
            <a:cxnLst>
              <a:cxn ang="0">
                <a:pos x="2" y="15"/>
              </a:cxn>
              <a:cxn ang="0">
                <a:pos x="16" y="14"/>
              </a:cxn>
              <a:cxn ang="0">
                <a:pos x="15" y="7"/>
              </a:cxn>
              <a:cxn ang="0">
                <a:pos x="12" y="0"/>
              </a:cxn>
              <a:cxn ang="0">
                <a:pos x="0" y="2"/>
              </a:cxn>
              <a:cxn ang="0">
                <a:pos x="1" y="7"/>
              </a:cxn>
              <a:cxn ang="0">
                <a:pos x="2" y="15"/>
              </a:cxn>
            </a:cxnLst>
            <a:rect l="0" t="0" r="r" b="b"/>
            <a:pathLst>
              <a:path w="16" h="15">
                <a:moveTo>
                  <a:pt x="2" y="15"/>
                </a:moveTo>
                <a:lnTo>
                  <a:pt x="16" y="14"/>
                </a:lnTo>
                <a:lnTo>
                  <a:pt x="15" y="7"/>
                </a:lnTo>
                <a:lnTo>
                  <a:pt x="12" y="0"/>
                </a:lnTo>
                <a:lnTo>
                  <a:pt x="0" y="2"/>
                </a:lnTo>
                <a:lnTo>
                  <a:pt x="1" y="7"/>
                </a:lnTo>
                <a:lnTo>
                  <a:pt x="2" y="15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06" name="Freeform 218"/>
          <p:cNvSpPr>
            <a:spLocks/>
          </p:cNvSpPr>
          <p:nvPr/>
        </p:nvSpPr>
        <p:spPr bwMode="auto">
          <a:xfrm>
            <a:off x="7573963" y="2771775"/>
            <a:ext cx="23812" cy="25400"/>
          </a:xfrm>
          <a:custGeom>
            <a:avLst/>
            <a:gdLst/>
            <a:ahLst/>
            <a:cxnLst>
              <a:cxn ang="0">
                <a:pos x="2" y="16"/>
              </a:cxn>
              <a:cxn ang="0">
                <a:pos x="15" y="14"/>
              </a:cxn>
              <a:cxn ang="0">
                <a:pos x="15" y="7"/>
              </a:cxn>
              <a:cxn ang="0">
                <a:pos x="15" y="5"/>
              </a:cxn>
              <a:cxn ang="0">
                <a:pos x="12" y="0"/>
              </a:cxn>
              <a:cxn ang="0">
                <a:pos x="0" y="3"/>
              </a:cxn>
              <a:cxn ang="0">
                <a:pos x="2" y="10"/>
              </a:cxn>
              <a:cxn ang="0">
                <a:pos x="9" y="7"/>
              </a:cxn>
              <a:cxn ang="0">
                <a:pos x="1" y="7"/>
              </a:cxn>
              <a:cxn ang="0">
                <a:pos x="2" y="16"/>
              </a:cxn>
            </a:cxnLst>
            <a:rect l="0" t="0" r="r" b="b"/>
            <a:pathLst>
              <a:path w="15" h="16">
                <a:moveTo>
                  <a:pt x="2" y="16"/>
                </a:moveTo>
                <a:lnTo>
                  <a:pt x="15" y="14"/>
                </a:lnTo>
                <a:lnTo>
                  <a:pt x="15" y="7"/>
                </a:lnTo>
                <a:lnTo>
                  <a:pt x="15" y="5"/>
                </a:lnTo>
                <a:lnTo>
                  <a:pt x="12" y="0"/>
                </a:lnTo>
                <a:lnTo>
                  <a:pt x="0" y="3"/>
                </a:lnTo>
                <a:lnTo>
                  <a:pt x="2" y="10"/>
                </a:lnTo>
                <a:lnTo>
                  <a:pt x="9" y="7"/>
                </a:lnTo>
                <a:lnTo>
                  <a:pt x="1" y="7"/>
                </a:lnTo>
                <a:lnTo>
                  <a:pt x="2" y="16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07" name="Freeform 219"/>
          <p:cNvSpPr>
            <a:spLocks/>
          </p:cNvSpPr>
          <p:nvPr/>
        </p:nvSpPr>
        <p:spPr bwMode="auto">
          <a:xfrm>
            <a:off x="7564438" y="2732088"/>
            <a:ext cx="25400" cy="25400"/>
          </a:xfrm>
          <a:custGeom>
            <a:avLst/>
            <a:gdLst/>
            <a:ahLst/>
            <a:cxnLst>
              <a:cxn ang="0">
                <a:pos x="3" y="16"/>
              </a:cxn>
              <a:cxn ang="0">
                <a:pos x="16" y="13"/>
              </a:cxn>
              <a:cxn ang="0">
                <a:pos x="15" y="5"/>
              </a:cxn>
              <a:cxn ang="0">
                <a:pos x="12" y="0"/>
              </a:cxn>
              <a:cxn ang="0">
                <a:pos x="0" y="3"/>
              </a:cxn>
              <a:cxn ang="0">
                <a:pos x="2" y="11"/>
              </a:cxn>
              <a:cxn ang="0">
                <a:pos x="3" y="16"/>
              </a:cxn>
            </a:cxnLst>
            <a:rect l="0" t="0" r="r" b="b"/>
            <a:pathLst>
              <a:path w="16" h="16">
                <a:moveTo>
                  <a:pt x="3" y="16"/>
                </a:moveTo>
                <a:lnTo>
                  <a:pt x="16" y="13"/>
                </a:lnTo>
                <a:lnTo>
                  <a:pt x="15" y="5"/>
                </a:lnTo>
                <a:lnTo>
                  <a:pt x="12" y="0"/>
                </a:lnTo>
                <a:lnTo>
                  <a:pt x="0" y="3"/>
                </a:lnTo>
                <a:lnTo>
                  <a:pt x="2" y="11"/>
                </a:lnTo>
                <a:lnTo>
                  <a:pt x="3" y="16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08" name="Freeform 220"/>
          <p:cNvSpPr>
            <a:spLocks/>
          </p:cNvSpPr>
          <p:nvPr/>
        </p:nvSpPr>
        <p:spPr bwMode="auto">
          <a:xfrm>
            <a:off x="7550150" y="2690813"/>
            <a:ext cx="25400" cy="26987"/>
          </a:xfrm>
          <a:custGeom>
            <a:avLst/>
            <a:gdLst/>
            <a:ahLst/>
            <a:cxnLst>
              <a:cxn ang="0">
                <a:pos x="4" y="17"/>
              </a:cxn>
              <a:cxn ang="0">
                <a:pos x="16" y="14"/>
              </a:cxn>
              <a:cxn ang="0">
                <a:pos x="15" y="6"/>
              </a:cxn>
              <a:cxn ang="0">
                <a:pos x="12" y="0"/>
              </a:cxn>
              <a:cxn ang="0">
                <a:pos x="0" y="6"/>
              </a:cxn>
              <a:cxn ang="0">
                <a:pos x="2" y="11"/>
              </a:cxn>
              <a:cxn ang="0">
                <a:pos x="4" y="17"/>
              </a:cxn>
            </a:cxnLst>
            <a:rect l="0" t="0" r="r" b="b"/>
            <a:pathLst>
              <a:path w="16" h="17">
                <a:moveTo>
                  <a:pt x="4" y="17"/>
                </a:moveTo>
                <a:lnTo>
                  <a:pt x="16" y="14"/>
                </a:lnTo>
                <a:lnTo>
                  <a:pt x="15" y="6"/>
                </a:lnTo>
                <a:lnTo>
                  <a:pt x="12" y="0"/>
                </a:lnTo>
                <a:lnTo>
                  <a:pt x="0" y="6"/>
                </a:lnTo>
                <a:lnTo>
                  <a:pt x="2" y="11"/>
                </a:lnTo>
                <a:lnTo>
                  <a:pt x="4" y="1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09" name="Freeform 221"/>
          <p:cNvSpPr>
            <a:spLocks/>
          </p:cNvSpPr>
          <p:nvPr/>
        </p:nvSpPr>
        <p:spPr bwMode="auto">
          <a:xfrm>
            <a:off x="7532688" y="2654300"/>
            <a:ext cx="26987" cy="26988"/>
          </a:xfrm>
          <a:custGeom>
            <a:avLst/>
            <a:gdLst/>
            <a:ahLst/>
            <a:cxnLst>
              <a:cxn ang="0">
                <a:pos x="5" y="17"/>
              </a:cxn>
              <a:cxn ang="0">
                <a:pos x="17" y="11"/>
              </a:cxn>
              <a:cxn ang="0">
                <a:pos x="15" y="5"/>
              </a:cxn>
              <a:cxn ang="0">
                <a:pos x="11" y="0"/>
              </a:cxn>
              <a:cxn ang="0">
                <a:pos x="0" y="6"/>
              </a:cxn>
              <a:cxn ang="0">
                <a:pos x="2" y="11"/>
              </a:cxn>
              <a:cxn ang="0">
                <a:pos x="5" y="17"/>
              </a:cxn>
            </a:cxnLst>
            <a:rect l="0" t="0" r="r" b="b"/>
            <a:pathLst>
              <a:path w="17" h="17">
                <a:moveTo>
                  <a:pt x="5" y="17"/>
                </a:moveTo>
                <a:lnTo>
                  <a:pt x="17" y="11"/>
                </a:lnTo>
                <a:lnTo>
                  <a:pt x="15" y="5"/>
                </a:lnTo>
                <a:lnTo>
                  <a:pt x="11" y="0"/>
                </a:lnTo>
                <a:lnTo>
                  <a:pt x="0" y="6"/>
                </a:lnTo>
                <a:lnTo>
                  <a:pt x="2" y="11"/>
                </a:lnTo>
                <a:lnTo>
                  <a:pt x="5" y="1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10" name="Rectangle 222"/>
          <p:cNvSpPr>
            <a:spLocks noChangeArrowheads="1"/>
          </p:cNvSpPr>
          <p:nvPr/>
        </p:nvSpPr>
        <p:spPr bwMode="auto">
          <a:xfrm>
            <a:off x="6030913" y="4924425"/>
            <a:ext cx="46513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11" name="Rectangle 223"/>
          <p:cNvSpPr>
            <a:spLocks noChangeArrowheads="1"/>
          </p:cNvSpPr>
          <p:nvPr/>
        </p:nvSpPr>
        <p:spPr bwMode="auto">
          <a:xfrm>
            <a:off x="6107113" y="4991100"/>
            <a:ext cx="3841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12" name="Rectangle 224"/>
          <p:cNvSpPr>
            <a:spLocks noChangeArrowheads="1"/>
          </p:cNvSpPr>
          <p:nvPr/>
        </p:nvSpPr>
        <p:spPr bwMode="auto">
          <a:xfrm>
            <a:off x="6115050" y="4992688"/>
            <a:ext cx="3365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Bolivia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8113" name="Rectangle 225"/>
          <p:cNvSpPr>
            <a:spLocks noChangeArrowheads="1"/>
          </p:cNvSpPr>
          <p:nvPr/>
        </p:nvSpPr>
        <p:spPr bwMode="auto">
          <a:xfrm>
            <a:off x="6429375" y="4937125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114" name="Rectangle 226"/>
          <p:cNvSpPr>
            <a:spLocks noChangeArrowheads="1"/>
          </p:cNvSpPr>
          <p:nvPr/>
        </p:nvSpPr>
        <p:spPr bwMode="auto">
          <a:xfrm>
            <a:off x="4203700" y="4678363"/>
            <a:ext cx="571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15" name="Rectangle 227"/>
          <p:cNvSpPr>
            <a:spLocks noChangeArrowheads="1"/>
          </p:cNvSpPr>
          <p:nvPr/>
        </p:nvSpPr>
        <p:spPr bwMode="auto">
          <a:xfrm>
            <a:off x="4271963" y="4692650"/>
            <a:ext cx="4508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Colombia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8116" name="Rectangle 228"/>
          <p:cNvSpPr>
            <a:spLocks noChangeArrowheads="1"/>
          </p:cNvSpPr>
          <p:nvPr/>
        </p:nvSpPr>
        <p:spPr bwMode="auto">
          <a:xfrm>
            <a:off x="4270375" y="4691063"/>
            <a:ext cx="5000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17" name="Rectangle 229"/>
          <p:cNvSpPr>
            <a:spLocks noChangeArrowheads="1"/>
          </p:cNvSpPr>
          <p:nvPr/>
        </p:nvSpPr>
        <p:spPr bwMode="auto">
          <a:xfrm>
            <a:off x="4691063" y="4637088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118" name="Rectangle 230"/>
          <p:cNvSpPr>
            <a:spLocks noChangeArrowheads="1"/>
          </p:cNvSpPr>
          <p:nvPr/>
        </p:nvSpPr>
        <p:spPr bwMode="auto">
          <a:xfrm>
            <a:off x="4557713" y="5172075"/>
            <a:ext cx="60325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19" name="Rectangle 231"/>
          <p:cNvSpPr>
            <a:spLocks noChangeArrowheads="1"/>
          </p:cNvSpPr>
          <p:nvPr/>
        </p:nvSpPr>
        <p:spPr bwMode="auto">
          <a:xfrm>
            <a:off x="4632325" y="5216525"/>
            <a:ext cx="5349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20" name="Rectangle 232"/>
          <p:cNvSpPr>
            <a:spLocks noChangeArrowheads="1"/>
          </p:cNvSpPr>
          <p:nvPr/>
        </p:nvSpPr>
        <p:spPr bwMode="auto">
          <a:xfrm>
            <a:off x="4632325" y="5218113"/>
            <a:ext cx="482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Venezuela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8121" name="Rectangle 233"/>
          <p:cNvSpPr>
            <a:spLocks noChangeArrowheads="1"/>
          </p:cNvSpPr>
          <p:nvPr/>
        </p:nvSpPr>
        <p:spPr bwMode="auto">
          <a:xfrm>
            <a:off x="5081588" y="5162550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122" name="Rectangle 234"/>
          <p:cNvSpPr>
            <a:spLocks noChangeArrowheads="1"/>
          </p:cNvSpPr>
          <p:nvPr/>
        </p:nvSpPr>
        <p:spPr bwMode="auto">
          <a:xfrm>
            <a:off x="5145088" y="4924425"/>
            <a:ext cx="37623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23" name="Rectangle 235"/>
          <p:cNvSpPr>
            <a:spLocks noChangeArrowheads="1"/>
          </p:cNvSpPr>
          <p:nvPr/>
        </p:nvSpPr>
        <p:spPr bwMode="auto">
          <a:xfrm>
            <a:off x="5222875" y="4970463"/>
            <a:ext cx="287338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24" name="Rectangle 236"/>
          <p:cNvSpPr>
            <a:spLocks noChangeArrowheads="1"/>
          </p:cNvSpPr>
          <p:nvPr/>
        </p:nvSpPr>
        <p:spPr bwMode="auto">
          <a:xfrm>
            <a:off x="5235575" y="4972050"/>
            <a:ext cx="2381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 Perú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8125" name="Rectangle 237"/>
          <p:cNvSpPr>
            <a:spLocks noChangeArrowheads="1"/>
          </p:cNvSpPr>
          <p:nvPr/>
        </p:nvSpPr>
        <p:spPr bwMode="auto">
          <a:xfrm>
            <a:off x="5464175" y="4916488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126" name="Rectangle 238"/>
          <p:cNvSpPr>
            <a:spLocks noChangeArrowheads="1"/>
          </p:cNvSpPr>
          <p:nvPr/>
        </p:nvSpPr>
        <p:spPr bwMode="auto">
          <a:xfrm>
            <a:off x="5441950" y="4862513"/>
            <a:ext cx="5080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27" name="Rectangle 239"/>
          <p:cNvSpPr>
            <a:spLocks noChangeArrowheads="1"/>
          </p:cNvSpPr>
          <p:nvPr/>
        </p:nvSpPr>
        <p:spPr bwMode="auto">
          <a:xfrm>
            <a:off x="5499100" y="4954588"/>
            <a:ext cx="433388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28" name="Rectangle 240"/>
          <p:cNvSpPr>
            <a:spLocks noChangeArrowheads="1"/>
          </p:cNvSpPr>
          <p:nvPr/>
        </p:nvSpPr>
        <p:spPr bwMode="auto">
          <a:xfrm>
            <a:off x="5503863" y="4956175"/>
            <a:ext cx="4095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 Ecuador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8129" name="Rectangle 241"/>
          <p:cNvSpPr>
            <a:spLocks noChangeArrowheads="1"/>
          </p:cNvSpPr>
          <p:nvPr/>
        </p:nvSpPr>
        <p:spPr bwMode="auto">
          <a:xfrm>
            <a:off x="5888038" y="4900613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130" name="Freeform 242"/>
          <p:cNvSpPr>
            <a:spLocks/>
          </p:cNvSpPr>
          <p:nvPr/>
        </p:nvSpPr>
        <p:spPr bwMode="auto">
          <a:xfrm>
            <a:off x="5027613" y="3378200"/>
            <a:ext cx="866775" cy="1930400"/>
          </a:xfrm>
          <a:custGeom>
            <a:avLst/>
            <a:gdLst/>
            <a:ahLst/>
            <a:cxnLst>
              <a:cxn ang="0">
                <a:pos x="46" y="6"/>
              </a:cxn>
              <a:cxn ang="0">
                <a:pos x="32" y="18"/>
              </a:cxn>
              <a:cxn ang="0">
                <a:pos x="21" y="35"/>
              </a:cxn>
              <a:cxn ang="0">
                <a:pos x="11" y="58"/>
              </a:cxn>
              <a:cxn ang="0">
                <a:pos x="6" y="86"/>
              </a:cxn>
              <a:cxn ang="0">
                <a:pos x="1" y="119"/>
              </a:cxn>
              <a:cxn ang="0">
                <a:pos x="0" y="156"/>
              </a:cxn>
              <a:cxn ang="0">
                <a:pos x="1" y="197"/>
              </a:cxn>
              <a:cxn ang="0">
                <a:pos x="6" y="242"/>
              </a:cxn>
              <a:cxn ang="0">
                <a:pos x="16" y="315"/>
              </a:cxn>
              <a:cxn ang="0">
                <a:pos x="38" y="424"/>
              </a:cxn>
              <a:cxn ang="0">
                <a:pos x="69" y="540"/>
              </a:cxn>
              <a:cxn ang="0">
                <a:pos x="110" y="664"/>
              </a:cxn>
              <a:cxn ang="0">
                <a:pos x="157" y="785"/>
              </a:cxn>
              <a:cxn ang="0">
                <a:pos x="208" y="895"/>
              </a:cxn>
              <a:cxn ang="0">
                <a:pos x="234" y="946"/>
              </a:cxn>
              <a:cxn ang="0">
                <a:pos x="261" y="993"/>
              </a:cxn>
              <a:cxn ang="0">
                <a:pos x="287" y="1036"/>
              </a:cxn>
              <a:cxn ang="0">
                <a:pos x="311" y="1076"/>
              </a:cxn>
              <a:cxn ang="0">
                <a:pos x="337" y="1111"/>
              </a:cxn>
              <a:cxn ang="0">
                <a:pos x="364" y="1142"/>
              </a:cxn>
              <a:cxn ang="0">
                <a:pos x="387" y="1168"/>
              </a:cxn>
              <a:cxn ang="0">
                <a:pos x="411" y="1187"/>
              </a:cxn>
              <a:cxn ang="0">
                <a:pos x="433" y="1203"/>
              </a:cxn>
              <a:cxn ang="0">
                <a:pos x="454" y="1212"/>
              </a:cxn>
              <a:cxn ang="0">
                <a:pos x="474" y="1216"/>
              </a:cxn>
              <a:cxn ang="0">
                <a:pos x="491" y="1214"/>
              </a:cxn>
              <a:cxn ang="0">
                <a:pos x="508" y="1205"/>
              </a:cxn>
              <a:cxn ang="0">
                <a:pos x="520" y="1191"/>
              </a:cxn>
              <a:cxn ang="0">
                <a:pos x="530" y="1170"/>
              </a:cxn>
              <a:cxn ang="0">
                <a:pos x="537" y="1145"/>
              </a:cxn>
              <a:cxn ang="0">
                <a:pos x="542" y="1114"/>
              </a:cxn>
              <a:cxn ang="0">
                <a:pos x="545" y="1079"/>
              </a:cxn>
              <a:cxn ang="0">
                <a:pos x="545" y="1039"/>
              </a:cxn>
              <a:cxn ang="0">
                <a:pos x="542" y="997"/>
              </a:cxn>
              <a:cxn ang="0">
                <a:pos x="537" y="951"/>
              </a:cxn>
              <a:cxn ang="0">
                <a:pos x="520" y="848"/>
              </a:cxn>
              <a:cxn ang="0">
                <a:pos x="494" y="735"/>
              </a:cxn>
              <a:cxn ang="0">
                <a:pos x="458" y="614"/>
              </a:cxn>
              <a:cxn ang="0">
                <a:pos x="412" y="490"/>
              </a:cxn>
              <a:cxn ang="0">
                <a:pos x="364" y="374"/>
              </a:cxn>
              <a:cxn ang="0">
                <a:pos x="325" y="295"/>
              </a:cxn>
              <a:cxn ang="0">
                <a:pos x="299" y="246"/>
              </a:cxn>
              <a:cxn ang="0">
                <a:pos x="273" y="200"/>
              </a:cxn>
              <a:cxn ang="0">
                <a:pos x="247" y="158"/>
              </a:cxn>
              <a:cxn ang="0">
                <a:pos x="221" y="122"/>
              </a:cxn>
              <a:cxn ang="0">
                <a:pos x="196" y="88"/>
              </a:cxn>
              <a:cxn ang="0">
                <a:pos x="171" y="60"/>
              </a:cxn>
              <a:cxn ang="0">
                <a:pos x="146" y="37"/>
              </a:cxn>
              <a:cxn ang="0">
                <a:pos x="124" y="19"/>
              </a:cxn>
              <a:cxn ang="0">
                <a:pos x="102" y="7"/>
              </a:cxn>
              <a:cxn ang="0">
                <a:pos x="82" y="0"/>
              </a:cxn>
              <a:cxn ang="0">
                <a:pos x="63" y="0"/>
              </a:cxn>
            </a:cxnLst>
            <a:rect l="0" t="0" r="r" b="b"/>
            <a:pathLst>
              <a:path w="546" h="1216">
                <a:moveTo>
                  <a:pt x="54" y="2"/>
                </a:moveTo>
                <a:lnTo>
                  <a:pt x="46" y="6"/>
                </a:lnTo>
                <a:lnTo>
                  <a:pt x="38" y="11"/>
                </a:lnTo>
                <a:lnTo>
                  <a:pt x="32" y="18"/>
                </a:lnTo>
                <a:lnTo>
                  <a:pt x="26" y="25"/>
                </a:lnTo>
                <a:lnTo>
                  <a:pt x="21" y="35"/>
                </a:lnTo>
                <a:lnTo>
                  <a:pt x="16" y="46"/>
                </a:lnTo>
                <a:lnTo>
                  <a:pt x="11" y="58"/>
                </a:lnTo>
                <a:lnTo>
                  <a:pt x="7" y="71"/>
                </a:lnTo>
                <a:lnTo>
                  <a:pt x="6" y="86"/>
                </a:lnTo>
                <a:lnTo>
                  <a:pt x="4" y="102"/>
                </a:lnTo>
                <a:lnTo>
                  <a:pt x="1" y="119"/>
                </a:lnTo>
                <a:lnTo>
                  <a:pt x="1" y="137"/>
                </a:lnTo>
                <a:lnTo>
                  <a:pt x="0" y="156"/>
                </a:lnTo>
                <a:lnTo>
                  <a:pt x="1" y="175"/>
                </a:lnTo>
                <a:lnTo>
                  <a:pt x="1" y="197"/>
                </a:lnTo>
                <a:lnTo>
                  <a:pt x="4" y="219"/>
                </a:lnTo>
                <a:lnTo>
                  <a:pt x="6" y="242"/>
                </a:lnTo>
                <a:lnTo>
                  <a:pt x="7" y="265"/>
                </a:lnTo>
                <a:lnTo>
                  <a:pt x="16" y="315"/>
                </a:lnTo>
                <a:lnTo>
                  <a:pt x="26" y="368"/>
                </a:lnTo>
                <a:lnTo>
                  <a:pt x="38" y="424"/>
                </a:lnTo>
                <a:lnTo>
                  <a:pt x="52" y="482"/>
                </a:lnTo>
                <a:lnTo>
                  <a:pt x="69" y="540"/>
                </a:lnTo>
                <a:lnTo>
                  <a:pt x="88" y="602"/>
                </a:lnTo>
                <a:lnTo>
                  <a:pt x="110" y="664"/>
                </a:lnTo>
                <a:lnTo>
                  <a:pt x="134" y="725"/>
                </a:lnTo>
                <a:lnTo>
                  <a:pt x="157" y="785"/>
                </a:lnTo>
                <a:lnTo>
                  <a:pt x="182" y="842"/>
                </a:lnTo>
                <a:lnTo>
                  <a:pt x="208" y="895"/>
                </a:lnTo>
                <a:lnTo>
                  <a:pt x="221" y="920"/>
                </a:lnTo>
                <a:lnTo>
                  <a:pt x="234" y="946"/>
                </a:lnTo>
                <a:lnTo>
                  <a:pt x="247" y="970"/>
                </a:lnTo>
                <a:lnTo>
                  <a:pt x="261" y="993"/>
                </a:lnTo>
                <a:lnTo>
                  <a:pt x="273" y="1015"/>
                </a:lnTo>
                <a:lnTo>
                  <a:pt x="287" y="1036"/>
                </a:lnTo>
                <a:lnTo>
                  <a:pt x="299" y="1056"/>
                </a:lnTo>
                <a:lnTo>
                  <a:pt x="311" y="1076"/>
                </a:lnTo>
                <a:lnTo>
                  <a:pt x="325" y="1094"/>
                </a:lnTo>
                <a:lnTo>
                  <a:pt x="337" y="1111"/>
                </a:lnTo>
                <a:lnTo>
                  <a:pt x="351" y="1126"/>
                </a:lnTo>
                <a:lnTo>
                  <a:pt x="364" y="1142"/>
                </a:lnTo>
                <a:lnTo>
                  <a:pt x="375" y="1154"/>
                </a:lnTo>
                <a:lnTo>
                  <a:pt x="387" y="1168"/>
                </a:lnTo>
                <a:lnTo>
                  <a:pt x="398" y="1179"/>
                </a:lnTo>
                <a:lnTo>
                  <a:pt x="411" y="1187"/>
                </a:lnTo>
                <a:lnTo>
                  <a:pt x="422" y="1195"/>
                </a:lnTo>
                <a:lnTo>
                  <a:pt x="433" y="1203"/>
                </a:lnTo>
                <a:lnTo>
                  <a:pt x="444" y="1209"/>
                </a:lnTo>
                <a:lnTo>
                  <a:pt x="454" y="1212"/>
                </a:lnTo>
                <a:lnTo>
                  <a:pt x="464" y="1215"/>
                </a:lnTo>
                <a:lnTo>
                  <a:pt x="474" y="1216"/>
                </a:lnTo>
                <a:lnTo>
                  <a:pt x="483" y="1216"/>
                </a:lnTo>
                <a:lnTo>
                  <a:pt x="491" y="1214"/>
                </a:lnTo>
                <a:lnTo>
                  <a:pt x="499" y="1210"/>
                </a:lnTo>
                <a:lnTo>
                  <a:pt x="508" y="1205"/>
                </a:lnTo>
                <a:lnTo>
                  <a:pt x="514" y="1198"/>
                </a:lnTo>
                <a:lnTo>
                  <a:pt x="520" y="1191"/>
                </a:lnTo>
                <a:lnTo>
                  <a:pt x="525" y="1181"/>
                </a:lnTo>
                <a:lnTo>
                  <a:pt x="530" y="1170"/>
                </a:lnTo>
                <a:lnTo>
                  <a:pt x="535" y="1158"/>
                </a:lnTo>
                <a:lnTo>
                  <a:pt x="537" y="1145"/>
                </a:lnTo>
                <a:lnTo>
                  <a:pt x="541" y="1130"/>
                </a:lnTo>
                <a:lnTo>
                  <a:pt x="542" y="1114"/>
                </a:lnTo>
                <a:lnTo>
                  <a:pt x="545" y="1097"/>
                </a:lnTo>
                <a:lnTo>
                  <a:pt x="545" y="1079"/>
                </a:lnTo>
                <a:lnTo>
                  <a:pt x="546" y="1060"/>
                </a:lnTo>
                <a:lnTo>
                  <a:pt x="545" y="1039"/>
                </a:lnTo>
                <a:lnTo>
                  <a:pt x="545" y="1019"/>
                </a:lnTo>
                <a:lnTo>
                  <a:pt x="542" y="997"/>
                </a:lnTo>
                <a:lnTo>
                  <a:pt x="541" y="974"/>
                </a:lnTo>
                <a:lnTo>
                  <a:pt x="537" y="951"/>
                </a:lnTo>
                <a:lnTo>
                  <a:pt x="530" y="900"/>
                </a:lnTo>
                <a:lnTo>
                  <a:pt x="520" y="848"/>
                </a:lnTo>
                <a:lnTo>
                  <a:pt x="508" y="792"/>
                </a:lnTo>
                <a:lnTo>
                  <a:pt x="494" y="735"/>
                </a:lnTo>
                <a:lnTo>
                  <a:pt x="477" y="676"/>
                </a:lnTo>
                <a:lnTo>
                  <a:pt x="458" y="614"/>
                </a:lnTo>
                <a:lnTo>
                  <a:pt x="436" y="552"/>
                </a:lnTo>
                <a:lnTo>
                  <a:pt x="412" y="490"/>
                </a:lnTo>
                <a:lnTo>
                  <a:pt x="388" y="431"/>
                </a:lnTo>
                <a:lnTo>
                  <a:pt x="364" y="374"/>
                </a:lnTo>
                <a:lnTo>
                  <a:pt x="337" y="321"/>
                </a:lnTo>
                <a:lnTo>
                  <a:pt x="325" y="295"/>
                </a:lnTo>
                <a:lnTo>
                  <a:pt x="311" y="270"/>
                </a:lnTo>
                <a:lnTo>
                  <a:pt x="299" y="246"/>
                </a:lnTo>
                <a:lnTo>
                  <a:pt x="287" y="223"/>
                </a:lnTo>
                <a:lnTo>
                  <a:pt x="273" y="200"/>
                </a:lnTo>
                <a:lnTo>
                  <a:pt x="259" y="179"/>
                </a:lnTo>
                <a:lnTo>
                  <a:pt x="247" y="158"/>
                </a:lnTo>
                <a:lnTo>
                  <a:pt x="234" y="139"/>
                </a:lnTo>
                <a:lnTo>
                  <a:pt x="221" y="122"/>
                </a:lnTo>
                <a:lnTo>
                  <a:pt x="208" y="105"/>
                </a:lnTo>
                <a:lnTo>
                  <a:pt x="196" y="88"/>
                </a:lnTo>
                <a:lnTo>
                  <a:pt x="182" y="74"/>
                </a:lnTo>
                <a:lnTo>
                  <a:pt x="171" y="60"/>
                </a:lnTo>
                <a:lnTo>
                  <a:pt x="159" y="48"/>
                </a:lnTo>
                <a:lnTo>
                  <a:pt x="146" y="37"/>
                </a:lnTo>
                <a:lnTo>
                  <a:pt x="135" y="28"/>
                </a:lnTo>
                <a:lnTo>
                  <a:pt x="124" y="19"/>
                </a:lnTo>
                <a:lnTo>
                  <a:pt x="113" y="12"/>
                </a:lnTo>
                <a:lnTo>
                  <a:pt x="102" y="7"/>
                </a:lnTo>
                <a:lnTo>
                  <a:pt x="92" y="3"/>
                </a:lnTo>
                <a:lnTo>
                  <a:pt x="82" y="0"/>
                </a:lnTo>
                <a:lnTo>
                  <a:pt x="72" y="0"/>
                </a:lnTo>
                <a:lnTo>
                  <a:pt x="63" y="0"/>
                </a:lnTo>
                <a:lnTo>
                  <a:pt x="54" y="2"/>
                </a:lnTo>
                <a:close/>
              </a:path>
            </a:pathLst>
          </a:custGeom>
          <a:noFill/>
          <a:ln w="12700">
            <a:solidFill>
              <a:srgbClr val="66FF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31" name="Rectangle 243"/>
          <p:cNvSpPr>
            <a:spLocks noChangeArrowheads="1"/>
          </p:cNvSpPr>
          <p:nvPr/>
        </p:nvSpPr>
        <p:spPr bwMode="auto">
          <a:xfrm>
            <a:off x="3263900" y="2763838"/>
            <a:ext cx="41275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32" name="Freeform 244"/>
          <p:cNvSpPr>
            <a:spLocks/>
          </p:cNvSpPr>
          <p:nvPr/>
        </p:nvSpPr>
        <p:spPr bwMode="auto">
          <a:xfrm>
            <a:off x="4202113" y="3090863"/>
            <a:ext cx="2232025" cy="2138362"/>
          </a:xfrm>
          <a:custGeom>
            <a:avLst/>
            <a:gdLst/>
            <a:ahLst/>
            <a:cxnLst>
              <a:cxn ang="0">
                <a:pos x="6" y="20"/>
              </a:cxn>
              <a:cxn ang="0">
                <a:pos x="0" y="40"/>
              </a:cxn>
              <a:cxn ang="0">
                <a:pos x="2" y="66"/>
              </a:cxn>
              <a:cxn ang="0">
                <a:pos x="10" y="97"/>
              </a:cxn>
              <a:cxn ang="0">
                <a:pos x="24" y="134"/>
              </a:cxn>
              <a:cxn ang="0">
                <a:pos x="46" y="175"/>
              </a:cxn>
              <a:cxn ang="0">
                <a:pos x="74" y="221"/>
              </a:cxn>
              <a:cxn ang="0">
                <a:pos x="106" y="270"/>
              </a:cxn>
              <a:cxn ang="0">
                <a:pos x="145" y="324"/>
              </a:cxn>
              <a:cxn ang="0">
                <a:pos x="188" y="381"/>
              </a:cxn>
              <a:cxn ang="0">
                <a:pos x="237" y="440"/>
              </a:cxn>
              <a:cxn ang="0">
                <a:pos x="289" y="502"/>
              </a:cxn>
              <a:cxn ang="0">
                <a:pos x="347" y="565"/>
              </a:cxn>
              <a:cxn ang="0">
                <a:pos x="408" y="631"/>
              </a:cxn>
              <a:cxn ang="0">
                <a:pos x="473" y="698"/>
              </a:cxn>
              <a:cxn ang="0">
                <a:pos x="577" y="800"/>
              </a:cxn>
              <a:cxn ang="0">
                <a:pos x="684" y="900"/>
              </a:cxn>
              <a:cxn ang="0">
                <a:pos x="753" y="962"/>
              </a:cxn>
              <a:cxn ang="0">
                <a:pos x="823" y="1020"/>
              </a:cxn>
              <a:cxn ang="0">
                <a:pos x="890" y="1075"/>
              </a:cxn>
              <a:cxn ang="0">
                <a:pos x="954" y="1126"/>
              </a:cxn>
              <a:cxn ang="0">
                <a:pos x="1015" y="1171"/>
              </a:cxn>
              <a:cxn ang="0">
                <a:pos x="1075" y="1212"/>
              </a:cxn>
              <a:cxn ang="0">
                <a:pos x="1131" y="1248"/>
              </a:cxn>
              <a:cxn ang="0">
                <a:pos x="1182" y="1280"/>
              </a:cxn>
              <a:cxn ang="0">
                <a:pos x="1229" y="1305"/>
              </a:cxn>
              <a:cxn ang="0">
                <a:pos x="1272" y="1324"/>
              </a:cxn>
              <a:cxn ang="0">
                <a:pos x="1309" y="1339"/>
              </a:cxn>
              <a:cxn ang="0">
                <a:pos x="1342" y="1345"/>
              </a:cxn>
              <a:cxn ang="0">
                <a:pos x="1368" y="1347"/>
              </a:cxn>
              <a:cxn ang="0">
                <a:pos x="1388" y="1340"/>
              </a:cxn>
              <a:cxn ang="0">
                <a:pos x="1400" y="1328"/>
              </a:cxn>
              <a:cxn ang="0">
                <a:pos x="1406" y="1307"/>
              </a:cxn>
              <a:cxn ang="0">
                <a:pos x="1404" y="1282"/>
              </a:cxn>
              <a:cxn ang="0">
                <a:pos x="1396" y="1250"/>
              </a:cxn>
              <a:cxn ang="0">
                <a:pos x="1381" y="1215"/>
              </a:cxn>
              <a:cxn ang="0">
                <a:pos x="1360" y="1174"/>
              </a:cxn>
              <a:cxn ang="0">
                <a:pos x="1333" y="1128"/>
              </a:cxn>
              <a:cxn ang="0">
                <a:pos x="1299" y="1078"/>
              </a:cxn>
              <a:cxn ang="0">
                <a:pos x="1261" y="1025"/>
              </a:cxn>
              <a:cxn ang="0">
                <a:pos x="1218" y="968"/>
              </a:cxn>
              <a:cxn ang="0">
                <a:pos x="1169" y="909"/>
              </a:cxn>
              <a:cxn ang="0">
                <a:pos x="1117" y="847"/>
              </a:cxn>
              <a:cxn ang="0">
                <a:pos x="1060" y="783"/>
              </a:cxn>
              <a:cxn ang="0">
                <a:pos x="998" y="716"/>
              </a:cxn>
              <a:cxn ang="0">
                <a:pos x="932" y="650"/>
              </a:cxn>
              <a:cxn ang="0">
                <a:pos x="829" y="548"/>
              </a:cxn>
              <a:cxn ang="0">
                <a:pos x="722" y="449"/>
              </a:cxn>
              <a:cxn ang="0">
                <a:pos x="651" y="387"/>
              </a:cxn>
              <a:cxn ang="0">
                <a:pos x="583" y="329"/>
              </a:cxn>
              <a:cxn ang="0">
                <a:pos x="516" y="274"/>
              </a:cxn>
              <a:cxn ang="0">
                <a:pos x="452" y="223"/>
              </a:cxn>
              <a:cxn ang="0">
                <a:pos x="389" y="177"/>
              </a:cxn>
              <a:cxn ang="0">
                <a:pos x="331" y="136"/>
              </a:cxn>
              <a:cxn ang="0">
                <a:pos x="275" y="101"/>
              </a:cxn>
              <a:cxn ang="0">
                <a:pos x="224" y="69"/>
              </a:cxn>
              <a:cxn ang="0">
                <a:pos x="177" y="43"/>
              </a:cxn>
              <a:cxn ang="0">
                <a:pos x="135" y="23"/>
              </a:cxn>
              <a:cxn ang="0">
                <a:pos x="96" y="10"/>
              </a:cxn>
              <a:cxn ang="0">
                <a:pos x="64" y="3"/>
              </a:cxn>
              <a:cxn ang="0">
                <a:pos x="39" y="2"/>
              </a:cxn>
              <a:cxn ang="0">
                <a:pos x="19" y="8"/>
              </a:cxn>
            </a:cxnLst>
            <a:rect l="0" t="0" r="r" b="b"/>
            <a:pathLst>
              <a:path w="1406" h="1347">
                <a:moveTo>
                  <a:pt x="11" y="14"/>
                </a:moveTo>
                <a:lnTo>
                  <a:pt x="6" y="20"/>
                </a:lnTo>
                <a:lnTo>
                  <a:pt x="2" y="29"/>
                </a:lnTo>
                <a:lnTo>
                  <a:pt x="0" y="40"/>
                </a:lnTo>
                <a:lnTo>
                  <a:pt x="1" y="52"/>
                </a:lnTo>
                <a:lnTo>
                  <a:pt x="2" y="66"/>
                </a:lnTo>
                <a:lnTo>
                  <a:pt x="5" y="80"/>
                </a:lnTo>
                <a:lnTo>
                  <a:pt x="10" y="97"/>
                </a:lnTo>
                <a:lnTo>
                  <a:pt x="16" y="115"/>
                </a:lnTo>
                <a:lnTo>
                  <a:pt x="24" y="134"/>
                </a:lnTo>
                <a:lnTo>
                  <a:pt x="34" y="153"/>
                </a:lnTo>
                <a:lnTo>
                  <a:pt x="46" y="175"/>
                </a:lnTo>
                <a:lnTo>
                  <a:pt x="58" y="197"/>
                </a:lnTo>
                <a:lnTo>
                  <a:pt x="74" y="221"/>
                </a:lnTo>
                <a:lnTo>
                  <a:pt x="89" y="245"/>
                </a:lnTo>
                <a:lnTo>
                  <a:pt x="106" y="270"/>
                </a:lnTo>
                <a:lnTo>
                  <a:pt x="125" y="296"/>
                </a:lnTo>
                <a:lnTo>
                  <a:pt x="145" y="324"/>
                </a:lnTo>
                <a:lnTo>
                  <a:pt x="165" y="352"/>
                </a:lnTo>
                <a:lnTo>
                  <a:pt x="188" y="381"/>
                </a:lnTo>
                <a:lnTo>
                  <a:pt x="212" y="410"/>
                </a:lnTo>
                <a:lnTo>
                  <a:pt x="237" y="440"/>
                </a:lnTo>
                <a:lnTo>
                  <a:pt x="263" y="470"/>
                </a:lnTo>
                <a:lnTo>
                  <a:pt x="289" y="502"/>
                </a:lnTo>
                <a:lnTo>
                  <a:pt x="317" y="533"/>
                </a:lnTo>
                <a:lnTo>
                  <a:pt x="347" y="565"/>
                </a:lnTo>
                <a:lnTo>
                  <a:pt x="377" y="598"/>
                </a:lnTo>
                <a:lnTo>
                  <a:pt x="408" y="631"/>
                </a:lnTo>
                <a:lnTo>
                  <a:pt x="439" y="665"/>
                </a:lnTo>
                <a:lnTo>
                  <a:pt x="473" y="698"/>
                </a:lnTo>
                <a:lnTo>
                  <a:pt x="506" y="732"/>
                </a:lnTo>
                <a:lnTo>
                  <a:pt x="577" y="800"/>
                </a:lnTo>
                <a:lnTo>
                  <a:pt x="648" y="868"/>
                </a:lnTo>
                <a:lnTo>
                  <a:pt x="684" y="900"/>
                </a:lnTo>
                <a:lnTo>
                  <a:pt x="718" y="931"/>
                </a:lnTo>
                <a:lnTo>
                  <a:pt x="753" y="962"/>
                </a:lnTo>
                <a:lnTo>
                  <a:pt x="788" y="991"/>
                </a:lnTo>
                <a:lnTo>
                  <a:pt x="823" y="1020"/>
                </a:lnTo>
                <a:lnTo>
                  <a:pt x="856" y="1048"/>
                </a:lnTo>
                <a:lnTo>
                  <a:pt x="890" y="1075"/>
                </a:lnTo>
                <a:lnTo>
                  <a:pt x="922" y="1100"/>
                </a:lnTo>
                <a:lnTo>
                  <a:pt x="954" y="1126"/>
                </a:lnTo>
                <a:lnTo>
                  <a:pt x="985" y="1149"/>
                </a:lnTo>
                <a:lnTo>
                  <a:pt x="1015" y="1171"/>
                </a:lnTo>
                <a:lnTo>
                  <a:pt x="1046" y="1192"/>
                </a:lnTo>
                <a:lnTo>
                  <a:pt x="1075" y="1212"/>
                </a:lnTo>
                <a:lnTo>
                  <a:pt x="1103" y="1230"/>
                </a:lnTo>
                <a:lnTo>
                  <a:pt x="1131" y="1248"/>
                </a:lnTo>
                <a:lnTo>
                  <a:pt x="1157" y="1264"/>
                </a:lnTo>
                <a:lnTo>
                  <a:pt x="1182" y="1280"/>
                </a:lnTo>
                <a:lnTo>
                  <a:pt x="1206" y="1293"/>
                </a:lnTo>
                <a:lnTo>
                  <a:pt x="1229" y="1305"/>
                </a:lnTo>
                <a:lnTo>
                  <a:pt x="1251" y="1315"/>
                </a:lnTo>
                <a:lnTo>
                  <a:pt x="1272" y="1324"/>
                </a:lnTo>
                <a:lnTo>
                  <a:pt x="1291" y="1333"/>
                </a:lnTo>
                <a:lnTo>
                  <a:pt x="1309" y="1339"/>
                </a:lnTo>
                <a:lnTo>
                  <a:pt x="1327" y="1343"/>
                </a:lnTo>
                <a:lnTo>
                  <a:pt x="1342" y="1345"/>
                </a:lnTo>
                <a:lnTo>
                  <a:pt x="1355" y="1347"/>
                </a:lnTo>
                <a:lnTo>
                  <a:pt x="1368" y="1347"/>
                </a:lnTo>
                <a:lnTo>
                  <a:pt x="1378" y="1345"/>
                </a:lnTo>
                <a:lnTo>
                  <a:pt x="1388" y="1340"/>
                </a:lnTo>
                <a:lnTo>
                  <a:pt x="1394" y="1335"/>
                </a:lnTo>
                <a:lnTo>
                  <a:pt x="1400" y="1328"/>
                </a:lnTo>
                <a:lnTo>
                  <a:pt x="1404" y="1318"/>
                </a:lnTo>
                <a:lnTo>
                  <a:pt x="1406" y="1307"/>
                </a:lnTo>
                <a:lnTo>
                  <a:pt x="1406" y="1297"/>
                </a:lnTo>
                <a:lnTo>
                  <a:pt x="1404" y="1282"/>
                </a:lnTo>
                <a:lnTo>
                  <a:pt x="1401" y="1267"/>
                </a:lnTo>
                <a:lnTo>
                  <a:pt x="1396" y="1250"/>
                </a:lnTo>
                <a:lnTo>
                  <a:pt x="1390" y="1234"/>
                </a:lnTo>
                <a:lnTo>
                  <a:pt x="1381" y="1215"/>
                </a:lnTo>
                <a:lnTo>
                  <a:pt x="1371" y="1195"/>
                </a:lnTo>
                <a:lnTo>
                  <a:pt x="1360" y="1174"/>
                </a:lnTo>
                <a:lnTo>
                  <a:pt x="1347" y="1151"/>
                </a:lnTo>
                <a:lnTo>
                  <a:pt x="1333" y="1128"/>
                </a:lnTo>
                <a:lnTo>
                  <a:pt x="1317" y="1104"/>
                </a:lnTo>
                <a:lnTo>
                  <a:pt x="1299" y="1078"/>
                </a:lnTo>
                <a:lnTo>
                  <a:pt x="1281" y="1052"/>
                </a:lnTo>
                <a:lnTo>
                  <a:pt x="1261" y="1025"/>
                </a:lnTo>
                <a:lnTo>
                  <a:pt x="1240" y="997"/>
                </a:lnTo>
                <a:lnTo>
                  <a:pt x="1218" y="968"/>
                </a:lnTo>
                <a:lnTo>
                  <a:pt x="1194" y="939"/>
                </a:lnTo>
                <a:lnTo>
                  <a:pt x="1169" y="909"/>
                </a:lnTo>
                <a:lnTo>
                  <a:pt x="1143" y="877"/>
                </a:lnTo>
                <a:lnTo>
                  <a:pt x="1117" y="847"/>
                </a:lnTo>
                <a:lnTo>
                  <a:pt x="1088" y="816"/>
                </a:lnTo>
                <a:lnTo>
                  <a:pt x="1060" y="783"/>
                </a:lnTo>
                <a:lnTo>
                  <a:pt x="1029" y="750"/>
                </a:lnTo>
                <a:lnTo>
                  <a:pt x="998" y="716"/>
                </a:lnTo>
                <a:lnTo>
                  <a:pt x="967" y="684"/>
                </a:lnTo>
                <a:lnTo>
                  <a:pt x="932" y="650"/>
                </a:lnTo>
                <a:lnTo>
                  <a:pt x="900" y="616"/>
                </a:lnTo>
                <a:lnTo>
                  <a:pt x="829" y="548"/>
                </a:lnTo>
                <a:lnTo>
                  <a:pt x="757" y="480"/>
                </a:lnTo>
                <a:lnTo>
                  <a:pt x="722" y="449"/>
                </a:lnTo>
                <a:lnTo>
                  <a:pt x="687" y="417"/>
                </a:lnTo>
                <a:lnTo>
                  <a:pt x="651" y="387"/>
                </a:lnTo>
                <a:lnTo>
                  <a:pt x="617" y="358"/>
                </a:lnTo>
                <a:lnTo>
                  <a:pt x="583" y="329"/>
                </a:lnTo>
                <a:lnTo>
                  <a:pt x="551" y="301"/>
                </a:lnTo>
                <a:lnTo>
                  <a:pt x="516" y="274"/>
                </a:lnTo>
                <a:lnTo>
                  <a:pt x="484" y="249"/>
                </a:lnTo>
                <a:lnTo>
                  <a:pt x="452" y="223"/>
                </a:lnTo>
                <a:lnTo>
                  <a:pt x="420" y="199"/>
                </a:lnTo>
                <a:lnTo>
                  <a:pt x="389" y="177"/>
                </a:lnTo>
                <a:lnTo>
                  <a:pt x="360" y="157"/>
                </a:lnTo>
                <a:lnTo>
                  <a:pt x="331" y="136"/>
                </a:lnTo>
                <a:lnTo>
                  <a:pt x="303" y="118"/>
                </a:lnTo>
                <a:lnTo>
                  <a:pt x="275" y="101"/>
                </a:lnTo>
                <a:lnTo>
                  <a:pt x="249" y="84"/>
                </a:lnTo>
                <a:lnTo>
                  <a:pt x="224" y="69"/>
                </a:lnTo>
                <a:lnTo>
                  <a:pt x="199" y="56"/>
                </a:lnTo>
                <a:lnTo>
                  <a:pt x="177" y="43"/>
                </a:lnTo>
                <a:lnTo>
                  <a:pt x="155" y="33"/>
                </a:lnTo>
                <a:lnTo>
                  <a:pt x="135" y="23"/>
                </a:lnTo>
                <a:lnTo>
                  <a:pt x="115" y="16"/>
                </a:lnTo>
                <a:lnTo>
                  <a:pt x="96" y="10"/>
                </a:lnTo>
                <a:lnTo>
                  <a:pt x="80" y="6"/>
                </a:lnTo>
                <a:lnTo>
                  <a:pt x="64" y="3"/>
                </a:lnTo>
                <a:lnTo>
                  <a:pt x="50" y="0"/>
                </a:lnTo>
                <a:lnTo>
                  <a:pt x="39" y="2"/>
                </a:lnTo>
                <a:lnTo>
                  <a:pt x="28" y="4"/>
                </a:lnTo>
                <a:lnTo>
                  <a:pt x="19" y="8"/>
                </a:lnTo>
                <a:lnTo>
                  <a:pt x="11" y="14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33" name="Rectangle 245"/>
          <p:cNvSpPr>
            <a:spLocks noChangeArrowheads="1"/>
          </p:cNvSpPr>
          <p:nvPr/>
        </p:nvSpPr>
        <p:spPr bwMode="auto">
          <a:xfrm>
            <a:off x="7499350" y="3251200"/>
            <a:ext cx="1809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34" name="Freeform 246"/>
          <p:cNvSpPr>
            <a:spLocks/>
          </p:cNvSpPr>
          <p:nvPr/>
        </p:nvSpPr>
        <p:spPr bwMode="auto">
          <a:xfrm>
            <a:off x="6677025" y="2260600"/>
            <a:ext cx="25400" cy="20638"/>
          </a:xfrm>
          <a:custGeom>
            <a:avLst/>
            <a:gdLst/>
            <a:ahLst/>
            <a:cxnLst>
              <a:cxn ang="0">
                <a:pos x="14" y="13"/>
              </a:cxn>
              <a:cxn ang="0">
                <a:pos x="14" y="13"/>
              </a:cxn>
              <a:cxn ang="0">
                <a:pos x="16" y="13"/>
              </a:cxn>
              <a:cxn ang="0">
                <a:pos x="16" y="0"/>
              </a:cxn>
              <a:cxn ang="0">
                <a:pos x="14" y="0"/>
              </a:cxn>
              <a:cxn ang="0">
                <a:pos x="14" y="7"/>
              </a:cxn>
              <a:cxn ang="0">
                <a:pos x="15" y="0"/>
              </a:cxn>
              <a:cxn ang="0">
                <a:pos x="1" y="0"/>
              </a:cxn>
              <a:cxn ang="0">
                <a:pos x="0" y="13"/>
              </a:cxn>
              <a:cxn ang="0">
                <a:pos x="14" y="13"/>
              </a:cxn>
            </a:cxnLst>
            <a:rect l="0" t="0" r="r" b="b"/>
            <a:pathLst>
              <a:path w="16" h="13">
                <a:moveTo>
                  <a:pt x="14" y="13"/>
                </a:moveTo>
                <a:lnTo>
                  <a:pt x="14" y="13"/>
                </a:lnTo>
                <a:lnTo>
                  <a:pt x="16" y="13"/>
                </a:lnTo>
                <a:lnTo>
                  <a:pt x="16" y="0"/>
                </a:lnTo>
                <a:lnTo>
                  <a:pt x="14" y="0"/>
                </a:lnTo>
                <a:lnTo>
                  <a:pt x="14" y="7"/>
                </a:lnTo>
                <a:lnTo>
                  <a:pt x="15" y="0"/>
                </a:lnTo>
                <a:lnTo>
                  <a:pt x="1" y="0"/>
                </a:lnTo>
                <a:lnTo>
                  <a:pt x="0" y="13"/>
                </a:lnTo>
                <a:lnTo>
                  <a:pt x="14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35" name="Freeform 247"/>
          <p:cNvSpPr>
            <a:spLocks/>
          </p:cNvSpPr>
          <p:nvPr/>
        </p:nvSpPr>
        <p:spPr bwMode="auto">
          <a:xfrm>
            <a:off x="6634163" y="2260600"/>
            <a:ext cx="23812" cy="22225"/>
          </a:xfrm>
          <a:custGeom>
            <a:avLst/>
            <a:gdLst/>
            <a:ahLst/>
            <a:cxnLst>
              <a:cxn ang="0">
                <a:pos x="13" y="13"/>
              </a:cxn>
              <a:cxn ang="0">
                <a:pos x="15" y="0"/>
              </a:cxn>
              <a:cxn ang="0">
                <a:pos x="13" y="0"/>
              </a:cxn>
              <a:cxn ang="0">
                <a:pos x="0" y="1"/>
              </a:cxn>
              <a:cxn ang="0">
                <a:pos x="1" y="14"/>
              </a:cxn>
              <a:cxn ang="0">
                <a:pos x="13" y="13"/>
              </a:cxn>
              <a:cxn ang="0">
                <a:pos x="13" y="13"/>
              </a:cxn>
            </a:cxnLst>
            <a:rect l="0" t="0" r="r" b="b"/>
            <a:pathLst>
              <a:path w="15" h="14">
                <a:moveTo>
                  <a:pt x="13" y="13"/>
                </a:moveTo>
                <a:lnTo>
                  <a:pt x="15" y="0"/>
                </a:lnTo>
                <a:lnTo>
                  <a:pt x="13" y="0"/>
                </a:lnTo>
                <a:lnTo>
                  <a:pt x="0" y="1"/>
                </a:lnTo>
                <a:lnTo>
                  <a:pt x="1" y="14"/>
                </a:lnTo>
                <a:lnTo>
                  <a:pt x="13" y="13"/>
                </a:lnTo>
                <a:lnTo>
                  <a:pt x="13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36" name="Freeform 248"/>
          <p:cNvSpPr>
            <a:spLocks/>
          </p:cNvSpPr>
          <p:nvPr/>
        </p:nvSpPr>
        <p:spPr bwMode="auto">
          <a:xfrm>
            <a:off x="6592888" y="2266950"/>
            <a:ext cx="22225" cy="22225"/>
          </a:xfrm>
          <a:custGeom>
            <a:avLst/>
            <a:gdLst/>
            <a:ahLst/>
            <a:cxnLst>
              <a:cxn ang="0">
                <a:pos x="14" y="13"/>
              </a:cxn>
              <a:cxn ang="0">
                <a:pos x="12" y="0"/>
              </a:cxn>
              <a:cxn ang="0">
                <a:pos x="12" y="0"/>
              </a:cxn>
              <a:cxn ang="0">
                <a:pos x="8" y="0"/>
              </a:cxn>
              <a:cxn ang="0">
                <a:pos x="0" y="2"/>
              </a:cxn>
              <a:cxn ang="0">
                <a:pos x="2" y="14"/>
              </a:cxn>
              <a:cxn ang="0">
                <a:pos x="14" y="12"/>
              </a:cxn>
              <a:cxn ang="0">
                <a:pos x="12" y="6"/>
              </a:cxn>
              <a:cxn ang="0">
                <a:pos x="12" y="13"/>
              </a:cxn>
              <a:cxn ang="0">
                <a:pos x="14" y="13"/>
              </a:cxn>
            </a:cxnLst>
            <a:rect l="0" t="0" r="r" b="b"/>
            <a:pathLst>
              <a:path w="14" h="14">
                <a:moveTo>
                  <a:pt x="14" y="13"/>
                </a:moveTo>
                <a:lnTo>
                  <a:pt x="12" y="0"/>
                </a:lnTo>
                <a:lnTo>
                  <a:pt x="12" y="0"/>
                </a:lnTo>
                <a:lnTo>
                  <a:pt x="8" y="0"/>
                </a:lnTo>
                <a:lnTo>
                  <a:pt x="0" y="2"/>
                </a:lnTo>
                <a:lnTo>
                  <a:pt x="2" y="14"/>
                </a:lnTo>
                <a:lnTo>
                  <a:pt x="14" y="12"/>
                </a:lnTo>
                <a:lnTo>
                  <a:pt x="12" y="6"/>
                </a:lnTo>
                <a:lnTo>
                  <a:pt x="12" y="13"/>
                </a:lnTo>
                <a:lnTo>
                  <a:pt x="14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37" name="Freeform 249"/>
          <p:cNvSpPr>
            <a:spLocks/>
          </p:cNvSpPr>
          <p:nvPr/>
        </p:nvSpPr>
        <p:spPr bwMode="auto">
          <a:xfrm>
            <a:off x="6548438" y="2273300"/>
            <a:ext cx="25400" cy="23813"/>
          </a:xfrm>
          <a:custGeom>
            <a:avLst/>
            <a:gdLst/>
            <a:ahLst/>
            <a:cxnLst>
              <a:cxn ang="0">
                <a:pos x="16" y="13"/>
              </a:cxn>
              <a:cxn ang="0">
                <a:pos x="14" y="0"/>
              </a:cxn>
              <a:cxn ang="0">
                <a:pos x="9" y="2"/>
              </a:cxn>
              <a:cxn ang="0">
                <a:pos x="0" y="3"/>
              </a:cxn>
              <a:cxn ang="0">
                <a:pos x="5" y="15"/>
              </a:cxn>
              <a:cxn ang="0">
                <a:pos x="15" y="14"/>
              </a:cxn>
              <a:cxn ang="0">
                <a:pos x="16" y="13"/>
              </a:cxn>
            </a:cxnLst>
            <a:rect l="0" t="0" r="r" b="b"/>
            <a:pathLst>
              <a:path w="16" h="15">
                <a:moveTo>
                  <a:pt x="16" y="13"/>
                </a:moveTo>
                <a:lnTo>
                  <a:pt x="14" y="0"/>
                </a:lnTo>
                <a:lnTo>
                  <a:pt x="9" y="2"/>
                </a:lnTo>
                <a:lnTo>
                  <a:pt x="0" y="3"/>
                </a:lnTo>
                <a:lnTo>
                  <a:pt x="5" y="15"/>
                </a:lnTo>
                <a:lnTo>
                  <a:pt x="15" y="14"/>
                </a:lnTo>
                <a:lnTo>
                  <a:pt x="16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38" name="Freeform 250"/>
          <p:cNvSpPr>
            <a:spLocks/>
          </p:cNvSpPr>
          <p:nvPr/>
        </p:nvSpPr>
        <p:spPr bwMode="auto">
          <a:xfrm>
            <a:off x="6507163" y="2286000"/>
            <a:ext cx="30162" cy="23813"/>
          </a:xfrm>
          <a:custGeom>
            <a:avLst/>
            <a:gdLst/>
            <a:ahLst/>
            <a:cxnLst>
              <a:cxn ang="0">
                <a:pos x="19" y="12"/>
              </a:cxn>
              <a:cxn ang="0">
                <a:pos x="14" y="0"/>
              </a:cxn>
              <a:cxn ang="0">
                <a:pos x="9" y="1"/>
              </a:cxn>
              <a:cxn ang="0">
                <a:pos x="0" y="3"/>
              </a:cxn>
              <a:cxn ang="0">
                <a:pos x="6" y="15"/>
              </a:cxn>
              <a:cxn ang="0">
                <a:pos x="14" y="13"/>
              </a:cxn>
              <a:cxn ang="0">
                <a:pos x="19" y="12"/>
              </a:cxn>
            </a:cxnLst>
            <a:rect l="0" t="0" r="r" b="b"/>
            <a:pathLst>
              <a:path w="19" h="15">
                <a:moveTo>
                  <a:pt x="19" y="12"/>
                </a:moveTo>
                <a:lnTo>
                  <a:pt x="14" y="0"/>
                </a:lnTo>
                <a:lnTo>
                  <a:pt x="9" y="1"/>
                </a:lnTo>
                <a:lnTo>
                  <a:pt x="0" y="3"/>
                </a:lnTo>
                <a:lnTo>
                  <a:pt x="6" y="15"/>
                </a:lnTo>
                <a:lnTo>
                  <a:pt x="14" y="13"/>
                </a:lnTo>
                <a:lnTo>
                  <a:pt x="19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39" name="Freeform 251"/>
          <p:cNvSpPr>
            <a:spLocks/>
          </p:cNvSpPr>
          <p:nvPr/>
        </p:nvSpPr>
        <p:spPr bwMode="auto">
          <a:xfrm>
            <a:off x="6467475" y="2298700"/>
            <a:ext cx="30163" cy="26988"/>
          </a:xfrm>
          <a:custGeom>
            <a:avLst/>
            <a:gdLst/>
            <a:ahLst/>
            <a:cxnLst>
              <a:cxn ang="0">
                <a:pos x="19" y="12"/>
              </a:cxn>
              <a:cxn ang="0">
                <a:pos x="13" y="0"/>
              </a:cxn>
              <a:cxn ang="0">
                <a:pos x="8" y="3"/>
              </a:cxn>
              <a:cxn ang="0">
                <a:pos x="0" y="6"/>
              </a:cxn>
              <a:cxn ang="0">
                <a:pos x="7" y="17"/>
              </a:cxn>
              <a:cxn ang="0">
                <a:pos x="13" y="15"/>
              </a:cxn>
              <a:cxn ang="0">
                <a:pos x="19" y="12"/>
              </a:cxn>
            </a:cxnLst>
            <a:rect l="0" t="0" r="r" b="b"/>
            <a:pathLst>
              <a:path w="19" h="17">
                <a:moveTo>
                  <a:pt x="19" y="12"/>
                </a:moveTo>
                <a:lnTo>
                  <a:pt x="13" y="0"/>
                </a:lnTo>
                <a:lnTo>
                  <a:pt x="8" y="3"/>
                </a:lnTo>
                <a:lnTo>
                  <a:pt x="0" y="6"/>
                </a:lnTo>
                <a:lnTo>
                  <a:pt x="7" y="17"/>
                </a:lnTo>
                <a:lnTo>
                  <a:pt x="13" y="15"/>
                </a:lnTo>
                <a:lnTo>
                  <a:pt x="19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40" name="Freeform 252"/>
          <p:cNvSpPr>
            <a:spLocks/>
          </p:cNvSpPr>
          <p:nvPr/>
        </p:nvSpPr>
        <p:spPr bwMode="auto">
          <a:xfrm>
            <a:off x="6430963" y="2317750"/>
            <a:ext cx="28575" cy="26988"/>
          </a:xfrm>
          <a:custGeom>
            <a:avLst/>
            <a:gdLst/>
            <a:ahLst/>
            <a:cxnLst>
              <a:cxn ang="0">
                <a:pos x="18" y="11"/>
              </a:cxn>
              <a:cxn ang="0">
                <a:pos x="12" y="0"/>
              </a:cxn>
              <a:cxn ang="0">
                <a:pos x="3" y="4"/>
              </a:cxn>
              <a:cxn ang="0">
                <a:pos x="0" y="6"/>
              </a:cxn>
              <a:cxn ang="0">
                <a:pos x="6" y="17"/>
              </a:cxn>
              <a:cxn ang="0">
                <a:pos x="8" y="16"/>
              </a:cxn>
              <a:cxn ang="0">
                <a:pos x="18" y="11"/>
              </a:cxn>
            </a:cxnLst>
            <a:rect l="0" t="0" r="r" b="b"/>
            <a:pathLst>
              <a:path w="18" h="17">
                <a:moveTo>
                  <a:pt x="18" y="11"/>
                </a:moveTo>
                <a:lnTo>
                  <a:pt x="12" y="0"/>
                </a:lnTo>
                <a:lnTo>
                  <a:pt x="3" y="4"/>
                </a:lnTo>
                <a:lnTo>
                  <a:pt x="0" y="6"/>
                </a:lnTo>
                <a:lnTo>
                  <a:pt x="6" y="17"/>
                </a:lnTo>
                <a:lnTo>
                  <a:pt x="8" y="16"/>
                </a:lnTo>
                <a:lnTo>
                  <a:pt x="18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41" name="Freeform 253"/>
          <p:cNvSpPr>
            <a:spLocks/>
          </p:cNvSpPr>
          <p:nvPr/>
        </p:nvSpPr>
        <p:spPr bwMode="auto">
          <a:xfrm>
            <a:off x="6392863" y="2336800"/>
            <a:ext cx="30162" cy="30163"/>
          </a:xfrm>
          <a:custGeom>
            <a:avLst/>
            <a:gdLst/>
            <a:ahLst/>
            <a:cxnLst>
              <a:cxn ang="0">
                <a:pos x="19" y="13"/>
              </a:cxn>
              <a:cxn ang="0">
                <a:pos x="13" y="0"/>
              </a:cxn>
              <a:cxn ang="0">
                <a:pos x="3" y="6"/>
              </a:cxn>
              <a:cxn ang="0">
                <a:pos x="0" y="8"/>
              </a:cxn>
              <a:cxn ang="0">
                <a:pos x="8" y="19"/>
              </a:cxn>
              <a:cxn ang="0">
                <a:pos x="10" y="17"/>
              </a:cxn>
              <a:cxn ang="0">
                <a:pos x="5" y="13"/>
              </a:cxn>
              <a:cxn ang="0">
                <a:pos x="8" y="19"/>
              </a:cxn>
              <a:cxn ang="0">
                <a:pos x="19" y="13"/>
              </a:cxn>
            </a:cxnLst>
            <a:rect l="0" t="0" r="r" b="b"/>
            <a:pathLst>
              <a:path w="19" h="19">
                <a:moveTo>
                  <a:pt x="19" y="13"/>
                </a:moveTo>
                <a:lnTo>
                  <a:pt x="13" y="0"/>
                </a:lnTo>
                <a:lnTo>
                  <a:pt x="3" y="6"/>
                </a:lnTo>
                <a:lnTo>
                  <a:pt x="0" y="8"/>
                </a:lnTo>
                <a:lnTo>
                  <a:pt x="8" y="19"/>
                </a:lnTo>
                <a:lnTo>
                  <a:pt x="10" y="17"/>
                </a:lnTo>
                <a:lnTo>
                  <a:pt x="5" y="13"/>
                </a:lnTo>
                <a:lnTo>
                  <a:pt x="8" y="19"/>
                </a:lnTo>
                <a:lnTo>
                  <a:pt x="19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42" name="Freeform 254"/>
          <p:cNvSpPr>
            <a:spLocks/>
          </p:cNvSpPr>
          <p:nvPr/>
        </p:nvSpPr>
        <p:spPr bwMode="auto">
          <a:xfrm>
            <a:off x="6359525" y="2360613"/>
            <a:ext cx="30163" cy="28575"/>
          </a:xfrm>
          <a:custGeom>
            <a:avLst/>
            <a:gdLst/>
            <a:ahLst/>
            <a:cxnLst>
              <a:cxn ang="0">
                <a:pos x="19" y="11"/>
              </a:cxn>
              <a:cxn ang="0">
                <a:pos x="11" y="0"/>
              </a:cxn>
              <a:cxn ang="0">
                <a:pos x="0" y="8"/>
              </a:cxn>
              <a:cxn ang="0">
                <a:pos x="8" y="18"/>
              </a:cxn>
              <a:cxn ang="0">
                <a:pos x="19" y="11"/>
              </a:cxn>
            </a:cxnLst>
            <a:rect l="0" t="0" r="r" b="b"/>
            <a:pathLst>
              <a:path w="19" h="18">
                <a:moveTo>
                  <a:pt x="19" y="11"/>
                </a:moveTo>
                <a:lnTo>
                  <a:pt x="11" y="0"/>
                </a:lnTo>
                <a:lnTo>
                  <a:pt x="0" y="8"/>
                </a:lnTo>
                <a:lnTo>
                  <a:pt x="8" y="18"/>
                </a:lnTo>
                <a:lnTo>
                  <a:pt x="19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43" name="Freeform 255"/>
          <p:cNvSpPr>
            <a:spLocks/>
          </p:cNvSpPr>
          <p:nvPr/>
        </p:nvSpPr>
        <p:spPr bwMode="auto">
          <a:xfrm>
            <a:off x="6326188" y="2386013"/>
            <a:ext cx="26987" cy="28575"/>
          </a:xfrm>
          <a:custGeom>
            <a:avLst/>
            <a:gdLst/>
            <a:ahLst/>
            <a:cxnLst>
              <a:cxn ang="0">
                <a:pos x="17" y="9"/>
              </a:cxn>
              <a:cxn ang="0">
                <a:pos x="9" y="0"/>
              </a:cxn>
              <a:cxn ang="0">
                <a:pos x="0" y="8"/>
              </a:cxn>
              <a:cxn ang="0">
                <a:pos x="7" y="18"/>
              </a:cxn>
              <a:cxn ang="0">
                <a:pos x="17" y="9"/>
              </a:cxn>
            </a:cxnLst>
            <a:rect l="0" t="0" r="r" b="b"/>
            <a:pathLst>
              <a:path w="17" h="18">
                <a:moveTo>
                  <a:pt x="17" y="9"/>
                </a:moveTo>
                <a:lnTo>
                  <a:pt x="9" y="0"/>
                </a:lnTo>
                <a:lnTo>
                  <a:pt x="0" y="8"/>
                </a:lnTo>
                <a:lnTo>
                  <a:pt x="7" y="18"/>
                </a:lnTo>
                <a:lnTo>
                  <a:pt x="17" y="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44" name="Freeform 256"/>
          <p:cNvSpPr>
            <a:spLocks/>
          </p:cNvSpPr>
          <p:nvPr/>
        </p:nvSpPr>
        <p:spPr bwMode="auto">
          <a:xfrm>
            <a:off x="6292850" y="2413000"/>
            <a:ext cx="28575" cy="28575"/>
          </a:xfrm>
          <a:custGeom>
            <a:avLst/>
            <a:gdLst/>
            <a:ahLst/>
            <a:cxnLst>
              <a:cxn ang="0">
                <a:pos x="18" y="8"/>
              </a:cxn>
              <a:cxn ang="0">
                <a:pos x="10" y="0"/>
              </a:cxn>
              <a:cxn ang="0">
                <a:pos x="0" y="8"/>
              </a:cxn>
              <a:cxn ang="0">
                <a:pos x="9" y="18"/>
              </a:cxn>
              <a:cxn ang="0">
                <a:pos x="18" y="8"/>
              </a:cxn>
            </a:cxnLst>
            <a:rect l="0" t="0" r="r" b="b"/>
            <a:pathLst>
              <a:path w="18" h="18">
                <a:moveTo>
                  <a:pt x="18" y="8"/>
                </a:moveTo>
                <a:lnTo>
                  <a:pt x="10" y="0"/>
                </a:lnTo>
                <a:lnTo>
                  <a:pt x="0" y="8"/>
                </a:lnTo>
                <a:lnTo>
                  <a:pt x="9" y="18"/>
                </a:lnTo>
                <a:lnTo>
                  <a:pt x="18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45" name="Freeform 257"/>
          <p:cNvSpPr>
            <a:spLocks/>
          </p:cNvSpPr>
          <p:nvPr/>
        </p:nvSpPr>
        <p:spPr bwMode="auto">
          <a:xfrm>
            <a:off x="6261100" y="2439988"/>
            <a:ext cx="30163" cy="3016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10" y="19"/>
              </a:cxn>
              <a:cxn ang="0">
                <a:pos x="19" y="9"/>
              </a:cxn>
            </a:cxnLst>
            <a:rect l="0" t="0" r="r" b="b"/>
            <a:pathLst>
              <a:path w="19" h="19">
                <a:moveTo>
                  <a:pt x="19" y="9"/>
                </a:moveTo>
                <a:lnTo>
                  <a:pt x="10" y="0"/>
                </a:lnTo>
                <a:lnTo>
                  <a:pt x="0" y="9"/>
                </a:lnTo>
                <a:lnTo>
                  <a:pt x="10" y="19"/>
                </a:lnTo>
                <a:lnTo>
                  <a:pt x="19" y="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46" name="Freeform 258"/>
          <p:cNvSpPr>
            <a:spLocks/>
          </p:cNvSpPr>
          <p:nvPr/>
        </p:nvSpPr>
        <p:spPr bwMode="auto">
          <a:xfrm>
            <a:off x="6230938" y="2470150"/>
            <a:ext cx="30162" cy="28575"/>
          </a:xfrm>
          <a:custGeom>
            <a:avLst/>
            <a:gdLst/>
            <a:ahLst/>
            <a:cxnLst>
              <a:cxn ang="0">
                <a:pos x="19" y="8"/>
              </a:cxn>
              <a:cxn ang="0">
                <a:pos x="10" y="0"/>
              </a:cxn>
              <a:cxn ang="0">
                <a:pos x="5" y="4"/>
              </a:cxn>
              <a:cxn ang="0">
                <a:pos x="0" y="8"/>
              </a:cxn>
              <a:cxn ang="0">
                <a:pos x="10" y="18"/>
              </a:cxn>
              <a:cxn ang="0">
                <a:pos x="14" y="13"/>
              </a:cxn>
              <a:cxn ang="0">
                <a:pos x="19" y="8"/>
              </a:cxn>
            </a:cxnLst>
            <a:rect l="0" t="0" r="r" b="b"/>
            <a:pathLst>
              <a:path w="19" h="18">
                <a:moveTo>
                  <a:pt x="19" y="8"/>
                </a:moveTo>
                <a:lnTo>
                  <a:pt x="10" y="0"/>
                </a:lnTo>
                <a:lnTo>
                  <a:pt x="5" y="4"/>
                </a:lnTo>
                <a:lnTo>
                  <a:pt x="0" y="8"/>
                </a:lnTo>
                <a:lnTo>
                  <a:pt x="10" y="18"/>
                </a:lnTo>
                <a:lnTo>
                  <a:pt x="14" y="13"/>
                </a:lnTo>
                <a:lnTo>
                  <a:pt x="19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47" name="Freeform 259"/>
          <p:cNvSpPr>
            <a:spLocks/>
          </p:cNvSpPr>
          <p:nvPr/>
        </p:nvSpPr>
        <p:spPr bwMode="auto">
          <a:xfrm>
            <a:off x="6203950" y="2498725"/>
            <a:ext cx="30163" cy="31750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1"/>
              </a:cxn>
              <a:cxn ang="0">
                <a:pos x="10" y="20"/>
              </a:cxn>
              <a:cxn ang="0">
                <a:pos x="19" y="10"/>
              </a:cxn>
            </a:cxnLst>
            <a:rect l="0" t="0" r="r" b="b"/>
            <a:pathLst>
              <a:path w="19" h="20">
                <a:moveTo>
                  <a:pt x="19" y="10"/>
                </a:moveTo>
                <a:lnTo>
                  <a:pt x="9" y="0"/>
                </a:lnTo>
                <a:lnTo>
                  <a:pt x="0" y="11"/>
                </a:lnTo>
                <a:lnTo>
                  <a:pt x="10" y="20"/>
                </a:lnTo>
                <a:lnTo>
                  <a:pt x="19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48" name="Freeform 260"/>
          <p:cNvSpPr>
            <a:spLocks/>
          </p:cNvSpPr>
          <p:nvPr/>
        </p:nvSpPr>
        <p:spPr bwMode="auto">
          <a:xfrm>
            <a:off x="6178550" y="2532063"/>
            <a:ext cx="28575" cy="28575"/>
          </a:xfrm>
          <a:custGeom>
            <a:avLst/>
            <a:gdLst/>
            <a:ahLst/>
            <a:cxnLst>
              <a:cxn ang="0">
                <a:pos x="18" y="7"/>
              </a:cxn>
              <a:cxn ang="0">
                <a:pos x="7" y="0"/>
              </a:cxn>
              <a:cxn ang="0">
                <a:pos x="0" y="9"/>
              </a:cxn>
              <a:cxn ang="0">
                <a:pos x="10" y="18"/>
              </a:cxn>
              <a:cxn ang="0">
                <a:pos x="18" y="7"/>
              </a:cxn>
            </a:cxnLst>
            <a:rect l="0" t="0" r="r" b="b"/>
            <a:pathLst>
              <a:path w="18" h="18">
                <a:moveTo>
                  <a:pt x="18" y="7"/>
                </a:moveTo>
                <a:lnTo>
                  <a:pt x="7" y="0"/>
                </a:lnTo>
                <a:lnTo>
                  <a:pt x="0" y="9"/>
                </a:lnTo>
                <a:lnTo>
                  <a:pt x="10" y="18"/>
                </a:lnTo>
                <a:lnTo>
                  <a:pt x="18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49" name="Freeform 261"/>
          <p:cNvSpPr>
            <a:spLocks/>
          </p:cNvSpPr>
          <p:nvPr/>
        </p:nvSpPr>
        <p:spPr bwMode="auto">
          <a:xfrm>
            <a:off x="6149975" y="2563813"/>
            <a:ext cx="31750" cy="30162"/>
          </a:xfrm>
          <a:custGeom>
            <a:avLst/>
            <a:gdLst/>
            <a:ahLst/>
            <a:cxnLst>
              <a:cxn ang="0">
                <a:pos x="20" y="8"/>
              </a:cxn>
              <a:cxn ang="0">
                <a:pos x="9" y="0"/>
              </a:cxn>
              <a:cxn ang="0">
                <a:pos x="0" y="10"/>
              </a:cxn>
              <a:cxn ang="0">
                <a:pos x="12" y="19"/>
              </a:cxn>
              <a:cxn ang="0">
                <a:pos x="20" y="8"/>
              </a:cxn>
            </a:cxnLst>
            <a:rect l="0" t="0" r="r" b="b"/>
            <a:pathLst>
              <a:path w="20" h="19">
                <a:moveTo>
                  <a:pt x="20" y="8"/>
                </a:moveTo>
                <a:lnTo>
                  <a:pt x="9" y="0"/>
                </a:lnTo>
                <a:lnTo>
                  <a:pt x="0" y="10"/>
                </a:lnTo>
                <a:lnTo>
                  <a:pt x="12" y="19"/>
                </a:lnTo>
                <a:lnTo>
                  <a:pt x="20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50" name="Freeform 262"/>
          <p:cNvSpPr>
            <a:spLocks/>
          </p:cNvSpPr>
          <p:nvPr/>
        </p:nvSpPr>
        <p:spPr bwMode="auto">
          <a:xfrm>
            <a:off x="6127750" y="2597150"/>
            <a:ext cx="28575" cy="28575"/>
          </a:xfrm>
          <a:custGeom>
            <a:avLst/>
            <a:gdLst/>
            <a:ahLst/>
            <a:cxnLst>
              <a:cxn ang="0">
                <a:pos x="18" y="7"/>
              </a:cxn>
              <a:cxn ang="0">
                <a:pos x="7" y="0"/>
              </a:cxn>
              <a:cxn ang="0">
                <a:pos x="5" y="5"/>
              </a:cxn>
              <a:cxn ang="0">
                <a:pos x="3" y="7"/>
              </a:cxn>
              <a:cxn ang="0">
                <a:pos x="0" y="11"/>
              </a:cxn>
              <a:cxn ang="0">
                <a:pos x="11" y="18"/>
              </a:cxn>
              <a:cxn ang="0">
                <a:pos x="16" y="12"/>
              </a:cxn>
              <a:cxn ang="0">
                <a:pos x="10" y="10"/>
              </a:cxn>
              <a:cxn ang="0">
                <a:pos x="14" y="13"/>
              </a:cxn>
              <a:cxn ang="0">
                <a:pos x="18" y="7"/>
              </a:cxn>
            </a:cxnLst>
            <a:rect l="0" t="0" r="r" b="b"/>
            <a:pathLst>
              <a:path w="18" h="18">
                <a:moveTo>
                  <a:pt x="18" y="7"/>
                </a:moveTo>
                <a:lnTo>
                  <a:pt x="7" y="0"/>
                </a:lnTo>
                <a:lnTo>
                  <a:pt x="5" y="5"/>
                </a:lnTo>
                <a:lnTo>
                  <a:pt x="3" y="7"/>
                </a:lnTo>
                <a:lnTo>
                  <a:pt x="0" y="11"/>
                </a:lnTo>
                <a:lnTo>
                  <a:pt x="11" y="18"/>
                </a:lnTo>
                <a:lnTo>
                  <a:pt x="16" y="12"/>
                </a:lnTo>
                <a:lnTo>
                  <a:pt x="10" y="10"/>
                </a:lnTo>
                <a:lnTo>
                  <a:pt x="14" y="13"/>
                </a:lnTo>
                <a:lnTo>
                  <a:pt x="18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51" name="Freeform 263"/>
          <p:cNvSpPr>
            <a:spLocks/>
          </p:cNvSpPr>
          <p:nvPr/>
        </p:nvSpPr>
        <p:spPr bwMode="auto">
          <a:xfrm>
            <a:off x="6103938" y="2632075"/>
            <a:ext cx="28575" cy="28575"/>
          </a:xfrm>
          <a:custGeom>
            <a:avLst/>
            <a:gdLst/>
            <a:ahLst/>
            <a:cxnLst>
              <a:cxn ang="0">
                <a:pos x="18" y="7"/>
              </a:cxn>
              <a:cxn ang="0">
                <a:pos x="7" y="0"/>
              </a:cxn>
              <a:cxn ang="0">
                <a:pos x="0" y="11"/>
              </a:cxn>
              <a:cxn ang="0">
                <a:pos x="11" y="18"/>
              </a:cxn>
              <a:cxn ang="0">
                <a:pos x="18" y="7"/>
              </a:cxn>
            </a:cxnLst>
            <a:rect l="0" t="0" r="r" b="b"/>
            <a:pathLst>
              <a:path w="18" h="18">
                <a:moveTo>
                  <a:pt x="18" y="7"/>
                </a:moveTo>
                <a:lnTo>
                  <a:pt x="7" y="0"/>
                </a:lnTo>
                <a:lnTo>
                  <a:pt x="0" y="11"/>
                </a:lnTo>
                <a:lnTo>
                  <a:pt x="11" y="18"/>
                </a:lnTo>
                <a:lnTo>
                  <a:pt x="18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52" name="Freeform 264"/>
          <p:cNvSpPr>
            <a:spLocks/>
          </p:cNvSpPr>
          <p:nvPr/>
        </p:nvSpPr>
        <p:spPr bwMode="auto">
          <a:xfrm>
            <a:off x="6083300" y="2667000"/>
            <a:ext cx="25400" cy="28575"/>
          </a:xfrm>
          <a:custGeom>
            <a:avLst/>
            <a:gdLst/>
            <a:ahLst/>
            <a:cxnLst>
              <a:cxn ang="0">
                <a:pos x="16" y="7"/>
              </a:cxn>
              <a:cxn ang="0">
                <a:pos x="6" y="0"/>
              </a:cxn>
              <a:cxn ang="0">
                <a:pos x="0" y="12"/>
              </a:cxn>
              <a:cxn ang="0">
                <a:pos x="10" y="18"/>
              </a:cxn>
              <a:cxn ang="0">
                <a:pos x="16" y="7"/>
              </a:cxn>
            </a:cxnLst>
            <a:rect l="0" t="0" r="r" b="b"/>
            <a:pathLst>
              <a:path w="16" h="18">
                <a:moveTo>
                  <a:pt x="16" y="7"/>
                </a:moveTo>
                <a:lnTo>
                  <a:pt x="6" y="0"/>
                </a:lnTo>
                <a:lnTo>
                  <a:pt x="0" y="12"/>
                </a:lnTo>
                <a:lnTo>
                  <a:pt x="10" y="18"/>
                </a:lnTo>
                <a:lnTo>
                  <a:pt x="16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53" name="Freeform 265"/>
          <p:cNvSpPr>
            <a:spLocks/>
          </p:cNvSpPr>
          <p:nvPr/>
        </p:nvSpPr>
        <p:spPr bwMode="auto">
          <a:xfrm>
            <a:off x="6059488" y="2700338"/>
            <a:ext cx="28575" cy="30162"/>
          </a:xfrm>
          <a:custGeom>
            <a:avLst/>
            <a:gdLst/>
            <a:ahLst/>
            <a:cxnLst>
              <a:cxn ang="0">
                <a:pos x="18" y="8"/>
              </a:cxn>
              <a:cxn ang="0">
                <a:pos x="7" y="0"/>
              </a:cxn>
              <a:cxn ang="0">
                <a:pos x="5" y="4"/>
              </a:cxn>
              <a:cxn ang="0">
                <a:pos x="0" y="12"/>
              </a:cxn>
              <a:cxn ang="0">
                <a:pos x="13" y="19"/>
              </a:cxn>
              <a:cxn ang="0">
                <a:pos x="18" y="9"/>
              </a:cxn>
              <a:cxn ang="0">
                <a:pos x="18" y="8"/>
              </a:cxn>
            </a:cxnLst>
            <a:rect l="0" t="0" r="r" b="b"/>
            <a:pathLst>
              <a:path w="18" h="19">
                <a:moveTo>
                  <a:pt x="18" y="8"/>
                </a:moveTo>
                <a:lnTo>
                  <a:pt x="7" y="0"/>
                </a:lnTo>
                <a:lnTo>
                  <a:pt x="5" y="4"/>
                </a:lnTo>
                <a:lnTo>
                  <a:pt x="0" y="12"/>
                </a:lnTo>
                <a:lnTo>
                  <a:pt x="13" y="19"/>
                </a:lnTo>
                <a:lnTo>
                  <a:pt x="18" y="9"/>
                </a:lnTo>
                <a:lnTo>
                  <a:pt x="18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54" name="Freeform 266"/>
          <p:cNvSpPr>
            <a:spLocks/>
          </p:cNvSpPr>
          <p:nvPr/>
        </p:nvSpPr>
        <p:spPr bwMode="auto">
          <a:xfrm>
            <a:off x="6040438" y="2736850"/>
            <a:ext cx="26987" cy="30163"/>
          </a:xfrm>
          <a:custGeom>
            <a:avLst/>
            <a:gdLst/>
            <a:ahLst/>
            <a:cxnLst>
              <a:cxn ang="0">
                <a:pos x="17" y="8"/>
              </a:cxn>
              <a:cxn ang="0">
                <a:pos x="6" y="0"/>
              </a:cxn>
              <a:cxn ang="0">
                <a:pos x="0" y="13"/>
              </a:cxn>
              <a:cxn ang="0">
                <a:pos x="12" y="19"/>
              </a:cxn>
              <a:cxn ang="0">
                <a:pos x="17" y="8"/>
              </a:cxn>
            </a:cxnLst>
            <a:rect l="0" t="0" r="r" b="b"/>
            <a:pathLst>
              <a:path w="17" h="19">
                <a:moveTo>
                  <a:pt x="17" y="8"/>
                </a:moveTo>
                <a:lnTo>
                  <a:pt x="6" y="0"/>
                </a:lnTo>
                <a:lnTo>
                  <a:pt x="0" y="13"/>
                </a:lnTo>
                <a:lnTo>
                  <a:pt x="12" y="19"/>
                </a:lnTo>
                <a:lnTo>
                  <a:pt x="17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55" name="Freeform 267"/>
          <p:cNvSpPr>
            <a:spLocks/>
          </p:cNvSpPr>
          <p:nvPr/>
        </p:nvSpPr>
        <p:spPr bwMode="auto">
          <a:xfrm>
            <a:off x="6021388" y="2776538"/>
            <a:ext cx="26987" cy="23812"/>
          </a:xfrm>
          <a:custGeom>
            <a:avLst/>
            <a:gdLst/>
            <a:ahLst/>
            <a:cxnLst>
              <a:cxn ang="0">
                <a:pos x="17" y="4"/>
              </a:cxn>
              <a:cxn ang="0">
                <a:pos x="6" y="0"/>
              </a:cxn>
              <a:cxn ang="0">
                <a:pos x="0" y="11"/>
              </a:cxn>
              <a:cxn ang="0">
                <a:pos x="12" y="15"/>
              </a:cxn>
              <a:cxn ang="0">
                <a:pos x="17" y="4"/>
              </a:cxn>
            </a:cxnLst>
            <a:rect l="0" t="0" r="r" b="b"/>
            <a:pathLst>
              <a:path w="17" h="15">
                <a:moveTo>
                  <a:pt x="17" y="4"/>
                </a:moveTo>
                <a:lnTo>
                  <a:pt x="6" y="0"/>
                </a:lnTo>
                <a:lnTo>
                  <a:pt x="0" y="11"/>
                </a:lnTo>
                <a:lnTo>
                  <a:pt x="12" y="15"/>
                </a:lnTo>
                <a:lnTo>
                  <a:pt x="17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56" name="Freeform 268"/>
          <p:cNvSpPr>
            <a:spLocks/>
          </p:cNvSpPr>
          <p:nvPr/>
        </p:nvSpPr>
        <p:spPr bwMode="auto">
          <a:xfrm>
            <a:off x="6002338" y="2813050"/>
            <a:ext cx="28575" cy="26988"/>
          </a:xfrm>
          <a:custGeom>
            <a:avLst/>
            <a:gdLst/>
            <a:ahLst/>
            <a:cxnLst>
              <a:cxn ang="0">
                <a:pos x="18" y="6"/>
              </a:cxn>
              <a:cxn ang="0">
                <a:pos x="5" y="0"/>
              </a:cxn>
              <a:cxn ang="0">
                <a:pos x="4" y="2"/>
              </a:cxn>
              <a:cxn ang="0">
                <a:pos x="0" y="11"/>
              </a:cxn>
              <a:cxn ang="0">
                <a:pos x="12" y="17"/>
              </a:cxn>
              <a:cxn ang="0">
                <a:pos x="16" y="7"/>
              </a:cxn>
              <a:cxn ang="0">
                <a:pos x="18" y="6"/>
              </a:cxn>
            </a:cxnLst>
            <a:rect l="0" t="0" r="r" b="b"/>
            <a:pathLst>
              <a:path w="18" h="17">
                <a:moveTo>
                  <a:pt x="18" y="6"/>
                </a:moveTo>
                <a:lnTo>
                  <a:pt x="5" y="0"/>
                </a:lnTo>
                <a:lnTo>
                  <a:pt x="4" y="2"/>
                </a:lnTo>
                <a:lnTo>
                  <a:pt x="0" y="11"/>
                </a:lnTo>
                <a:lnTo>
                  <a:pt x="12" y="17"/>
                </a:lnTo>
                <a:lnTo>
                  <a:pt x="16" y="7"/>
                </a:lnTo>
                <a:lnTo>
                  <a:pt x="18" y="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57" name="Freeform 269"/>
          <p:cNvSpPr>
            <a:spLocks/>
          </p:cNvSpPr>
          <p:nvPr/>
        </p:nvSpPr>
        <p:spPr bwMode="auto">
          <a:xfrm>
            <a:off x="5984875" y="2849563"/>
            <a:ext cx="28575" cy="28575"/>
          </a:xfrm>
          <a:custGeom>
            <a:avLst/>
            <a:gdLst/>
            <a:ahLst/>
            <a:cxnLst>
              <a:cxn ang="0">
                <a:pos x="18" y="6"/>
              </a:cxn>
              <a:cxn ang="0">
                <a:pos x="6" y="0"/>
              </a:cxn>
              <a:cxn ang="0">
                <a:pos x="0" y="12"/>
              </a:cxn>
              <a:cxn ang="0">
                <a:pos x="11" y="18"/>
              </a:cxn>
              <a:cxn ang="0">
                <a:pos x="18" y="6"/>
              </a:cxn>
            </a:cxnLst>
            <a:rect l="0" t="0" r="r" b="b"/>
            <a:pathLst>
              <a:path w="18" h="18">
                <a:moveTo>
                  <a:pt x="18" y="6"/>
                </a:moveTo>
                <a:lnTo>
                  <a:pt x="6" y="0"/>
                </a:lnTo>
                <a:lnTo>
                  <a:pt x="0" y="12"/>
                </a:lnTo>
                <a:lnTo>
                  <a:pt x="11" y="18"/>
                </a:lnTo>
                <a:lnTo>
                  <a:pt x="18" y="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58" name="Freeform 270"/>
          <p:cNvSpPr>
            <a:spLocks/>
          </p:cNvSpPr>
          <p:nvPr/>
        </p:nvSpPr>
        <p:spPr bwMode="auto">
          <a:xfrm>
            <a:off x="5967413" y="2887663"/>
            <a:ext cx="26987" cy="26987"/>
          </a:xfrm>
          <a:custGeom>
            <a:avLst/>
            <a:gdLst/>
            <a:ahLst/>
            <a:cxnLst>
              <a:cxn ang="0">
                <a:pos x="17" y="5"/>
              </a:cxn>
              <a:cxn ang="0">
                <a:pos x="5" y="0"/>
              </a:cxn>
              <a:cxn ang="0">
                <a:pos x="0" y="12"/>
              </a:cxn>
              <a:cxn ang="0">
                <a:pos x="12" y="17"/>
              </a:cxn>
              <a:cxn ang="0">
                <a:pos x="17" y="5"/>
              </a:cxn>
            </a:cxnLst>
            <a:rect l="0" t="0" r="r" b="b"/>
            <a:pathLst>
              <a:path w="17" h="17">
                <a:moveTo>
                  <a:pt x="17" y="5"/>
                </a:moveTo>
                <a:lnTo>
                  <a:pt x="5" y="0"/>
                </a:lnTo>
                <a:lnTo>
                  <a:pt x="0" y="12"/>
                </a:lnTo>
                <a:lnTo>
                  <a:pt x="12" y="17"/>
                </a:lnTo>
                <a:lnTo>
                  <a:pt x="17" y="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59" name="Freeform 271"/>
          <p:cNvSpPr>
            <a:spLocks/>
          </p:cNvSpPr>
          <p:nvPr/>
        </p:nvSpPr>
        <p:spPr bwMode="auto">
          <a:xfrm>
            <a:off x="5951538" y="2925763"/>
            <a:ext cx="30162" cy="26987"/>
          </a:xfrm>
          <a:custGeom>
            <a:avLst/>
            <a:gdLst/>
            <a:ahLst/>
            <a:cxnLst>
              <a:cxn ang="0">
                <a:pos x="19" y="5"/>
              </a:cxn>
              <a:cxn ang="0">
                <a:pos x="6" y="0"/>
              </a:cxn>
              <a:cxn ang="0">
                <a:pos x="3" y="6"/>
              </a:cxn>
              <a:cxn ang="0">
                <a:pos x="0" y="12"/>
              </a:cxn>
              <a:cxn ang="0">
                <a:pos x="12" y="17"/>
              </a:cxn>
              <a:cxn ang="0">
                <a:pos x="15" y="11"/>
              </a:cxn>
              <a:cxn ang="0">
                <a:pos x="19" y="5"/>
              </a:cxn>
            </a:cxnLst>
            <a:rect l="0" t="0" r="r" b="b"/>
            <a:pathLst>
              <a:path w="19" h="17">
                <a:moveTo>
                  <a:pt x="19" y="5"/>
                </a:moveTo>
                <a:lnTo>
                  <a:pt x="6" y="0"/>
                </a:lnTo>
                <a:lnTo>
                  <a:pt x="3" y="6"/>
                </a:lnTo>
                <a:lnTo>
                  <a:pt x="0" y="12"/>
                </a:lnTo>
                <a:lnTo>
                  <a:pt x="12" y="17"/>
                </a:lnTo>
                <a:lnTo>
                  <a:pt x="15" y="11"/>
                </a:lnTo>
                <a:lnTo>
                  <a:pt x="19" y="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60" name="Freeform 272"/>
          <p:cNvSpPr>
            <a:spLocks/>
          </p:cNvSpPr>
          <p:nvPr/>
        </p:nvSpPr>
        <p:spPr bwMode="auto">
          <a:xfrm>
            <a:off x="5935663" y="2963863"/>
            <a:ext cx="28575" cy="26987"/>
          </a:xfrm>
          <a:custGeom>
            <a:avLst/>
            <a:gdLst/>
            <a:ahLst/>
            <a:cxnLst>
              <a:cxn ang="0">
                <a:pos x="18" y="5"/>
              </a:cxn>
              <a:cxn ang="0">
                <a:pos x="5" y="0"/>
              </a:cxn>
              <a:cxn ang="0">
                <a:pos x="0" y="12"/>
              </a:cxn>
              <a:cxn ang="0">
                <a:pos x="13" y="17"/>
              </a:cxn>
              <a:cxn ang="0">
                <a:pos x="18" y="5"/>
              </a:cxn>
            </a:cxnLst>
            <a:rect l="0" t="0" r="r" b="b"/>
            <a:pathLst>
              <a:path w="18" h="17">
                <a:moveTo>
                  <a:pt x="18" y="5"/>
                </a:moveTo>
                <a:lnTo>
                  <a:pt x="5" y="0"/>
                </a:lnTo>
                <a:lnTo>
                  <a:pt x="0" y="12"/>
                </a:lnTo>
                <a:lnTo>
                  <a:pt x="13" y="17"/>
                </a:lnTo>
                <a:lnTo>
                  <a:pt x="18" y="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61" name="Freeform 273"/>
          <p:cNvSpPr>
            <a:spLocks/>
          </p:cNvSpPr>
          <p:nvPr/>
        </p:nvSpPr>
        <p:spPr bwMode="auto">
          <a:xfrm>
            <a:off x="5924550" y="3003550"/>
            <a:ext cx="25400" cy="23813"/>
          </a:xfrm>
          <a:custGeom>
            <a:avLst/>
            <a:gdLst/>
            <a:ahLst/>
            <a:cxnLst>
              <a:cxn ang="0">
                <a:pos x="16" y="3"/>
              </a:cxn>
              <a:cxn ang="0">
                <a:pos x="3" y="0"/>
              </a:cxn>
              <a:cxn ang="0">
                <a:pos x="0" y="12"/>
              </a:cxn>
              <a:cxn ang="0">
                <a:pos x="12" y="15"/>
              </a:cxn>
              <a:cxn ang="0">
                <a:pos x="16" y="3"/>
              </a:cxn>
            </a:cxnLst>
            <a:rect l="0" t="0" r="r" b="b"/>
            <a:pathLst>
              <a:path w="16" h="15">
                <a:moveTo>
                  <a:pt x="16" y="3"/>
                </a:moveTo>
                <a:lnTo>
                  <a:pt x="3" y="0"/>
                </a:lnTo>
                <a:lnTo>
                  <a:pt x="0" y="12"/>
                </a:lnTo>
                <a:lnTo>
                  <a:pt x="12" y="15"/>
                </a:lnTo>
                <a:lnTo>
                  <a:pt x="16" y="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62" name="Freeform 274"/>
          <p:cNvSpPr>
            <a:spLocks/>
          </p:cNvSpPr>
          <p:nvPr/>
        </p:nvSpPr>
        <p:spPr bwMode="auto">
          <a:xfrm>
            <a:off x="5908675" y="3043238"/>
            <a:ext cx="26988" cy="25400"/>
          </a:xfrm>
          <a:custGeom>
            <a:avLst/>
            <a:gdLst/>
            <a:ahLst/>
            <a:cxnLst>
              <a:cxn ang="0">
                <a:pos x="17" y="4"/>
              </a:cxn>
              <a:cxn ang="0">
                <a:pos x="5" y="0"/>
              </a:cxn>
              <a:cxn ang="0">
                <a:pos x="0" y="12"/>
              </a:cxn>
              <a:cxn ang="0">
                <a:pos x="12" y="16"/>
              </a:cxn>
              <a:cxn ang="0">
                <a:pos x="17" y="4"/>
              </a:cxn>
            </a:cxnLst>
            <a:rect l="0" t="0" r="r" b="b"/>
            <a:pathLst>
              <a:path w="17" h="16">
                <a:moveTo>
                  <a:pt x="17" y="4"/>
                </a:moveTo>
                <a:lnTo>
                  <a:pt x="5" y="0"/>
                </a:lnTo>
                <a:lnTo>
                  <a:pt x="0" y="12"/>
                </a:lnTo>
                <a:lnTo>
                  <a:pt x="12" y="16"/>
                </a:lnTo>
                <a:lnTo>
                  <a:pt x="17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63" name="Freeform 275"/>
          <p:cNvSpPr>
            <a:spLocks/>
          </p:cNvSpPr>
          <p:nvPr/>
        </p:nvSpPr>
        <p:spPr bwMode="auto">
          <a:xfrm>
            <a:off x="5895975" y="3081338"/>
            <a:ext cx="25400" cy="25400"/>
          </a:xfrm>
          <a:custGeom>
            <a:avLst/>
            <a:gdLst/>
            <a:ahLst/>
            <a:cxnLst>
              <a:cxn ang="0">
                <a:pos x="16" y="4"/>
              </a:cxn>
              <a:cxn ang="0">
                <a:pos x="4" y="0"/>
              </a:cxn>
              <a:cxn ang="0">
                <a:pos x="0" y="12"/>
              </a:cxn>
              <a:cxn ang="0">
                <a:pos x="13" y="16"/>
              </a:cxn>
              <a:cxn ang="0">
                <a:pos x="16" y="4"/>
              </a:cxn>
            </a:cxnLst>
            <a:rect l="0" t="0" r="r" b="b"/>
            <a:pathLst>
              <a:path w="16" h="16">
                <a:moveTo>
                  <a:pt x="16" y="4"/>
                </a:moveTo>
                <a:lnTo>
                  <a:pt x="4" y="0"/>
                </a:lnTo>
                <a:lnTo>
                  <a:pt x="0" y="12"/>
                </a:lnTo>
                <a:lnTo>
                  <a:pt x="13" y="16"/>
                </a:lnTo>
                <a:lnTo>
                  <a:pt x="16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64" name="Freeform 276"/>
          <p:cNvSpPr>
            <a:spLocks/>
          </p:cNvSpPr>
          <p:nvPr/>
        </p:nvSpPr>
        <p:spPr bwMode="auto">
          <a:xfrm>
            <a:off x="5883275" y="3119438"/>
            <a:ext cx="26988" cy="25400"/>
          </a:xfrm>
          <a:custGeom>
            <a:avLst/>
            <a:gdLst/>
            <a:ahLst/>
            <a:cxnLst>
              <a:cxn ang="0">
                <a:pos x="17" y="4"/>
              </a:cxn>
              <a:cxn ang="0">
                <a:pos x="5" y="0"/>
              </a:cxn>
              <a:cxn ang="0">
                <a:pos x="2" y="8"/>
              </a:cxn>
              <a:cxn ang="0">
                <a:pos x="0" y="13"/>
              </a:cxn>
              <a:cxn ang="0">
                <a:pos x="13" y="16"/>
              </a:cxn>
              <a:cxn ang="0">
                <a:pos x="15" y="13"/>
              </a:cxn>
              <a:cxn ang="0">
                <a:pos x="17" y="4"/>
              </a:cxn>
            </a:cxnLst>
            <a:rect l="0" t="0" r="r" b="b"/>
            <a:pathLst>
              <a:path w="17" h="16">
                <a:moveTo>
                  <a:pt x="17" y="4"/>
                </a:moveTo>
                <a:lnTo>
                  <a:pt x="5" y="0"/>
                </a:lnTo>
                <a:lnTo>
                  <a:pt x="2" y="8"/>
                </a:lnTo>
                <a:lnTo>
                  <a:pt x="0" y="13"/>
                </a:lnTo>
                <a:lnTo>
                  <a:pt x="13" y="16"/>
                </a:lnTo>
                <a:lnTo>
                  <a:pt x="15" y="13"/>
                </a:lnTo>
                <a:lnTo>
                  <a:pt x="17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65" name="Freeform 277"/>
          <p:cNvSpPr>
            <a:spLocks/>
          </p:cNvSpPr>
          <p:nvPr/>
        </p:nvSpPr>
        <p:spPr bwMode="auto">
          <a:xfrm>
            <a:off x="5872163" y="3160713"/>
            <a:ext cx="26987" cy="25400"/>
          </a:xfrm>
          <a:custGeom>
            <a:avLst/>
            <a:gdLst/>
            <a:ahLst/>
            <a:cxnLst>
              <a:cxn ang="0">
                <a:pos x="17" y="4"/>
              </a:cxn>
              <a:cxn ang="0">
                <a:pos x="4" y="0"/>
              </a:cxn>
              <a:cxn ang="0">
                <a:pos x="0" y="12"/>
              </a:cxn>
              <a:cxn ang="0">
                <a:pos x="13" y="16"/>
              </a:cxn>
              <a:cxn ang="0">
                <a:pos x="17" y="4"/>
              </a:cxn>
            </a:cxnLst>
            <a:rect l="0" t="0" r="r" b="b"/>
            <a:pathLst>
              <a:path w="17" h="16">
                <a:moveTo>
                  <a:pt x="17" y="4"/>
                </a:moveTo>
                <a:lnTo>
                  <a:pt x="4" y="0"/>
                </a:lnTo>
                <a:lnTo>
                  <a:pt x="0" y="12"/>
                </a:lnTo>
                <a:lnTo>
                  <a:pt x="13" y="16"/>
                </a:lnTo>
                <a:lnTo>
                  <a:pt x="17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66" name="Freeform 278"/>
          <p:cNvSpPr>
            <a:spLocks/>
          </p:cNvSpPr>
          <p:nvPr/>
        </p:nvSpPr>
        <p:spPr bwMode="auto">
          <a:xfrm>
            <a:off x="5862638" y="3200400"/>
            <a:ext cx="23812" cy="23813"/>
          </a:xfrm>
          <a:custGeom>
            <a:avLst/>
            <a:gdLst/>
            <a:ahLst/>
            <a:cxnLst>
              <a:cxn ang="0">
                <a:pos x="15" y="3"/>
              </a:cxn>
              <a:cxn ang="0">
                <a:pos x="3" y="0"/>
              </a:cxn>
              <a:cxn ang="0">
                <a:pos x="3" y="0"/>
              </a:cxn>
              <a:cxn ang="0">
                <a:pos x="0" y="12"/>
              </a:cxn>
              <a:cxn ang="0">
                <a:pos x="13" y="15"/>
              </a:cxn>
              <a:cxn ang="0">
                <a:pos x="15" y="5"/>
              </a:cxn>
              <a:cxn ang="0">
                <a:pos x="15" y="3"/>
              </a:cxn>
            </a:cxnLst>
            <a:rect l="0" t="0" r="r" b="b"/>
            <a:pathLst>
              <a:path w="15" h="15">
                <a:moveTo>
                  <a:pt x="15" y="3"/>
                </a:moveTo>
                <a:lnTo>
                  <a:pt x="3" y="0"/>
                </a:lnTo>
                <a:lnTo>
                  <a:pt x="3" y="0"/>
                </a:lnTo>
                <a:lnTo>
                  <a:pt x="0" y="12"/>
                </a:lnTo>
                <a:lnTo>
                  <a:pt x="13" y="15"/>
                </a:lnTo>
                <a:lnTo>
                  <a:pt x="15" y="5"/>
                </a:lnTo>
                <a:lnTo>
                  <a:pt x="15" y="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67" name="Freeform 279"/>
          <p:cNvSpPr>
            <a:spLocks/>
          </p:cNvSpPr>
          <p:nvPr/>
        </p:nvSpPr>
        <p:spPr bwMode="auto">
          <a:xfrm>
            <a:off x="5853113" y="3241675"/>
            <a:ext cx="23812" cy="22225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2" y="0"/>
              </a:cxn>
              <a:cxn ang="0">
                <a:pos x="0" y="12"/>
              </a:cxn>
              <a:cxn ang="0">
                <a:pos x="12" y="14"/>
              </a:cxn>
              <a:cxn ang="0">
                <a:pos x="15" y="2"/>
              </a:cxn>
            </a:cxnLst>
            <a:rect l="0" t="0" r="r" b="b"/>
            <a:pathLst>
              <a:path w="15" h="14">
                <a:moveTo>
                  <a:pt x="15" y="2"/>
                </a:moveTo>
                <a:lnTo>
                  <a:pt x="2" y="0"/>
                </a:lnTo>
                <a:lnTo>
                  <a:pt x="0" y="12"/>
                </a:lnTo>
                <a:lnTo>
                  <a:pt x="12" y="14"/>
                </a:lnTo>
                <a:lnTo>
                  <a:pt x="15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68" name="Freeform 280"/>
          <p:cNvSpPr>
            <a:spLocks/>
          </p:cNvSpPr>
          <p:nvPr/>
        </p:nvSpPr>
        <p:spPr bwMode="auto">
          <a:xfrm>
            <a:off x="5843588" y="3279775"/>
            <a:ext cx="23812" cy="25400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2" y="0"/>
              </a:cxn>
              <a:cxn ang="0">
                <a:pos x="0" y="13"/>
              </a:cxn>
              <a:cxn ang="0">
                <a:pos x="12" y="16"/>
              </a:cxn>
              <a:cxn ang="0">
                <a:pos x="15" y="2"/>
              </a:cxn>
            </a:cxnLst>
            <a:rect l="0" t="0" r="r" b="b"/>
            <a:pathLst>
              <a:path w="15" h="16">
                <a:moveTo>
                  <a:pt x="15" y="2"/>
                </a:moveTo>
                <a:lnTo>
                  <a:pt x="2" y="0"/>
                </a:lnTo>
                <a:lnTo>
                  <a:pt x="0" y="13"/>
                </a:lnTo>
                <a:lnTo>
                  <a:pt x="12" y="16"/>
                </a:lnTo>
                <a:lnTo>
                  <a:pt x="15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69" name="Freeform 281"/>
          <p:cNvSpPr>
            <a:spLocks/>
          </p:cNvSpPr>
          <p:nvPr/>
        </p:nvSpPr>
        <p:spPr bwMode="auto">
          <a:xfrm>
            <a:off x="5834063" y="3322638"/>
            <a:ext cx="25400" cy="22225"/>
          </a:xfrm>
          <a:custGeom>
            <a:avLst/>
            <a:gdLst/>
            <a:ahLst/>
            <a:cxnLst>
              <a:cxn ang="0">
                <a:pos x="16" y="2"/>
              </a:cxn>
              <a:cxn ang="0">
                <a:pos x="3" y="0"/>
              </a:cxn>
              <a:cxn ang="0">
                <a:pos x="0" y="12"/>
              </a:cxn>
              <a:cxn ang="0">
                <a:pos x="12" y="14"/>
              </a:cxn>
              <a:cxn ang="0">
                <a:pos x="16" y="2"/>
              </a:cxn>
            </a:cxnLst>
            <a:rect l="0" t="0" r="r" b="b"/>
            <a:pathLst>
              <a:path w="16" h="14">
                <a:moveTo>
                  <a:pt x="16" y="2"/>
                </a:moveTo>
                <a:lnTo>
                  <a:pt x="3" y="0"/>
                </a:lnTo>
                <a:lnTo>
                  <a:pt x="0" y="12"/>
                </a:lnTo>
                <a:lnTo>
                  <a:pt x="12" y="14"/>
                </a:lnTo>
                <a:lnTo>
                  <a:pt x="16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70" name="Freeform 282"/>
          <p:cNvSpPr>
            <a:spLocks/>
          </p:cNvSpPr>
          <p:nvPr/>
        </p:nvSpPr>
        <p:spPr bwMode="auto">
          <a:xfrm>
            <a:off x="5826125" y="3360738"/>
            <a:ext cx="23813" cy="25400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2" y="0"/>
              </a:cxn>
              <a:cxn ang="0">
                <a:pos x="0" y="13"/>
              </a:cxn>
              <a:cxn ang="0">
                <a:pos x="12" y="16"/>
              </a:cxn>
              <a:cxn ang="0">
                <a:pos x="15" y="2"/>
              </a:cxn>
            </a:cxnLst>
            <a:rect l="0" t="0" r="r" b="b"/>
            <a:pathLst>
              <a:path w="15" h="16">
                <a:moveTo>
                  <a:pt x="15" y="2"/>
                </a:moveTo>
                <a:lnTo>
                  <a:pt x="2" y="0"/>
                </a:lnTo>
                <a:lnTo>
                  <a:pt x="0" y="13"/>
                </a:lnTo>
                <a:lnTo>
                  <a:pt x="12" y="16"/>
                </a:lnTo>
                <a:lnTo>
                  <a:pt x="15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71" name="Freeform 283"/>
          <p:cNvSpPr>
            <a:spLocks/>
          </p:cNvSpPr>
          <p:nvPr/>
        </p:nvSpPr>
        <p:spPr bwMode="auto">
          <a:xfrm>
            <a:off x="5818188" y="3400425"/>
            <a:ext cx="23812" cy="25400"/>
          </a:xfrm>
          <a:custGeom>
            <a:avLst/>
            <a:gdLst/>
            <a:ahLst/>
            <a:cxnLst>
              <a:cxn ang="0">
                <a:pos x="15" y="3"/>
              </a:cxn>
              <a:cxn ang="0">
                <a:pos x="2" y="0"/>
              </a:cxn>
              <a:cxn ang="0">
                <a:pos x="0" y="14"/>
              </a:cxn>
              <a:cxn ang="0">
                <a:pos x="1" y="14"/>
              </a:cxn>
              <a:cxn ang="0">
                <a:pos x="13" y="16"/>
              </a:cxn>
              <a:cxn ang="0">
                <a:pos x="13" y="14"/>
              </a:cxn>
              <a:cxn ang="0">
                <a:pos x="15" y="3"/>
              </a:cxn>
            </a:cxnLst>
            <a:rect l="0" t="0" r="r" b="b"/>
            <a:pathLst>
              <a:path w="15" h="16">
                <a:moveTo>
                  <a:pt x="15" y="3"/>
                </a:moveTo>
                <a:lnTo>
                  <a:pt x="2" y="0"/>
                </a:lnTo>
                <a:lnTo>
                  <a:pt x="0" y="14"/>
                </a:lnTo>
                <a:lnTo>
                  <a:pt x="1" y="14"/>
                </a:lnTo>
                <a:lnTo>
                  <a:pt x="13" y="16"/>
                </a:lnTo>
                <a:lnTo>
                  <a:pt x="13" y="14"/>
                </a:lnTo>
                <a:lnTo>
                  <a:pt x="15" y="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72" name="Freeform 284"/>
          <p:cNvSpPr>
            <a:spLocks/>
          </p:cNvSpPr>
          <p:nvPr/>
        </p:nvSpPr>
        <p:spPr bwMode="auto">
          <a:xfrm>
            <a:off x="5813425" y="3443288"/>
            <a:ext cx="22225" cy="23812"/>
          </a:xfrm>
          <a:custGeom>
            <a:avLst/>
            <a:gdLst/>
            <a:ahLst/>
            <a:cxnLst>
              <a:cxn ang="0">
                <a:pos x="14" y="1"/>
              </a:cxn>
              <a:cxn ang="0">
                <a:pos x="1" y="0"/>
              </a:cxn>
              <a:cxn ang="0">
                <a:pos x="0" y="12"/>
              </a:cxn>
              <a:cxn ang="0">
                <a:pos x="13" y="15"/>
              </a:cxn>
              <a:cxn ang="0">
                <a:pos x="14" y="1"/>
              </a:cxn>
            </a:cxnLst>
            <a:rect l="0" t="0" r="r" b="b"/>
            <a:pathLst>
              <a:path w="14" h="15">
                <a:moveTo>
                  <a:pt x="14" y="1"/>
                </a:moveTo>
                <a:lnTo>
                  <a:pt x="1" y="0"/>
                </a:lnTo>
                <a:lnTo>
                  <a:pt x="0" y="12"/>
                </a:lnTo>
                <a:lnTo>
                  <a:pt x="13" y="15"/>
                </a:lnTo>
                <a:lnTo>
                  <a:pt x="14" y="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73" name="Freeform 285"/>
          <p:cNvSpPr>
            <a:spLocks/>
          </p:cNvSpPr>
          <p:nvPr/>
        </p:nvSpPr>
        <p:spPr bwMode="auto">
          <a:xfrm>
            <a:off x="5803900" y="3481388"/>
            <a:ext cx="23813" cy="25400"/>
          </a:xfrm>
          <a:custGeom>
            <a:avLst/>
            <a:gdLst/>
            <a:ahLst/>
            <a:cxnLst>
              <a:cxn ang="0">
                <a:pos x="15" y="3"/>
              </a:cxn>
              <a:cxn ang="0">
                <a:pos x="2" y="0"/>
              </a:cxn>
              <a:cxn ang="0">
                <a:pos x="1" y="11"/>
              </a:cxn>
              <a:cxn ang="0">
                <a:pos x="0" y="15"/>
              </a:cxn>
              <a:cxn ang="0">
                <a:pos x="14" y="16"/>
              </a:cxn>
              <a:cxn ang="0">
                <a:pos x="15" y="11"/>
              </a:cxn>
              <a:cxn ang="0">
                <a:pos x="15" y="3"/>
              </a:cxn>
            </a:cxnLst>
            <a:rect l="0" t="0" r="r" b="b"/>
            <a:pathLst>
              <a:path w="15" h="16">
                <a:moveTo>
                  <a:pt x="15" y="3"/>
                </a:moveTo>
                <a:lnTo>
                  <a:pt x="2" y="0"/>
                </a:lnTo>
                <a:lnTo>
                  <a:pt x="1" y="11"/>
                </a:lnTo>
                <a:lnTo>
                  <a:pt x="0" y="15"/>
                </a:lnTo>
                <a:lnTo>
                  <a:pt x="14" y="16"/>
                </a:lnTo>
                <a:lnTo>
                  <a:pt x="15" y="11"/>
                </a:lnTo>
                <a:lnTo>
                  <a:pt x="15" y="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74" name="Freeform 286"/>
          <p:cNvSpPr>
            <a:spLocks/>
          </p:cNvSpPr>
          <p:nvPr/>
        </p:nvSpPr>
        <p:spPr bwMode="auto">
          <a:xfrm>
            <a:off x="5799138" y="3524250"/>
            <a:ext cx="23812" cy="22225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2" y="0"/>
              </a:cxn>
              <a:cxn ang="0">
                <a:pos x="0" y="13"/>
              </a:cxn>
              <a:cxn ang="0">
                <a:pos x="13" y="14"/>
              </a:cxn>
              <a:cxn ang="0">
                <a:pos x="15" y="2"/>
              </a:cxn>
            </a:cxnLst>
            <a:rect l="0" t="0" r="r" b="b"/>
            <a:pathLst>
              <a:path w="15" h="14">
                <a:moveTo>
                  <a:pt x="15" y="2"/>
                </a:moveTo>
                <a:lnTo>
                  <a:pt x="2" y="0"/>
                </a:lnTo>
                <a:lnTo>
                  <a:pt x="0" y="13"/>
                </a:lnTo>
                <a:lnTo>
                  <a:pt x="13" y="14"/>
                </a:lnTo>
                <a:lnTo>
                  <a:pt x="15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75" name="Freeform 287"/>
          <p:cNvSpPr>
            <a:spLocks/>
          </p:cNvSpPr>
          <p:nvPr/>
        </p:nvSpPr>
        <p:spPr bwMode="auto">
          <a:xfrm>
            <a:off x="5794375" y="3563938"/>
            <a:ext cx="23813" cy="23812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2" y="0"/>
              </a:cxn>
              <a:cxn ang="0">
                <a:pos x="1" y="8"/>
              </a:cxn>
              <a:cxn ang="0">
                <a:pos x="0" y="14"/>
              </a:cxn>
              <a:cxn ang="0">
                <a:pos x="13" y="15"/>
              </a:cxn>
              <a:cxn ang="0">
                <a:pos x="15" y="8"/>
              </a:cxn>
              <a:cxn ang="0">
                <a:pos x="15" y="2"/>
              </a:cxn>
            </a:cxnLst>
            <a:rect l="0" t="0" r="r" b="b"/>
            <a:pathLst>
              <a:path w="15" h="15">
                <a:moveTo>
                  <a:pt x="15" y="2"/>
                </a:moveTo>
                <a:lnTo>
                  <a:pt x="2" y="0"/>
                </a:lnTo>
                <a:lnTo>
                  <a:pt x="1" y="8"/>
                </a:lnTo>
                <a:lnTo>
                  <a:pt x="0" y="14"/>
                </a:lnTo>
                <a:lnTo>
                  <a:pt x="13" y="15"/>
                </a:lnTo>
                <a:lnTo>
                  <a:pt x="15" y="8"/>
                </a:lnTo>
                <a:lnTo>
                  <a:pt x="15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76" name="Freeform 288"/>
          <p:cNvSpPr>
            <a:spLocks/>
          </p:cNvSpPr>
          <p:nvPr/>
        </p:nvSpPr>
        <p:spPr bwMode="auto">
          <a:xfrm>
            <a:off x="5789613" y="3605213"/>
            <a:ext cx="23812" cy="22225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2" y="0"/>
              </a:cxn>
              <a:cxn ang="0">
                <a:pos x="0" y="13"/>
              </a:cxn>
              <a:cxn ang="0">
                <a:pos x="14" y="14"/>
              </a:cxn>
              <a:cxn ang="0">
                <a:pos x="15" y="2"/>
              </a:cxn>
            </a:cxnLst>
            <a:rect l="0" t="0" r="r" b="b"/>
            <a:pathLst>
              <a:path w="15" h="14">
                <a:moveTo>
                  <a:pt x="15" y="2"/>
                </a:moveTo>
                <a:lnTo>
                  <a:pt x="2" y="0"/>
                </a:lnTo>
                <a:lnTo>
                  <a:pt x="0" y="13"/>
                </a:lnTo>
                <a:lnTo>
                  <a:pt x="14" y="14"/>
                </a:lnTo>
                <a:lnTo>
                  <a:pt x="15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77" name="Freeform 289"/>
          <p:cNvSpPr>
            <a:spLocks/>
          </p:cNvSpPr>
          <p:nvPr/>
        </p:nvSpPr>
        <p:spPr bwMode="auto">
          <a:xfrm>
            <a:off x="5786438" y="3646488"/>
            <a:ext cx="20637" cy="22225"/>
          </a:xfrm>
          <a:custGeom>
            <a:avLst/>
            <a:gdLst/>
            <a:ahLst/>
            <a:cxnLst>
              <a:cxn ang="0">
                <a:pos x="13" y="2"/>
              </a:cxn>
              <a:cxn ang="0">
                <a:pos x="1" y="0"/>
              </a:cxn>
              <a:cxn ang="0">
                <a:pos x="1" y="4"/>
              </a:cxn>
              <a:cxn ang="0">
                <a:pos x="0" y="13"/>
              </a:cxn>
              <a:cxn ang="0">
                <a:pos x="13" y="14"/>
              </a:cxn>
              <a:cxn ang="0">
                <a:pos x="13" y="4"/>
              </a:cxn>
              <a:cxn ang="0">
                <a:pos x="13" y="2"/>
              </a:cxn>
            </a:cxnLst>
            <a:rect l="0" t="0" r="r" b="b"/>
            <a:pathLst>
              <a:path w="13" h="14">
                <a:moveTo>
                  <a:pt x="13" y="2"/>
                </a:moveTo>
                <a:lnTo>
                  <a:pt x="1" y="0"/>
                </a:lnTo>
                <a:lnTo>
                  <a:pt x="1" y="4"/>
                </a:lnTo>
                <a:lnTo>
                  <a:pt x="0" y="13"/>
                </a:lnTo>
                <a:lnTo>
                  <a:pt x="13" y="14"/>
                </a:lnTo>
                <a:lnTo>
                  <a:pt x="13" y="4"/>
                </a:lnTo>
                <a:lnTo>
                  <a:pt x="13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78" name="Freeform 290"/>
          <p:cNvSpPr>
            <a:spLocks/>
          </p:cNvSpPr>
          <p:nvPr/>
        </p:nvSpPr>
        <p:spPr bwMode="auto">
          <a:xfrm>
            <a:off x="5781675" y="3687763"/>
            <a:ext cx="23813" cy="22225"/>
          </a:xfrm>
          <a:custGeom>
            <a:avLst/>
            <a:gdLst/>
            <a:ahLst/>
            <a:cxnLst>
              <a:cxn ang="0">
                <a:pos x="15" y="1"/>
              </a:cxn>
              <a:cxn ang="0">
                <a:pos x="2" y="0"/>
              </a:cxn>
              <a:cxn ang="0">
                <a:pos x="0" y="13"/>
              </a:cxn>
              <a:cxn ang="0">
                <a:pos x="14" y="14"/>
              </a:cxn>
              <a:cxn ang="0">
                <a:pos x="15" y="1"/>
              </a:cxn>
            </a:cxnLst>
            <a:rect l="0" t="0" r="r" b="b"/>
            <a:pathLst>
              <a:path w="15" h="14">
                <a:moveTo>
                  <a:pt x="15" y="1"/>
                </a:moveTo>
                <a:lnTo>
                  <a:pt x="2" y="0"/>
                </a:lnTo>
                <a:lnTo>
                  <a:pt x="0" y="13"/>
                </a:lnTo>
                <a:lnTo>
                  <a:pt x="14" y="14"/>
                </a:lnTo>
                <a:lnTo>
                  <a:pt x="15" y="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79" name="Freeform 291"/>
          <p:cNvSpPr>
            <a:spLocks/>
          </p:cNvSpPr>
          <p:nvPr/>
        </p:nvSpPr>
        <p:spPr bwMode="auto">
          <a:xfrm>
            <a:off x="5780088" y="3729038"/>
            <a:ext cx="22225" cy="2222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0"/>
              </a:cxn>
              <a:cxn ang="0">
                <a:pos x="0" y="3"/>
              </a:cxn>
              <a:cxn ang="0">
                <a:pos x="0" y="13"/>
              </a:cxn>
              <a:cxn ang="0">
                <a:pos x="12" y="14"/>
              </a:cxn>
              <a:cxn ang="0">
                <a:pos x="14" y="3"/>
              </a:cxn>
              <a:cxn ang="0">
                <a:pos x="14" y="0"/>
              </a:cxn>
            </a:cxnLst>
            <a:rect l="0" t="0" r="r" b="b"/>
            <a:pathLst>
              <a:path w="14" h="14">
                <a:moveTo>
                  <a:pt x="14" y="0"/>
                </a:moveTo>
                <a:lnTo>
                  <a:pt x="0" y="0"/>
                </a:lnTo>
                <a:lnTo>
                  <a:pt x="0" y="3"/>
                </a:lnTo>
                <a:lnTo>
                  <a:pt x="0" y="13"/>
                </a:lnTo>
                <a:lnTo>
                  <a:pt x="12" y="14"/>
                </a:lnTo>
                <a:lnTo>
                  <a:pt x="14" y="3"/>
                </a:lnTo>
                <a:lnTo>
                  <a:pt x="14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80" name="Freeform 292"/>
          <p:cNvSpPr>
            <a:spLocks/>
          </p:cNvSpPr>
          <p:nvPr/>
        </p:nvSpPr>
        <p:spPr bwMode="auto">
          <a:xfrm>
            <a:off x="5778500" y="3770313"/>
            <a:ext cx="20638" cy="20637"/>
          </a:xfrm>
          <a:custGeom>
            <a:avLst/>
            <a:gdLst/>
            <a:ahLst/>
            <a:cxnLst>
              <a:cxn ang="0">
                <a:pos x="13" y="1"/>
              </a:cxn>
              <a:cxn ang="0">
                <a:pos x="1" y="0"/>
              </a:cxn>
              <a:cxn ang="0">
                <a:pos x="0" y="13"/>
              </a:cxn>
              <a:cxn ang="0">
                <a:pos x="13" y="13"/>
              </a:cxn>
              <a:cxn ang="0">
                <a:pos x="13" y="1"/>
              </a:cxn>
            </a:cxnLst>
            <a:rect l="0" t="0" r="r" b="b"/>
            <a:pathLst>
              <a:path w="13" h="13">
                <a:moveTo>
                  <a:pt x="13" y="1"/>
                </a:moveTo>
                <a:lnTo>
                  <a:pt x="1" y="0"/>
                </a:lnTo>
                <a:lnTo>
                  <a:pt x="0" y="13"/>
                </a:lnTo>
                <a:lnTo>
                  <a:pt x="13" y="13"/>
                </a:lnTo>
                <a:lnTo>
                  <a:pt x="13" y="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81" name="Freeform 293"/>
          <p:cNvSpPr>
            <a:spLocks/>
          </p:cNvSpPr>
          <p:nvPr/>
        </p:nvSpPr>
        <p:spPr bwMode="auto">
          <a:xfrm>
            <a:off x="5776913" y="3810000"/>
            <a:ext cx="20637" cy="23813"/>
          </a:xfrm>
          <a:custGeom>
            <a:avLst/>
            <a:gdLst/>
            <a:ahLst/>
            <a:cxnLst>
              <a:cxn ang="0">
                <a:pos x="13" y="2"/>
              </a:cxn>
              <a:cxn ang="0">
                <a:pos x="0" y="0"/>
              </a:cxn>
              <a:cxn ang="0">
                <a:pos x="0" y="3"/>
              </a:cxn>
              <a:cxn ang="0">
                <a:pos x="0" y="14"/>
              </a:cxn>
              <a:cxn ang="0">
                <a:pos x="13" y="15"/>
              </a:cxn>
              <a:cxn ang="0">
                <a:pos x="13" y="4"/>
              </a:cxn>
              <a:cxn ang="0">
                <a:pos x="13" y="2"/>
              </a:cxn>
            </a:cxnLst>
            <a:rect l="0" t="0" r="r" b="b"/>
            <a:pathLst>
              <a:path w="13" h="15">
                <a:moveTo>
                  <a:pt x="13" y="2"/>
                </a:moveTo>
                <a:lnTo>
                  <a:pt x="0" y="0"/>
                </a:lnTo>
                <a:lnTo>
                  <a:pt x="0" y="3"/>
                </a:lnTo>
                <a:lnTo>
                  <a:pt x="0" y="14"/>
                </a:lnTo>
                <a:lnTo>
                  <a:pt x="13" y="15"/>
                </a:lnTo>
                <a:lnTo>
                  <a:pt x="13" y="4"/>
                </a:lnTo>
                <a:lnTo>
                  <a:pt x="13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82" name="Freeform 294"/>
          <p:cNvSpPr>
            <a:spLocks/>
          </p:cNvSpPr>
          <p:nvPr/>
        </p:nvSpPr>
        <p:spPr bwMode="auto">
          <a:xfrm>
            <a:off x="5776913" y="3852863"/>
            <a:ext cx="20637" cy="20637"/>
          </a:xfrm>
          <a:custGeom>
            <a:avLst/>
            <a:gdLst/>
            <a:ahLst/>
            <a:cxnLst>
              <a:cxn ang="0">
                <a:pos x="13" y="1"/>
              </a:cxn>
              <a:cxn ang="0">
                <a:pos x="0" y="0"/>
              </a:cxn>
              <a:cxn ang="0">
                <a:pos x="0" y="13"/>
              </a:cxn>
              <a:cxn ang="0">
                <a:pos x="13" y="13"/>
              </a:cxn>
              <a:cxn ang="0">
                <a:pos x="13" y="1"/>
              </a:cxn>
            </a:cxnLst>
            <a:rect l="0" t="0" r="r" b="b"/>
            <a:pathLst>
              <a:path w="13" h="13">
                <a:moveTo>
                  <a:pt x="13" y="1"/>
                </a:moveTo>
                <a:lnTo>
                  <a:pt x="0" y="0"/>
                </a:lnTo>
                <a:lnTo>
                  <a:pt x="0" y="13"/>
                </a:lnTo>
                <a:lnTo>
                  <a:pt x="13" y="13"/>
                </a:lnTo>
                <a:lnTo>
                  <a:pt x="13" y="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83" name="Freeform 295"/>
          <p:cNvSpPr>
            <a:spLocks/>
          </p:cNvSpPr>
          <p:nvPr/>
        </p:nvSpPr>
        <p:spPr bwMode="auto">
          <a:xfrm>
            <a:off x="5776913" y="3892550"/>
            <a:ext cx="20637" cy="23813"/>
          </a:xfrm>
          <a:custGeom>
            <a:avLst/>
            <a:gdLst/>
            <a:ahLst/>
            <a:cxnLst>
              <a:cxn ang="0">
                <a:pos x="13" y="2"/>
              </a:cxn>
              <a:cxn ang="0">
                <a:pos x="0" y="0"/>
              </a:cxn>
              <a:cxn ang="0">
                <a:pos x="0" y="2"/>
              </a:cxn>
              <a:cxn ang="0">
                <a:pos x="0" y="15"/>
              </a:cxn>
              <a:cxn ang="0">
                <a:pos x="13" y="15"/>
              </a:cxn>
              <a:cxn ang="0">
                <a:pos x="13" y="2"/>
              </a:cxn>
            </a:cxnLst>
            <a:rect l="0" t="0" r="r" b="b"/>
            <a:pathLst>
              <a:path w="13" h="15">
                <a:moveTo>
                  <a:pt x="13" y="2"/>
                </a:moveTo>
                <a:lnTo>
                  <a:pt x="0" y="0"/>
                </a:lnTo>
                <a:lnTo>
                  <a:pt x="0" y="2"/>
                </a:lnTo>
                <a:lnTo>
                  <a:pt x="0" y="15"/>
                </a:lnTo>
                <a:lnTo>
                  <a:pt x="13" y="15"/>
                </a:lnTo>
                <a:lnTo>
                  <a:pt x="13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84" name="Rectangle 296"/>
          <p:cNvSpPr>
            <a:spLocks noChangeArrowheads="1"/>
          </p:cNvSpPr>
          <p:nvPr/>
        </p:nvSpPr>
        <p:spPr bwMode="auto">
          <a:xfrm>
            <a:off x="5776913" y="3937000"/>
            <a:ext cx="20637" cy="190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85" name="Freeform 297"/>
          <p:cNvSpPr>
            <a:spLocks/>
          </p:cNvSpPr>
          <p:nvPr/>
        </p:nvSpPr>
        <p:spPr bwMode="auto">
          <a:xfrm>
            <a:off x="5776913" y="3976688"/>
            <a:ext cx="20637" cy="22225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1"/>
              </a:cxn>
              <a:cxn ang="0">
                <a:pos x="0" y="14"/>
              </a:cxn>
              <a:cxn ang="0">
                <a:pos x="13" y="13"/>
              </a:cxn>
              <a:cxn ang="0">
                <a:pos x="13" y="0"/>
              </a:cxn>
            </a:cxnLst>
            <a:rect l="0" t="0" r="r" b="b"/>
            <a:pathLst>
              <a:path w="13" h="14">
                <a:moveTo>
                  <a:pt x="13" y="0"/>
                </a:moveTo>
                <a:lnTo>
                  <a:pt x="0" y="1"/>
                </a:lnTo>
                <a:lnTo>
                  <a:pt x="0" y="14"/>
                </a:lnTo>
                <a:lnTo>
                  <a:pt x="13" y="13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86" name="Freeform 298"/>
          <p:cNvSpPr>
            <a:spLocks/>
          </p:cNvSpPr>
          <p:nvPr/>
        </p:nvSpPr>
        <p:spPr bwMode="auto">
          <a:xfrm>
            <a:off x="5776913" y="4017963"/>
            <a:ext cx="22225" cy="22225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0"/>
              </a:cxn>
              <a:cxn ang="0">
                <a:pos x="1" y="14"/>
              </a:cxn>
              <a:cxn ang="0">
                <a:pos x="14" y="12"/>
              </a:cxn>
              <a:cxn ang="0">
                <a:pos x="13" y="0"/>
              </a:cxn>
            </a:cxnLst>
            <a:rect l="0" t="0" r="r" b="b"/>
            <a:pathLst>
              <a:path w="14" h="14">
                <a:moveTo>
                  <a:pt x="13" y="0"/>
                </a:moveTo>
                <a:lnTo>
                  <a:pt x="0" y="0"/>
                </a:lnTo>
                <a:lnTo>
                  <a:pt x="1" y="14"/>
                </a:lnTo>
                <a:lnTo>
                  <a:pt x="14" y="12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87" name="Freeform 299"/>
          <p:cNvSpPr>
            <a:spLocks/>
          </p:cNvSpPr>
          <p:nvPr/>
        </p:nvSpPr>
        <p:spPr bwMode="auto">
          <a:xfrm>
            <a:off x="5778500" y="4059238"/>
            <a:ext cx="20638" cy="20637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1"/>
              </a:cxn>
              <a:cxn ang="0">
                <a:pos x="1" y="13"/>
              </a:cxn>
              <a:cxn ang="0">
                <a:pos x="13" y="13"/>
              </a:cxn>
              <a:cxn ang="0">
                <a:pos x="13" y="0"/>
              </a:cxn>
            </a:cxnLst>
            <a:rect l="0" t="0" r="r" b="b"/>
            <a:pathLst>
              <a:path w="13" h="13">
                <a:moveTo>
                  <a:pt x="13" y="0"/>
                </a:moveTo>
                <a:lnTo>
                  <a:pt x="0" y="1"/>
                </a:lnTo>
                <a:lnTo>
                  <a:pt x="1" y="13"/>
                </a:lnTo>
                <a:lnTo>
                  <a:pt x="13" y="13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88" name="Freeform 300"/>
          <p:cNvSpPr>
            <a:spLocks/>
          </p:cNvSpPr>
          <p:nvPr/>
        </p:nvSpPr>
        <p:spPr bwMode="auto">
          <a:xfrm>
            <a:off x="5780088" y="4098925"/>
            <a:ext cx="23812" cy="23813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1"/>
              </a:cxn>
              <a:cxn ang="0">
                <a:pos x="1" y="15"/>
              </a:cxn>
              <a:cxn ang="0">
                <a:pos x="15" y="13"/>
              </a:cxn>
              <a:cxn ang="0">
                <a:pos x="14" y="0"/>
              </a:cxn>
            </a:cxnLst>
            <a:rect l="0" t="0" r="r" b="b"/>
            <a:pathLst>
              <a:path w="15" h="15">
                <a:moveTo>
                  <a:pt x="14" y="0"/>
                </a:moveTo>
                <a:lnTo>
                  <a:pt x="0" y="1"/>
                </a:lnTo>
                <a:lnTo>
                  <a:pt x="1" y="15"/>
                </a:lnTo>
                <a:lnTo>
                  <a:pt x="15" y="13"/>
                </a:lnTo>
                <a:lnTo>
                  <a:pt x="14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89" name="Freeform 301"/>
          <p:cNvSpPr>
            <a:spLocks/>
          </p:cNvSpPr>
          <p:nvPr/>
        </p:nvSpPr>
        <p:spPr bwMode="auto">
          <a:xfrm>
            <a:off x="5784850" y="4141788"/>
            <a:ext cx="22225" cy="2063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1" y="13"/>
              </a:cxn>
              <a:cxn ang="0">
                <a:pos x="14" y="13"/>
              </a:cxn>
              <a:cxn ang="0">
                <a:pos x="12" y="0"/>
              </a:cxn>
            </a:cxnLst>
            <a:rect l="0" t="0" r="r" b="b"/>
            <a:pathLst>
              <a:path w="14" h="13">
                <a:moveTo>
                  <a:pt x="12" y="0"/>
                </a:moveTo>
                <a:lnTo>
                  <a:pt x="0" y="0"/>
                </a:lnTo>
                <a:lnTo>
                  <a:pt x="1" y="13"/>
                </a:lnTo>
                <a:lnTo>
                  <a:pt x="14" y="13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90" name="Freeform 302"/>
          <p:cNvSpPr>
            <a:spLocks/>
          </p:cNvSpPr>
          <p:nvPr/>
        </p:nvSpPr>
        <p:spPr bwMode="auto">
          <a:xfrm>
            <a:off x="5788025" y="4181475"/>
            <a:ext cx="23813" cy="2063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1"/>
              </a:cxn>
              <a:cxn ang="0">
                <a:pos x="1" y="13"/>
              </a:cxn>
              <a:cxn ang="0">
                <a:pos x="15" y="13"/>
              </a:cxn>
              <a:cxn ang="0">
                <a:pos x="12" y="0"/>
              </a:cxn>
            </a:cxnLst>
            <a:rect l="0" t="0" r="r" b="b"/>
            <a:pathLst>
              <a:path w="15" h="13">
                <a:moveTo>
                  <a:pt x="12" y="0"/>
                </a:moveTo>
                <a:lnTo>
                  <a:pt x="0" y="1"/>
                </a:lnTo>
                <a:lnTo>
                  <a:pt x="1" y="13"/>
                </a:lnTo>
                <a:lnTo>
                  <a:pt x="15" y="13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91" name="Freeform 303"/>
          <p:cNvSpPr>
            <a:spLocks/>
          </p:cNvSpPr>
          <p:nvPr/>
        </p:nvSpPr>
        <p:spPr bwMode="auto">
          <a:xfrm>
            <a:off x="5792788" y="4222750"/>
            <a:ext cx="22225" cy="22225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1"/>
              </a:cxn>
              <a:cxn ang="0">
                <a:pos x="1" y="14"/>
              </a:cxn>
              <a:cxn ang="0">
                <a:pos x="14" y="13"/>
              </a:cxn>
              <a:cxn ang="0">
                <a:pos x="13" y="0"/>
              </a:cxn>
            </a:cxnLst>
            <a:rect l="0" t="0" r="r" b="b"/>
            <a:pathLst>
              <a:path w="14" h="14">
                <a:moveTo>
                  <a:pt x="13" y="0"/>
                </a:moveTo>
                <a:lnTo>
                  <a:pt x="0" y="1"/>
                </a:lnTo>
                <a:lnTo>
                  <a:pt x="1" y="14"/>
                </a:lnTo>
                <a:lnTo>
                  <a:pt x="14" y="13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92" name="Freeform 304"/>
          <p:cNvSpPr>
            <a:spLocks/>
          </p:cNvSpPr>
          <p:nvPr/>
        </p:nvSpPr>
        <p:spPr bwMode="auto">
          <a:xfrm>
            <a:off x="5797550" y="4262438"/>
            <a:ext cx="22225" cy="23812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2"/>
              </a:cxn>
              <a:cxn ang="0">
                <a:pos x="1" y="13"/>
              </a:cxn>
              <a:cxn ang="0">
                <a:pos x="1" y="15"/>
              </a:cxn>
              <a:cxn ang="0">
                <a:pos x="14" y="13"/>
              </a:cxn>
              <a:cxn ang="0">
                <a:pos x="14" y="13"/>
              </a:cxn>
              <a:cxn ang="0">
                <a:pos x="13" y="0"/>
              </a:cxn>
            </a:cxnLst>
            <a:rect l="0" t="0" r="r" b="b"/>
            <a:pathLst>
              <a:path w="14" h="15">
                <a:moveTo>
                  <a:pt x="13" y="0"/>
                </a:moveTo>
                <a:lnTo>
                  <a:pt x="0" y="2"/>
                </a:lnTo>
                <a:lnTo>
                  <a:pt x="1" y="13"/>
                </a:lnTo>
                <a:lnTo>
                  <a:pt x="1" y="15"/>
                </a:lnTo>
                <a:lnTo>
                  <a:pt x="14" y="13"/>
                </a:lnTo>
                <a:lnTo>
                  <a:pt x="14" y="13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93" name="Freeform 305"/>
          <p:cNvSpPr>
            <a:spLocks/>
          </p:cNvSpPr>
          <p:nvPr/>
        </p:nvSpPr>
        <p:spPr bwMode="auto">
          <a:xfrm>
            <a:off x="5803900" y="4305300"/>
            <a:ext cx="22225" cy="2222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1"/>
              </a:cxn>
              <a:cxn ang="0">
                <a:pos x="1" y="14"/>
              </a:cxn>
              <a:cxn ang="0">
                <a:pos x="14" y="12"/>
              </a:cxn>
              <a:cxn ang="0">
                <a:pos x="12" y="0"/>
              </a:cxn>
            </a:cxnLst>
            <a:rect l="0" t="0" r="r" b="b"/>
            <a:pathLst>
              <a:path w="14" h="14">
                <a:moveTo>
                  <a:pt x="12" y="0"/>
                </a:moveTo>
                <a:lnTo>
                  <a:pt x="0" y="1"/>
                </a:lnTo>
                <a:lnTo>
                  <a:pt x="1" y="14"/>
                </a:lnTo>
                <a:lnTo>
                  <a:pt x="14" y="12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94" name="Freeform 306"/>
          <p:cNvSpPr>
            <a:spLocks/>
          </p:cNvSpPr>
          <p:nvPr/>
        </p:nvSpPr>
        <p:spPr bwMode="auto">
          <a:xfrm>
            <a:off x="5807075" y="4343400"/>
            <a:ext cx="26988" cy="25400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2"/>
              </a:cxn>
              <a:cxn ang="0">
                <a:pos x="2" y="8"/>
              </a:cxn>
              <a:cxn ang="0">
                <a:pos x="4" y="16"/>
              </a:cxn>
              <a:cxn ang="0">
                <a:pos x="17" y="13"/>
              </a:cxn>
              <a:cxn ang="0">
                <a:pos x="15" y="8"/>
              </a:cxn>
              <a:cxn ang="0">
                <a:pos x="13" y="0"/>
              </a:cxn>
            </a:cxnLst>
            <a:rect l="0" t="0" r="r" b="b"/>
            <a:pathLst>
              <a:path w="17" h="16">
                <a:moveTo>
                  <a:pt x="13" y="0"/>
                </a:moveTo>
                <a:lnTo>
                  <a:pt x="0" y="2"/>
                </a:lnTo>
                <a:lnTo>
                  <a:pt x="2" y="8"/>
                </a:lnTo>
                <a:lnTo>
                  <a:pt x="4" y="16"/>
                </a:lnTo>
                <a:lnTo>
                  <a:pt x="17" y="13"/>
                </a:lnTo>
                <a:lnTo>
                  <a:pt x="15" y="8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95" name="Freeform 307"/>
          <p:cNvSpPr>
            <a:spLocks/>
          </p:cNvSpPr>
          <p:nvPr/>
        </p:nvSpPr>
        <p:spPr bwMode="auto">
          <a:xfrm>
            <a:off x="5815013" y="4386263"/>
            <a:ext cx="23812" cy="22225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2"/>
              </a:cxn>
              <a:cxn ang="0">
                <a:pos x="3" y="14"/>
              </a:cxn>
              <a:cxn ang="0">
                <a:pos x="15" y="12"/>
              </a:cxn>
              <a:cxn ang="0">
                <a:pos x="13" y="0"/>
              </a:cxn>
            </a:cxnLst>
            <a:rect l="0" t="0" r="r" b="b"/>
            <a:pathLst>
              <a:path w="15" h="14">
                <a:moveTo>
                  <a:pt x="13" y="0"/>
                </a:moveTo>
                <a:lnTo>
                  <a:pt x="0" y="2"/>
                </a:lnTo>
                <a:lnTo>
                  <a:pt x="3" y="14"/>
                </a:lnTo>
                <a:lnTo>
                  <a:pt x="15" y="12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96" name="Freeform 308"/>
          <p:cNvSpPr>
            <a:spLocks/>
          </p:cNvSpPr>
          <p:nvPr/>
        </p:nvSpPr>
        <p:spPr bwMode="auto">
          <a:xfrm>
            <a:off x="5822950" y="4424363"/>
            <a:ext cx="23813" cy="25400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2"/>
              </a:cxn>
              <a:cxn ang="0">
                <a:pos x="0" y="5"/>
              </a:cxn>
              <a:cxn ang="0">
                <a:pos x="3" y="16"/>
              </a:cxn>
              <a:cxn ang="0">
                <a:pos x="15" y="13"/>
              </a:cxn>
              <a:cxn ang="0">
                <a:pos x="13" y="0"/>
              </a:cxn>
              <a:cxn ang="0">
                <a:pos x="7" y="2"/>
              </a:cxn>
              <a:cxn ang="0">
                <a:pos x="13" y="2"/>
              </a:cxn>
              <a:cxn ang="0">
                <a:pos x="13" y="0"/>
              </a:cxn>
            </a:cxnLst>
            <a:rect l="0" t="0" r="r" b="b"/>
            <a:pathLst>
              <a:path w="15" h="16">
                <a:moveTo>
                  <a:pt x="13" y="0"/>
                </a:moveTo>
                <a:lnTo>
                  <a:pt x="0" y="2"/>
                </a:lnTo>
                <a:lnTo>
                  <a:pt x="0" y="5"/>
                </a:lnTo>
                <a:lnTo>
                  <a:pt x="3" y="16"/>
                </a:lnTo>
                <a:lnTo>
                  <a:pt x="15" y="13"/>
                </a:lnTo>
                <a:lnTo>
                  <a:pt x="13" y="0"/>
                </a:lnTo>
                <a:lnTo>
                  <a:pt x="7" y="2"/>
                </a:lnTo>
                <a:lnTo>
                  <a:pt x="13" y="2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97" name="Freeform 309"/>
          <p:cNvSpPr>
            <a:spLocks/>
          </p:cNvSpPr>
          <p:nvPr/>
        </p:nvSpPr>
        <p:spPr bwMode="auto">
          <a:xfrm>
            <a:off x="5830888" y="4464050"/>
            <a:ext cx="23812" cy="25400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3"/>
              </a:cxn>
              <a:cxn ang="0">
                <a:pos x="3" y="16"/>
              </a:cxn>
              <a:cxn ang="0">
                <a:pos x="15" y="14"/>
              </a:cxn>
              <a:cxn ang="0">
                <a:pos x="13" y="0"/>
              </a:cxn>
            </a:cxnLst>
            <a:rect l="0" t="0" r="r" b="b"/>
            <a:pathLst>
              <a:path w="15" h="16">
                <a:moveTo>
                  <a:pt x="13" y="0"/>
                </a:moveTo>
                <a:lnTo>
                  <a:pt x="0" y="3"/>
                </a:lnTo>
                <a:lnTo>
                  <a:pt x="3" y="16"/>
                </a:lnTo>
                <a:lnTo>
                  <a:pt x="15" y="14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98" name="Freeform 310"/>
          <p:cNvSpPr>
            <a:spLocks/>
          </p:cNvSpPr>
          <p:nvPr/>
        </p:nvSpPr>
        <p:spPr bwMode="auto">
          <a:xfrm>
            <a:off x="5838825" y="4505325"/>
            <a:ext cx="25400" cy="23813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2"/>
              </a:cxn>
              <a:cxn ang="0">
                <a:pos x="4" y="15"/>
              </a:cxn>
              <a:cxn ang="0">
                <a:pos x="16" y="13"/>
              </a:cxn>
              <a:cxn ang="0">
                <a:pos x="14" y="0"/>
              </a:cxn>
            </a:cxnLst>
            <a:rect l="0" t="0" r="r" b="b"/>
            <a:pathLst>
              <a:path w="16" h="15">
                <a:moveTo>
                  <a:pt x="14" y="0"/>
                </a:moveTo>
                <a:lnTo>
                  <a:pt x="0" y="2"/>
                </a:lnTo>
                <a:lnTo>
                  <a:pt x="4" y="15"/>
                </a:lnTo>
                <a:lnTo>
                  <a:pt x="16" y="13"/>
                </a:lnTo>
                <a:lnTo>
                  <a:pt x="14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199" name="Freeform 311"/>
          <p:cNvSpPr>
            <a:spLocks/>
          </p:cNvSpPr>
          <p:nvPr/>
        </p:nvSpPr>
        <p:spPr bwMode="auto">
          <a:xfrm>
            <a:off x="5849938" y="4545013"/>
            <a:ext cx="25400" cy="254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3"/>
              </a:cxn>
              <a:cxn ang="0">
                <a:pos x="3" y="16"/>
              </a:cxn>
              <a:cxn ang="0">
                <a:pos x="16" y="12"/>
              </a:cxn>
              <a:cxn ang="0">
                <a:pos x="16" y="11"/>
              </a:cxn>
              <a:cxn ang="0">
                <a:pos x="12" y="0"/>
              </a:cxn>
            </a:cxnLst>
            <a:rect l="0" t="0" r="r" b="b"/>
            <a:pathLst>
              <a:path w="16" h="16">
                <a:moveTo>
                  <a:pt x="12" y="0"/>
                </a:moveTo>
                <a:lnTo>
                  <a:pt x="0" y="3"/>
                </a:lnTo>
                <a:lnTo>
                  <a:pt x="3" y="16"/>
                </a:lnTo>
                <a:lnTo>
                  <a:pt x="16" y="12"/>
                </a:lnTo>
                <a:lnTo>
                  <a:pt x="16" y="11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00" name="Freeform 312"/>
          <p:cNvSpPr>
            <a:spLocks/>
          </p:cNvSpPr>
          <p:nvPr/>
        </p:nvSpPr>
        <p:spPr bwMode="auto">
          <a:xfrm>
            <a:off x="5861050" y="4583113"/>
            <a:ext cx="23813" cy="269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4"/>
              </a:cxn>
              <a:cxn ang="0">
                <a:pos x="2" y="17"/>
              </a:cxn>
              <a:cxn ang="0">
                <a:pos x="15" y="14"/>
              </a:cxn>
              <a:cxn ang="0">
                <a:pos x="12" y="0"/>
              </a:cxn>
            </a:cxnLst>
            <a:rect l="0" t="0" r="r" b="b"/>
            <a:pathLst>
              <a:path w="15" h="17">
                <a:moveTo>
                  <a:pt x="12" y="0"/>
                </a:moveTo>
                <a:lnTo>
                  <a:pt x="0" y="4"/>
                </a:lnTo>
                <a:lnTo>
                  <a:pt x="2" y="17"/>
                </a:lnTo>
                <a:lnTo>
                  <a:pt x="15" y="14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01" name="Freeform 313"/>
          <p:cNvSpPr>
            <a:spLocks/>
          </p:cNvSpPr>
          <p:nvPr/>
        </p:nvSpPr>
        <p:spPr bwMode="auto">
          <a:xfrm>
            <a:off x="5870575" y="4624388"/>
            <a:ext cx="25400" cy="25400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3"/>
              </a:cxn>
              <a:cxn ang="0">
                <a:pos x="1" y="8"/>
              </a:cxn>
              <a:cxn ang="0">
                <a:pos x="4" y="16"/>
              </a:cxn>
              <a:cxn ang="0">
                <a:pos x="16" y="12"/>
              </a:cxn>
              <a:cxn ang="0">
                <a:pos x="14" y="3"/>
              </a:cxn>
              <a:cxn ang="0">
                <a:pos x="13" y="0"/>
              </a:cxn>
            </a:cxnLst>
            <a:rect l="0" t="0" r="r" b="b"/>
            <a:pathLst>
              <a:path w="16" h="16">
                <a:moveTo>
                  <a:pt x="13" y="0"/>
                </a:moveTo>
                <a:lnTo>
                  <a:pt x="0" y="3"/>
                </a:lnTo>
                <a:lnTo>
                  <a:pt x="1" y="8"/>
                </a:lnTo>
                <a:lnTo>
                  <a:pt x="4" y="16"/>
                </a:lnTo>
                <a:lnTo>
                  <a:pt x="16" y="12"/>
                </a:lnTo>
                <a:lnTo>
                  <a:pt x="14" y="3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02" name="Freeform 314"/>
          <p:cNvSpPr>
            <a:spLocks/>
          </p:cNvSpPr>
          <p:nvPr/>
        </p:nvSpPr>
        <p:spPr bwMode="auto">
          <a:xfrm>
            <a:off x="5883275" y="4664075"/>
            <a:ext cx="25400" cy="254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4"/>
              </a:cxn>
              <a:cxn ang="0">
                <a:pos x="3" y="16"/>
              </a:cxn>
              <a:cxn ang="0">
                <a:pos x="16" y="12"/>
              </a:cxn>
              <a:cxn ang="0">
                <a:pos x="12" y="0"/>
              </a:cxn>
            </a:cxnLst>
            <a:rect l="0" t="0" r="r" b="b"/>
            <a:pathLst>
              <a:path w="16" h="16">
                <a:moveTo>
                  <a:pt x="12" y="0"/>
                </a:moveTo>
                <a:lnTo>
                  <a:pt x="0" y="4"/>
                </a:lnTo>
                <a:lnTo>
                  <a:pt x="3" y="16"/>
                </a:lnTo>
                <a:lnTo>
                  <a:pt x="16" y="12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03" name="Freeform 315"/>
          <p:cNvSpPr>
            <a:spLocks/>
          </p:cNvSpPr>
          <p:nvPr/>
        </p:nvSpPr>
        <p:spPr bwMode="auto">
          <a:xfrm>
            <a:off x="5895975" y="4702175"/>
            <a:ext cx="25400" cy="25400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4"/>
              </a:cxn>
              <a:cxn ang="0">
                <a:pos x="4" y="16"/>
              </a:cxn>
              <a:cxn ang="0">
                <a:pos x="16" y="13"/>
              </a:cxn>
              <a:cxn ang="0">
                <a:pos x="13" y="0"/>
              </a:cxn>
            </a:cxnLst>
            <a:rect l="0" t="0" r="r" b="b"/>
            <a:pathLst>
              <a:path w="16" h="16">
                <a:moveTo>
                  <a:pt x="13" y="0"/>
                </a:moveTo>
                <a:lnTo>
                  <a:pt x="0" y="4"/>
                </a:lnTo>
                <a:lnTo>
                  <a:pt x="4" y="16"/>
                </a:lnTo>
                <a:lnTo>
                  <a:pt x="16" y="13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04" name="Freeform 316"/>
          <p:cNvSpPr>
            <a:spLocks/>
          </p:cNvSpPr>
          <p:nvPr/>
        </p:nvSpPr>
        <p:spPr bwMode="auto">
          <a:xfrm>
            <a:off x="5908675" y="4741863"/>
            <a:ext cx="26988" cy="269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3"/>
              </a:cxn>
              <a:cxn ang="0">
                <a:pos x="3" y="14"/>
              </a:cxn>
              <a:cxn ang="0">
                <a:pos x="5" y="17"/>
              </a:cxn>
              <a:cxn ang="0">
                <a:pos x="17" y="12"/>
              </a:cxn>
              <a:cxn ang="0">
                <a:pos x="16" y="9"/>
              </a:cxn>
              <a:cxn ang="0">
                <a:pos x="12" y="0"/>
              </a:cxn>
            </a:cxnLst>
            <a:rect l="0" t="0" r="r" b="b"/>
            <a:pathLst>
              <a:path w="17" h="17">
                <a:moveTo>
                  <a:pt x="12" y="0"/>
                </a:moveTo>
                <a:lnTo>
                  <a:pt x="0" y="3"/>
                </a:lnTo>
                <a:lnTo>
                  <a:pt x="3" y="14"/>
                </a:lnTo>
                <a:lnTo>
                  <a:pt x="5" y="17"/>
                </a:lnTo>
                <a:lnTo>
                  <a:pt x="17" y="12"/>
                </a:lnTo>
                <a:lnTo>
                  <a:pt x="16" y="9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05" name="Freeform 317"/>
          <p:cNvSpPr>
            <a:spLocks/>
          </p:cNvSpPr>
          <p:nvPr/>
        </p:nvSpPr>
        <p:spPr bwMode="auto">
          <a:xfrm>
            <a:off x="5924550" y="4779963"/>
            <a:ext cx="25400" cy="269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5"/>
              </a:cxn>
              <a:cxn ang="0">
                <a:pos x="3" y="17"/>
              </a:cxn>
              <a:cxn ang="0">
                <a:pos x="16" y="12"/>
              </a:cxn>
              <a:cxn ang="0">
                <a:pos x="12" y="0"/>
              </a:cxn>
            </a:cxnLst>
            <a:rect l="0" t="0" r="r" b="b"/>
            <a:pathLst>
              <a:path w="16" h="17">
                <a:moveTo>
                  <a:pt x="12" y="0"/>
                </a:moveTo>
                <a:lnTo>
                  <a:pt x="0" y="5"/>
                </a:lnTo>
                <a:lnTo>
                  <a:pt x="3" y="17"/>
                </a:lnTo>
                <a:lnTo>
                  <a:pt x="16" y="12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06" name="Freeform 318"/>
          <p:cNvSpPr>
            <a:spLocks/>
          </p:cNvSpPr>
          <p:nvPr/>
        </p:nvSpPr>
        <p:spPr bwMode="auto">
          <a:xfrm>
            <a:off x="5937250" y="4818063"/>
            <a:ext cx="28575" cy="26987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5"/>
              </a:cxn>
              <a:cxn ang="0">
                <a:pos x="5" y="17"/>
              </a:cxn>
              <a:cxn ang="0">
                <a:pos x="18" y="12"/>
              </a:cxn>
              <a:cxn ang="0">
                <a:pos x="13" y="0"/>
              </a:cxn>
            </a:cxnLst>
            <a:rect l="0" t="0" r="r" b="b"/>
            <a:pathLst>
              <a:path w="18" h="17">
                <a:moveTo>
                  <a:pt x="13" y="0"/>
                </a:moveTo>
                <a:lnTo>
                  <a:pt x="0" y="5"/>
                </a:lnTo>
                <a:lnTo>
                  <a:pt x="5" y="17"/>
                </a:lnTo>
                <a:lnTo>
                  <a:pt x="18" y="12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07" name="Freeform 319"/>
          <p:cNvSpPr>
            <a:spLocks/>
          </p:cNvSpPr>
          <p:nvPr/>
        </p:nvSpPr>
        <p:spPr bwMode="auto">
          <a:xfrm>
            <a:off x="5956300" y="4854575"/>
            <a:ext cx="26988" cy="285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6"/>
              </a:cxn>
              <a:cxn ang="0">
                <a:pos x="5" y="18"/>
              </a:cxn>
              <a:cxn ang="0">
                <a:pos x="5" y="18"/>
              </a:cxn>
              <a:cxn ang="0">
                <a:pos x="16" y="12"/>
              </a:cxn>
              <a:cxn ang="0">
                <a:pos x="17" y="12"/>
              </a:cxn>
              <a:cxn ang="0">
                <a:pos x="12" y="0"/>
              </a:cxn>
            </a:cxnLst>
            <a:rect l="0" t="0" r="r" b="b"/>
            <a:pathLst>
              <a:path w="17" h="18">
                <a:moveTo>
                  <a:pt x="12" y="0"/>
                </a:moveTo>
                <a:lnTo>
                  <a:pt x="0" y="6"/>
                </a:lnTo>
                <a:lnTo>
                  <a:pt x="5" y="18"/>
                </a:lnTo>
                <a:lnTo>
                  <a:pt x="5" y="18"/>
                </a:lnTo>
                <a:lnTo>
                  <a:pt x="16" y="12"/>
                </a:lnTo>
                <a:lnTo>
                  <a:pt x="17" y="12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08" name="Freeform 320"/>
          <p:cNvSpPr>
            <a:spLocks/>
          </p:cNvSpPr>
          <p:nvPr/>
        </p:nvSpPr>
        <p:spPr bwMode="auto">
          <a:xfrm>
            <a:off x="5970588" y="4892675"/>
            <a:ext cx="30162" cy="30163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6"/>
              </a:cxn>
              <a:cxn ang="0">
                <a:pos x="7" y="19"/>
              </a:cxn>
              <a:cxn ang="0">
                <a:pos x="19" y="13"/>
              </a:cxn>
              <a:cxn ang="0">
                <a:pos x="13" y="0"/>
              </a:cxn>
            </a:cxnLst>
            <a:rect l="0" t="0" r="r" b="b"/>
            <a:pathLst>
              <a:path w="19" h="19">
                <a:moveTo>
                  <a:pt x="13" y="0"/>
                </a:moveTo>
                <a:lnTo>
                  <a:pt x="0" y="6"/>
                </a:lnTo>
                <a:lnTo>
                  <a:pt x="7" y="19"/>
                </a:lnTo>
                <a:lnTo>
                  <a:pt x="19" y="13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09" name="Freeform 321"/>
          <p:cNvSpPr>
            <a:spLocks/>
          </p:cNvSpPr>
          <p:nvPr/>
        </p:nvSpPr>
        <p:spPr bwMode="auto">
          <a:xfrm>
            <a:off x="5989638" y="4929188"/>
            <a:ext cx="28575" cy="30162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6"/>
              </a:cxn>
              <a:cxn ang="0">
                <a:pos x="7" y="19"/>
              </a:cxn>
              <a:cxn ang="0">
                <a:pos x="18" y="13"/>
              </a:cxn>
              <a:cxn ang="0">
                <a:pos x="11" y="0"/>
              </a:cxn>
            </a:cxnLst>
            <a:rect l="0" t="0" r="r" b="b"/>
            <a:pathLst>
              <a:path w="18" h="19">
                <a:moveTo>
                  <a:pt x="11" y="0"/>
                </a:moveTo>
                <a:lnTo>
                  <a:pt x="0" y="6"/>
                </a:lnTo>
                <a:lnTo>
                  <a:pt x="7" y="19"/>
                </a:lnTo>
                <a:lnTo>
                  <a:pt x="18" y="13"/>
                </a:lnTo>
                <a:lnTo>
                  <a:pt x="11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10" name="Freeform 322"/>
          <p:cNvSpPr>
            <a:spLocks/>
          </p:cNvSpPr>
          <p:nvPr/>
        </p:nvSpPr>
        <p:spPr bwMode="auto">
          <a:xfrm>
            <a:off x="6008688" y="4968875"/>
            <a:ext cx="26987" cy="269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4"/>
              </a:cxn>
              <a:cxn ang="0">
                <a:pos x="5" y="14"/>
              </a:cxn>
              <a:cxn ang="0">
                <a:pos x="6" y="17"/>
              </a:cxn>
              <a:cxn ang="0">
                <a:pos x="17" y="11"/>
              </a:cxn>
              <a:cxn ang="0">
                <a:pos x="17" y="9"/>
              </a:cxn>
              <a:cxn ang="0">
                <a:pos x="11" y="0"/>
              </a:cxn>
            </a:cxnLst>
            <a:rect l="0" t="0" r="r" b="b"/>
            <a:pathLst>
              <a:path w="17" h="17">
                <a:moveTo>
                  <a:pt x="11" y="0"/>
                </a:moveTo>
                <a:lnTo>
                  <a:pt x="0" y="4"/>
                </a:lnTo>
                <a:lnTo>
                  <a:pt x="5" y="14"/>
                </a:lnTo>
                <a:lnTo>
                  <a:pt x="6" y="17"/>
                </a:lnTo>
                <a:lnTo>
                  <a:pt x="17" y="11"/>
                </a:lnTo>
                <a:lnTo>
                  <a:pt x="17" y="9"/>
                </a:lnTo>
                <a:lnTo>
                  <a:pt x="11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11" name="Freeform 323"/>
          <p:cNvSpPr>
            <a:spLocks/>
          </p:cNvSpPr>
          <p:nvPr/>
        </p:nvSpPr>
        <p:spPr bwMode="auto">
          <a:xfrm>
            <a:off x="6027738" y="5002213"/>
            <a:ext cx="30162" cy="269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7"/>
              </a:cxn>
              <a:cxn ang="0">
                <a:pos x="8" y="17"/>
              </a:cxn>
              <a:cxn ang="0">
                <a:pos x="19" y="11"/>
              </a:cxn>
              <a:cxn ang="0">
                <a:pos x="12" y="0"/>
              </a:cxn>
            </a:cxnLst>
            <a:rect l="0" t="0" r="r" b="b"/>
            <a:pathLst>
              <a:path w="19" h="17">
                <a:moveTo>
                  <a:pt x="12" y="0"/>
                </a:moveTo>
                <a:lnTo>
                  <a:pt x="0" y="7"/>
                </a:lnTo>
                <a:lnTo>
                  <a:pt x="8" y="17"/>
                </a:lnTo>
                <a:lnTo>
                  <a:pt x="19" y="11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12" name="Freeform 324"/>
          <p:cNvSpPr>
            <a:spLocks/>
          </p:cNvSpPr>
          <p:nvPr/>
        </p:nvSpPr>
        <p:spPr bwMode="auto">
          <a:xfrm>
            <a:off x="6049963" y="5037138"/>
            <a:ext cx="30162" cy="285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8"/>
              </a:cxn>
              <a:cxn ang="0">
                <a:pos x="8" y="18"/>
              </a:cxn>
              <a:cxn ang="0">
                <a:pos x="19" y="12"/>
              </a:cxn>
              <a:cxn ang="0">
                <a:pos x="11" y="0"/>
              </a:cxn>
            </a:cxnLst>
            <a:rect l="0" t="0" r="r" b="b"/>
            <a:pathLst>
              <a:path w="19" h="18">
                <a:moveTo>
                  <a:pt x="11" y="0"/>
                </a:moveTo>
                <a:lnTo>
                  <a:pt x="0" y="8"/>
                </a:lnTo>
                <a:lnTo>
                  <a:pt x="8" y="18"/>
                </a:lnTo>
                <a:lnTo>
                  <a:pt x="19" y="12"/>
                </a:lnTo>
                <a:lnTo>
                  <a:pt x="11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13" name="Freeform 325"/>
          <p:cNvSpPr>
            <a:spLocks/>
          </p:cNvSpPr>
          <p:nvPr/>
        </p:nvSpPr>
        <p:spPr bwMode="auto">
          <a:xfrm>
            <a:off x="6073775" y="5072063"/>
            <a:ext cx="26988" cy="285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7"/>
              </a:cxn>
              <a:cxn ang="0">
                <a:pos x="1" y="11"/>
              </a:cxn>
              <a:cxn ang="0">
                <a:pos x="4" y="12"/>
              </a:cxn>
              <a:cxn ang="0">
                <a:pos x="6" y="18"/>
              </a:cxn>
              <a:cxn ang="0">
                <a:pos x="17" y="11"/>
              </a:cxn>
              <a:cxn ang="0">
                <a:pos x="12" y="4"/>
              </a:cxn>
              <a:cxn ang="0">
                <a:pos x="8" y="9"/>
              </a:cxn>
              <a:cxn ang="0">
                <a:pos x="14" y="6"/>
              </a:cxn>
              <a:cxn ang="0">
                <a:pos x="10" y="0"/>
              </a:cxn>
            </a:cxnLst>
            <a:rect l="0" t="0" r="r" b="b"/>
            <a:pathLst>
              <a:path w="17" h="18">
                <a:moveTo>
                  <a:pt x="10" y="0"/>
                </a:moveTo>
                <a:lnTo>
                  <a:pt x="0" y="7"/>
                </a:lnTo>
                <a:lnTo>
                  <a:pt x="1" y="11"/>
                </a:lnTo>
                <a:lnTo>
                  <a:pt x="4" y="12"/>
                </a:lnTo>
                <a:lnTo>
                  <a:pt x="6" y="18"/>
                </a:lnTo>
                <a:lnTo>
                  <a:pt x="17" y="11"/>
                </a:lnTo>
                <a:lnTo>
                  <a:pt x="12" y="4"/>
                </a:lnTo>
                <a:lnTo>
                  <a:pt x="8" y="9"/>
                </a:lnTo>
                <a:lnTo>
                  <a:pt x="14" y="6"/>
                </a:lnTo>
                <a:lnTo>
                  <a:pt x="1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14" name="Freeform 326"/>
          <p:cNvSpPr>
            <a:spLocks/>
          </p:cNvSpPr>
          <p:nvPr/>
        </p:nvSpPr>
        <p:spPr bwMode="auto">
          <a:xfrm>
            <a:off x="6096000" y="5106988"/>
            <a:ext cx="31750" cy="269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7"/>
              </a:cxn>
              <a:cxn ang="0">
                <a:pos x="8" y="17"/>
              </a:cxn>
              <a:cxn ang="0">
                <a:pos x="20" y="11"/>
              </a:cxn>
              <a:cxn ang="0">
                <a:pos x="11" y="0"/>
              </a:cxn>
            </a:cxnLst>
            <a:rect l="0" t="0" r="r" b="b"/>
            <a:pathLst>
              <a:path w="20" h="17">
                <a:moveTo>
                  <a:pt x="11" y="0"/>
                </a:moveTo>
                <a:lnTo>
                  <a:pt x="0" y="7"/>
                </a:lnTo>
                <a:lnTo>
                  <a:pt x="8" y="17"/>
                </a:lnTo>
                <a:lnTo>
                  <a:pt x="20" y="11"/>
                </a:lnTo>
                <a:lnTo>
                  <a:pt x="11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15" name="Freeform 327"/>
          <p:cNvSpPr>
            <a:spLocks/>
          </p:cNvSpPr>
          <p:nvPr/>
        </p:nvSpPr>
        <p:spPr bwMode="auto">
          <a:xfrm>
            <a:off x="6121400" y="5138738"/>
            <a:ext cx="28575" cy="30162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9"/>
              </a:cxn>
              <a:cxn ang="0">
                <a:pos x="7" y="19"/>
              </a:cxn>
              <a:cxn ang="0">
                <a:pos x="18" y="10"/>
              </a:cxn>
              <a:cxn ang="0">
                <a:pos x="11" y="0"/>
              </a:cxn>
            </a:cxnLst>
            <a:rect l="0" t="0" r="r" b="b"/>
            <a:pathLst>
              <a:path w="18" h="19">
                <a:moveTo>
                  <a:pt x="11" y="0"/>
                </a:moveTo>
                <a:lnTo>
                  <a:pt x="0" y="9"/>
                </a:lnTo>
                <a:lnTo>
                  <a:pt x="7" y="19"/>
                </a:lnTo>
                <a:lnTo>
                  <a:pt x="18" y="10"/>
                </a:lnTo>
                <a:lnTo>
                  <a:pt x="11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16" name="Freeform 328"/>
          <p:cNvSpPr>
            <a:spLocks/>
          </p:cNvSpPr>
          <p:nvPr/>
        </p:nvSpPr>
        <p:spPr bwMode="auto">
          <a:xfrm>
            <a:off x="6148388" y="5172075"/>
            <a:ext cx="30162" cy="285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9"/>
              </a:cxn>
              <a:cxn ang="0">
                <a:pos x="9" y="18"/>
              </a:cxn>
              <a:cxn ang="0">
                <a:pos x="19" y="10"/>
              </a:cxn>
              <a:cxn ang="0">
                <a:pos x="10" y="0"/>
              </a:cxn>
            </a:cxnLst>
            <a:rect l="0" t="0" r="r" b="b"/>
            <a:pathLst>
              <a:path w="19" h="18">
                <a:moveTo>
                  <a:pt x="10" y="0"/>
                </a:moveTo>
                <a:lnTo>
                  <a:pt x="0" y="9"/>
                </a:lnTo>
                <a:lnTo>
                  <a:pt x="9" y="18"/>
                </a:lnTo>
                <a:lnTo>
                  <a:pt x="19" y="10"/>
                </a:lnTo>
                <a:lnTo>
                  <a:pt x="1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17" name="Freeform 329"/>
          <p:cNvSpPr>
            <a:spLocks/>
          </p:cNvSpPr>
          <p:nvPr/>
        </p:nvSpPr>
        <p:spPr bwMode="auto">
          <a:xfrm>
            <a:off x="6173788" y="5202238"/>
            <a:ext cx="31750" cy="30162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8"/>
              </a:cxn>
              <a:cxn ang="0">
                <a:pos x="3" y="10"/>
              </a:cxn>
              <a:cxn ang="0">
                <a:pos x="10" y="19"/>
              </a:cxn>
              <a:cxn ang="0">
                <a:pos x="20" y="9"/>
              </a:cxn>
              <a:cxn ang="0">
                <a:pos x="12" y="2"/>
              </a:cxn>
              <a:cxn ang="0">
                <a:pos x="10" y="0"/>
              </a:cxn>
            </a:cxnLst>
            <a:rect l="0" t="0" r="r" b="b"/>
            <a:pathLst>
              <a:path w="20" h="19">
                <a:moveTo>
                  <a:pt x="10" y="0"/>
                </a:moveTo>
                <a:lnTo>
                  <a:pt x="0" y="8"/>
                </a:lnTo>
                <a:lnTo>
                  <a:pt x="3" y="10"/>
                </a:lnTo>
                <a:lnTo>
                  <a:pt x="10" y="19"/>
                </a:lnTo>
                <a:lnTo>
                  <a:pt x="20" y="9"/>
                </a:lnTo>
                <a:lnTo>
                  <a:pt x="12" y="2"/>
                </a:lnTo>
                <a:lnTo>
                  <a:pt x="1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18" name="Freeform 330"/>
          <p:cNvSpPr>
            <a:spLocks/>
          </p:cNvSpPr>
          <p:nvPr/>
        </p:nvSpPr>
        <p:spPr bwMode="auto">
          <a:xfrm>
            <a:off x="6203950" y="5232400"/>
            <a:ext cx="30163" cy="30163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9"/>
              </a:cxn>
              <a:cxn ang="0">
                <a:pos x="6" y="13"/>
              </a:cxn>
              <a:cxn ang="0">
                <a:pos x="10" y="19"/>
              </a:cxn>
              <a:cxn ang="0">
                <a:pos x="19" y="9"/>
              </a:cxn>
              <a:cxn ang="0">
                <a:pos x="15" y="4"/>
              </a:cxn>
              <a:cxn ang="0">
                <a:pos x="10" y="0"/>
              </a:cxn>
            </a:cxnLst>
            <a:rect l="0" t="0" r="r" b="b"/>
            <a:pathLst>
              <a:path w="19" h="19">
                <a:moveTo>
                  <a:pt x="10" y="0"/>
                </a:moveTo>
                <a:lnTo>
                  <a:pt x="0" y="9"/>
                </a:lnTo>
                <a:lnTo>
                  <a:pt x="6" y="13"/>
                </a:lnTo>
                <a:lnTo>
                  <a:pt x="10" y="19"/>
                </a:lnTo>
                <a:lnTo>
                  <a:pt x="19" y="9"/>
                </a:lnTo>
                <a:lnTo>
                  <a:pt x="15" y="4"/>
                </a:lnTo>
                <a:lnTo>
                  <a:pt x="1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19" name="Freeform 331"/>
          <p:cNvSpPr>
            <a:spLocks/>
          </p:cNvSpPr>
          <p:nvPr/>
        </p:nvSpPr>
        <p:spPr bwMode="auto">
          <a:xfrm>
            <a:off x="6235700" y="5259388"/>
            <a:ext cx="31750" cy="30162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9"/>
              </a:cxn>
              <a:cxn ang="0">
                <a:pos x="10" y="18"/>
              </a:cxn>
              <a:cxn ang="0">
                <a:pos x="11" y="19"/>
              </a:cxn>
              <a:cxn ang="0">
                <a:pos x="20" y="9"/>
              </a:cxn>
              <a:cxn ang="0">
                <a:pos x="18" y="9"/>
              </a:cxn>
              <a:cxn ang="0">
                <a:pos x="10" y="0"/>
              </a:cxn>
            </a:cxnLst>
            <a:rect l="0" t="0" r="r" b="b"/>
            <a:pathLst>
              <a:path w="20" h="19">
                <a:moveTo>
                  <a:pt x="10" y="0"/>
                </a:moveTo>
                <a:lnTo>
                  <a:pt x="0" y="9"/>
                </a:lnTo>
                <a:lnTo>
                  <a:pt x="10" y="18"/>
                </a:lnTo>
                <a:lnTo>
                  <a:pt x="11" y="19"/>
                </a:lnTo>
                <a:lnTo>
                  <a:pt x="20" y="9"/>
                </a:lnTo>
                <a:lnTo>
                  <a:pt x="18" y="9"/>
                </a:lnTo>
                <a:lnTo>
                  <a:pt x="1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20" name="Freeform 332"/>
          <p:cNvSpPr>
            <a:spLocks/>
          </p:cNvSpPr>
          <p:nvPr/>
        </p:nvSpPr>
        <p:spPr bwMode="auto">
          <a:xfrm>
            <a:off x="6269038" y="5287963"/>
            <a:ext cx="30162" cy="2698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8"/>
              </a:cxn>
              <a:cxn ang="0">
                <a:pos x="11" y="17"/>
              </a:cxn>
              <a:cxn ang="0">
                <a:pos x="19" y="7"/>
              </a:cxn>
              <a:cxn ang="0">
                <a:pos x="7" y="0"/>
              </a:cxn>
            </a:cxnLst>
            <a:rect l="0" t="0" r="r" b="b"/>
            <a:pathLst>
              <a:path w="19" h="17">
                <a:moveTo>
                  <a:pt x="7" y="0"/>
                </a:moveTo>
                <a:lnTo>
                  <a:pt x="0" y="8"/>
                </a:lnTo>
                <a:lnTo>
                  <a:pt x="11" y="17"/>
                </a:lnTo>
                <a:lnTo>
                  <a:pt x="19" y="7"/>
                </a:lnTo>
                <a:lnTo>
                  <a:pt x="7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21" name="Freeform 333"/>
          <p:cNvSpPr>
            <a:spLocks/>
          </p:cNvSpPr>
          <p:nvPr/>
        </p:nvSpPr>
        <p:spPr bwMode="auto">
          <a:xfrm>
            <a:off x="6302375" y="5310188"/>
            <a:ext cx="30163" cy="285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11"/>
              </a:cxn>
              <a:cxn ang="0">
                <a:pos x="11" y="18"/>
              </a:cxn>
              <a:cxn ang="0">
                <a:pos x="19" y="8"/>
              </a:cxn>
              <a:cxn ang="0">
                <a:pos x="8" y="0"/>
              </a:cxn>
            </a:cxnLst>
            <a:rect l="0" t="0" r="r" b="b"/>
            <a:pathLst>
              <a:path w="19" h="18">
                <a:moveTo>
                  <a:pt x="8" y="0"/>
                </a:moveTo>
                <a:lnTo>
                  <a:pt x="0" y="11"/>
                </a:lnTo>
                <a:lnTo>
                  <a:pt x="11" y="18"/>
                </a:lnTo>
                <a:lnTo>
                  <a:pt x="19" y="8"/>
                </a:lnTo>
                <a:lnTo>
                  <a:pt x="8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22" name="Freeform 334"/>
          <p:cNvSpPr>
            <a:spLocks/>
          </p:cNvSpPr>
          <p:nvPr/>
        </p:nvSpPr>
        <p:spPr bwMode="auto">
          <a:xfrm>
            <a:off x="6337300" y="5332413"/>
            <a:ext cx="30163" cy="285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12"/>
              </a:cxn>
              <a:cxn ang="0">
                <a:pos x="13" y="18"/>
              </a:cxn>
              <a:cxn ang="0">
                <a:pos x="19" y="7"/>
              </a:cxn>
              <a:cxn ang="0">
                <a:pos x="8" y="0"/>
              </a:cxn>
            </a:cxnLst>
            <a:rect l="0" t="0" r="r" b="b"/>
            <a:pathLst>
              <a:path w="19" h="18">
                <a:moveTo>
                  <a:pt x="8" y="0"/>
                </a:moveTo>
                <a:lnTo>
                  <a:pt x="0" y="12"/>
                </a:lnTo>
                <a:lnTo>
                  <a:pt x="13" y="18"/>
                </a:lnTo>
                <a:lnTo>
                  <a:pt x="19" y="7"/>
                </a:lnTo>
                <a:lnTo>
                  <a:pt x="8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23" name="Freeform 335"/>
          <p:cNvSpPr>
            <a:spLocks/>
          </p:cNvSpPr>
          <p:nvPr/>
        </p:nvSpPr>
        <p:spPr bwMode="auto">
          <a:xfrm>
            <a:off x="6376988" y="5353050"/>
            <a:ext cx="28575" cy="25400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1"/>
              </a:cxn>
              <a:cxn ang="0">
                <a:pos x="11" y="16"/>
              </a:cxn>
              <a:cxn ang="0">
                <a:pos x="18" y="5"/>
              </a:cxn>
              <a:cxn ang="0">
                <a:pos x="5" y="0"/>
              </a:cxn>
            </a:cxnLst>
            <a:rect l="0" t="0" r="r" b="b"/>
            <a:pathLst>
              <a:path w="18" h="16">
                <a:moveTo>
                  <a:pt x="5" y="0"/>
                </a:moveTo>
                <a:lnTo>
                  <a:pt x="0" y="11"/>
                </a:lnTo>
                <a:lnTo>
                  <a:pt x="11" y="16"/>
                </a:lnTo>
                <a:lnTo>
                  <a:pt x="18" y="5"/>
                </a:lnTo>
                <a:lnTo>
                  <a:pt x="5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24" name="Freeform 336"/>
          <p:cNvSpPr>
            <a:spLocks/>
          </p:cNvSpPr>
          <p:nvPr/>
        </p:nvSpPr>
        <p:spPr bwMode="auto">
          <a:xfrm>
            <a:off x="6415088" y="5370513"/>
            <a:ext cx="26987" cy="25400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2"/>
              </a:cxn>
              <a:cxn ang="0">
                <a:pos x="12" y="16"/>
              </a:cxn>
              <a:cxn ang="0">
                <a:pos x="17" y="3"/>
              </a:cxn>
              <a:cxn ang="0">
                <a:pos x="5" y="0"/>
              </a:cxn>
            </a:cxnLst>
            <a:rect l="0" t="0" r="r" b="b"/>
            <a:pathLst>
              <a:path w="17" h="16">
                <a:moveTo>
                  <a:pt x="5" y="0"/>
                </a:moveTo>
                <a:lnTo>
                  <a:pt x="0" y="12"/>
                </a:lnTo>
                <a:lnTo>
                  <a:pt x="12" y="16"/>
                </a:lnTo>
                <a:lnTo>
                  <a:pt x="17" y="3"/>
                </a:lnTo>
                <a:lnTo>
                  <a:pt x="5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25" name="Freeform 337"/>
          <p:cNvSpPr>
            <a:spLocks/>
          </p:cNvSpPr>
          <p:nvPr/>
        </p:nvSpPr>
        <p:spPr bwMode="auto">
          <a:xfrm>
            <a:off x="6456363" y="5383213"/>
            <a:ext cx="25400" cy="25400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2"/>
              </a:cxn>
              <a:cxn ang="0">
                <a:pos x="14" y="16"/>
              </a:cxn>
              <a:cxn ang="0">
                <a:pos x="16" y="4"/>
              </a:cxn>
              <a:cxn ang="0">
                <a:pos x="2" y="0"/>
              </a:cxn>
            </a:cxnLst>
            <a:rect l="0" t="0" r="r" b="b"/>
            <a:pathLst>
              <a:path w="16" h="16">
                <a:moveTo>
                  <a:pt x="2" y="0"/>
                </a:moveTo>
                <a:lnTo>
                  <a:pt x="0" y="12"/>
                </a:lnTo>
                <a:lnTo>
                  <a:pt x="14" y="16"/>
                </a:lnTo>
                <a:lnTo>
                  <a:pt x="16" y="4"/>
                </a:lnTo>
                <a:lnTo>
                  <a:pt x="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26" name="Freeform 338"/>
          <p:cNvSpPr>
            <a:spLocks/>
          </p:cNvSpPr>
          <p:nvPr/>
        </p:nvSpPr>
        <p:spPr bwMode="auto">
          <a:xfrm>
            <a:off x="6497638" y="5392738"/>
            <a:ext cx="23812" cy="2381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4"/>
              </a:cxn>
              <a:cxn ang="0">
                <a:pos x="12" y="15"/>
              </a:cxn>
              <a:cxn ang="0">
                <a:pos x="15" y="3"/>
              </a:cxn>
              <a:cxn ang="0">
                <a:pos x="2" y="0"/>
              </a:cxn>
            </a:cxnLst>
            <a:rect l="0" t="0" r="r" b="b"/>
            <a:pathLst>
              <a:path w="15" h="15">
                <a:moveTo>
                  <a:pt x="2" y="0"/>
                </a:moveTo>
                <a:lnTo>
                  <a:pt x="0" y="14"/>
                </a:lnTo>
                <a:lnTo>
                  <a:pt x="12" y="15"/>
                </a:lnTo>
                <a:lnTo>
                  <a:pt x="15" y="3"/>
                </a:lnTo>
                <a:lnTo>
                  <a:pt x="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27" name="Freeform 339"/>
          <p:cNvSpPr>
            <a:spLocks/>
          </p:cNvSpPr>
          <p:nvPr/>
        </p:nvSpPr>
        <p:spPr bwMode="auto">
          <a:xfrm>
            <a:off x="6538913" y="5400675"/>
            <a:ext cx="22225" cy="2381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14"/>
              </a:cxn>
              <a:cxn ang="0">
                <a:pos x="1" y="14"/>
              </a:cxn>
              <a:cxn ang="0">
                <a:pos x="14" y="15"/>
              </a:cxn>
              <a:cxn ang="0">
                <a:pos x="14" y="1"/>
              </a:cxn>
              <a:cxn ang="0">
                <a:pos x="1" y="0"/>
              </a:cxn>
              <a:cxn ang="0">
                <a:pos x="3" y="0"/>
              </a:cxn>
            </a:cxnLst>
            <a:rect l="0" t="0" r="r" b="b"/>
            <a:pathLst>
              <a:path w="14" h="15">
                <a:moveTo>
                  <a:pt x="3" y="0"/>
                </a:moveTo>
                <a:lnTo>
                  <a:pt x="0" y="14"/>
                </a:lnTo>
                <a:lnTo>
                  <a:pt x="1" y="14"/>
                </a:lnTo>
                <a:lnTo>
                  <a:pt x="14" y="15"/>
                </a:lnTo>
                <a:lnTo>
                  <a:pt x="14" y="1"/>
                </a:lnTo>
                <a:lnTo>
                  <a:pt x="1" y="0"/>
                </a:lnTo>
                <a:lnTo>
                  <a:pt x="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28" name="Freeform 340"/>
          <p:cNvSpPr>
            <a:spLocks/>
          </p:cNvSpPr>
          <p:nvPr/>
        </p:nvSpPr>
        <p:spPr bwMode="auto">
          <a:xfrm>
            <a:off x="6581775" y="5405438"/>
            <a:ext cx="22225" cy="20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"/>
              </a:cxn>
              <a:cxn ang="0">
                <a:pos x="2" y="13"/>
              </a:cxn>
              <a:cxn ang="0">
                <a:pos x="2" y="6"/>
              </a:cxn>
              <a:cxn ang="0">
                <a:pos x="2" y="13"/>
              </a:cxn>
              <a:cxn ang="0">
                <a:pos x="14" y="13"/>
              </a:cxn>
              <a:cxn ang="0">
                <a:pos x="14" y="0"/>
              </a:cxn>
              <a:cxn ang="0">
                <a:pos x="3" y="0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14" h="13">
                <a:moveTo>
                  <a:pt x="0" y="0"/>
                </a:moveTo>
                <a:lnTo>
                  <a:pt x="0" y="13"/>
                </a:lnTo>
                <a:lnTo>
                  <a:pt x="2" y="13"/>
                </a:lnTo>
                <a:lnTo>
                  <a:pt x="2" y="6"/>
                </a:lnTo>
                <a:lnTo>
                  <a:pt x="2" y="13"/>
                </a:lnTo>
                <a:lnTo>
                  <a:pt x="14" y="13"/>
                </a:lnTo>
                <a:lnTo>
                  <a:pt x="14" y="0"/>
                </a:lnTo>
                <a:lnTo>
                  <a:pt x="3" y="0"/>
                </a:ln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29" name="Freeform 341"/>
          <p:cNvSpPr>
            <a:spLocks/>
          </p:cNvSpPr>
          <p:nvPr/>
        </p:nvSpPr>
        <p:spPr bwMode="auto">
          <a:xfrm>
            <a:off x="6623050" y="5402263"/>
            <a:ext cx="23813" cy="23812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15"/>
              </a:cxn>
              <a:cxn ang="0">
                <a:pos x="3" y="15"/>
              </a:cxn>
              <a:cxn ang="0">
                <a:pos x="15" y="13"/>
              </a:cxn>
              <a:cxn ang="0">
                <a:pos x="13" y="0"/>
              </a:cxn>
              <a:cxn ang="0">
                <a:pos x="3" y="2"/>
              </a:cxn>
              <a:cxn ang="0">
                <a:pos x="2" y="2"/>
              </a:cxn>
            </a:cxnLst>
            <a:rect l="0" t="0" r="r" b="b"/>
            <a:pathLst>
              <a:path w="15" h="15">
                <a:moveTo>
                  <a:pt x="2" y="2"/>
                </a:moveTo>
                <a:lnTo>
                  <a:pt x="0" y="15"/>
                </a:lnTo>
                <a:lnTo>
                  <a:pt x="3" y="15"/>
                </a:lnTo>
                <a:lnTo>
                  <a:pt x="15" y="13"/>
                </a:lnTo>
                <a:lnTo>
                  <a:pt x="13" y="0"/>
                </a:lnTo>
                <a:lnTo>
                  <a:pt x="3" y="2"/>
                </a:lnTo>
                <a:lnTo>
                  <a:pt x="2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30" name="Freeform 342"/>
          <p:cNvSpPr>
            <a:spLocks/>
          </p:cNvSpPr>
          <p:nvPr/>
        </p:nvSpPr>
        <p:spPr bwMode="auto">
          <a:xfrm>
            <a:off x="6665913" y="5397500"/>
            <a:ext cx="22225" cy="2540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6"/>
              </a:cxn>
              <a:cxn ang="0">
                <a:pos x="4" y="14"/>
              </a:cxn>
              <a:cxn ang="0">
                <a:pos x="7" y="14"/>
              </a:cxn>
              <a:cxn ang="0">
                <a:pos x="14" y="12"/>
              </a:cxn>
              <a:cxn ang="0">
                <a:pos x="12" y="0"/>
              </a:cxn>
              <a:cxn ang="0">
                <a:pos x="2" y="2"/>
              </a:cxn>
              <a:cxn ang="0">
                <a:pos x="4" y="8"/>
              </a:cxn>
              <a:cxn ang="0">
                <a:pos x="4" y="1"/>
              </a:cxn>
              <a:cxn ang="0">
                <a:pos x="0" y="2"/>
              </a:cxn>
            </a:cxnLst>
            <a:rect l="0" t="0" r="r" b="b"/>
            <a:pathLst>
              <a:path w="14" h="16">
                <a:moveTo>
                  <a:pt x="0" y="2"/>
                </a:moveTo>
                <a:lnTo>
                  <a:pt x="1" y="16"/>
                </a:lnTo>
                <a:lnTo>
                  <a:pt x="4" y="14"/>
                </a:lnTo>
                <a:lnTo>
                  <a:pt x="7" y="14"/>
                </a:lnTo>
                <a:lnTo>
                  <a:pt x="14" y="12"/>
                </a:lnTo>
                <a:lnTo>
                  <a:pt x="12" y="0"/>
                </a:lnTo>
                <a:lnTo>
                  <a:pt x="2" y="2"/>
                </a:lnTo>
                <a:lnTo>
                  <a:pt x="4" y="8"/>
                </a:lnTo>
                <a:lnTo>
                  <a:pt x="4" y="1"/>
                </a:lnTo>
                <a:lnTo>
                  <a:pt x="0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31" name="Freeform 343"/>
          <p:cNvSpPr>
            <a:spLocks/>
          </p:cNvSpPr>
          <p:nvPr/>
        </p:nvSpPr>
        <p:spPr bwMode="auto">
          <a:xfrm>
            <a:off x="6707188" y="5387975"/>
            <a:ext cx="25400" cy="2381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15"/>
              </a:cxn>
              <a:cxn ang="0">
                <a:pos x="8" y="14"/>
              </a:cxn>
              <a:cxn ang="0">
                <a:pos x="16" y="12"/>
              </a:cxn>
              <a:cxn ang="0">
                <a:pos x="12" y="0"/>
              </a:cxn>
              <a:cxn ang="0">
                <a:pos x="2" y="2"/>
              </a:cxn>
              <a:cxn ang="0">
                <a:pos x="0" y="3"/>
              </a:cxn>
            </a:cxnLst>
            <a:rect l="0" t="0" r="r" b="b"/>
            <a:pathLst>
              <a:path w="16" h="15">
                <a:moveTo>
                  <a:pt x="0" y="3"/>
                </a:moveTo>
                <a:lnTo>
                  <a:pt x="2" y="15"/>
                </a:lnTo>
                <a:lnTo>
                  <a:pt x="8" y="14"/>
                </a:lnTo>
                <a:lnTo>
                  <a:pt x="16" y="12"/>
                </a:lnTo>
                <a:lnTo>
                  <a:pt x="12" y="0"/>
                </a:lnTo>
                <a:lnTo>
                  <a:pt x="2" y="2"/>
                </a:lnTo>
                <a:lnTo>
                  <a:pt x="0" y="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32" name="Freeform 344"/>
          <p:cNvSpPr>
            <a:spLocks/>
          </p:cNvSpPr>
          <p:nvPr/>
        </p:nvSpPr>
        <p:spPr bwMode="auto">
          <a:xfrm>
            <a:off x="6745288" y="5373688"/>
            <a:ext cx="28575" cy="2698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4" y="17"/>
              </a:cxn>
              <a:cxn ang="0">
                <a:pos x="12" y="15"/>
              </a:cxn>
              <a:cxn ang="0">
                <a:pos x="18" y="12"/>
              </a:cxn>
              <a:cxn ang="0">
                <a:pos x="13" y="0"/>
              </a:cxn>
              <a:cxn ang="0">
                <a:pos x="5" y="3"/>
              </a:cxn>
              <a:cxn ang="0">
                <a:pos x="0" y="5"/>
              </a:cxn>
            </a:cxnLst>
            <a:rect l="0" t="0" r="r" b="b"/>
            <a:pathLst>
              <a:path w="18" h="17">
                <a:moveTo>
                  <a:pt x="0" y="5"/>
                </a:moveTo>
                <a:lnTo>
                  <a:pt x="4" y="17"/>
                </a:lnTo>
                <a:lnTo>
                  <a:pt x="12" y="15"/>
                </a:lnTo>
                <a:lnTo>
                  <a:pt x="18" y="12"/>
                </a:lnTo>
                <a:lnTo>
                  <a:pt x="13" y="0"/>
                </a:lnTo>
                <a:lnTo>
                  <a:pt x="5" y="3"/>
                </a:lnTo>
                <a:lnTo>
                  <a:pt x="0" y="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33" name="Freeform 345"/>
          <p:cNvSpPr>
            <a:spLocks/>
          </p:cNvSpPr>
          <p:nvPr/>
        </p:nvSpPr>
        <p:spPr bwMode="auto">
          <a:xfrm>
            <a:off x="6783388" y="5359400"/>
            <a:ext cx="30162" cy="28575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5" y="18"/>
              </a:cxn>
              <a:cxn ang="0">
                <a:pos x="12" y="15"/>
              </a:cxn>
              <a:cxn ang="0">
                <a:pos x="19" y="12"/>
              </a:cxn>
              <a:cxn ang="0">
                <a:pos x="12" y="0"/>
              </a:cxn>
              <a:cxn ang="0">
                <a:pos x="7" y="3"/>
              </a:cxn>
              <a:cxn ang="0">
                <a:pos x="0" y="6"/>
              </a:cxn>
            </a:cxnLst>
            <a:rect l="0" t="0" r="r" b="b"/>
            <a:pathLst>
              <a:path w="19" h="18">
                <a:moveTo>
                  <a:pt x="0" y="6"/>
                </a:moveTo>
                <a:lnTo>
                  <a:pt x="5" y="18"/>
                </a:lnTo>
                <a:lnTo>
                  <a:pt x="12" y="15"/>
                </a:lnTo>
                <a:lnTo>
                  <a:pt x="19" y="12"/>
                </a:lnTo>
                <a:lnTo>
                  <a:pt x="12" y="0"/>
                </a:lnTo>
                <a:lnTo>
                  <a:pt x="7" y="3"/>
                </a:lnTo>
                <a:lnTo>
                  <a:pt x="0" y="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34" name="Freeform 346"/>
          <p:cNvSpPr>
            <a:spLocks/>
          </p:cNvSpPr>
          <p:nvPr/>
        </p:nvSpPr>
        <p:spPr bwMode="auto">
          <a:xfrm>
            <a:off x="6823075" y="5341938"/>
            <a:ext cx="26988" cy="2698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5" y="17"/>
              </a:cxn>
              <a:cxn ang="0">
                <a:pos x="15" y="13"/>
              </a:cxn>
              <a:cxn ang="0">
                <a:pos x="17" y="11"/>
              </a:cxn>
              <a:cxn ang="0">
                <a:pos x="11" y="0"/>
              </a:cxn>
              <a:cxn ang="0">
                <a:pos x="10" y="1"/>
              </a:cxn>
              <a:cxn ang="0">
                <a:pos x="0" y="6"/>
              </a:cxn>
            </a:cxnLst>
            <a:rect l="0" t="0" r="r" b="b"/>
            <a:pathLst>
              <a:path w="17" h="17">
                <a:moveTo>
                  <a:pt x="0" y="6"/>
                </a:moveTo>
                <a:lnTo>
                  <a:pt x="5" y="17"/>
                </a:lnTo>
                <a:lnTo>
                  <a:pt x="15" y="13"/>
                </a:lnTo>
                <a:lnTo>
                  <a:pt x="17" y="11"/>
                </a:lnTo>
                <a:lnTo>
                  <a:pt x="11" y="0"/>
                </a:lnTo>
                <a:lnTo>
                  <a:pt x="10" y="1"/>
                </a:lnTo>
                <a:lnTo>
                  <a:pt x="0" y="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35" name="Freeform 347"/>
          <p:cNvSpPr>
            <a:spLocks/>
          </p:cNvSpPr>
          <p:nvPr/>
        </p:nvSpPr>
        <p:spPr bwMode="auto">
          <a:xfrm>
            <a:off x="6858000" y="5319713"/>
            <a:ext cx="30163" cy="3016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6" y="19"/>
              </a:cxn>
              <a:cxn ang="0">
                <a:pos x="19" y="12"/>
              </a:cxn>
              <a:cxn ang="0">
                <a:pos x="11" y="0"/>
              </a:cxn>
              <a:cxn ang="0">
                <a:pos x="0" y="8"/>
              </a:cxn>
            </a:cxnLst>
            <a:rect l="0" t="0" r="r" b="b"/>
            <a:pathLst>
              <a:path w="19" h="19">
                <a:moveTo>
                  <a:pt x="0" y="8"/>
                </a:moveTo>
                <a:lnTo>
                  <a:pt x="6" y="19"/>
                </a:lnTo>
                <a:lnTo>
                  <a:pt x="19" y="12"/>
                </a:lnTo>
                <a:lnTo>
                  <a:pt x="11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36" name="Freeform 348"/>
          <p:cNvSpPr>
            <a:spLocks/>
          </p:cNvSpPr>
          <p:nvPr/>
        </p:nvSpPr>
        <p:spPr bwMode="auto">
          <a:xfrm>
            <a:off x="6894513" y="5297488"/>
            <a:ext cx="26987" cy="2857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7" y="18"/>
              </a:cxn>
              <a:cxn ang="0">
                <a:pos x="17" y="11"/>
              </a:cxn>
              <a:cxn ang="0">
                <a:pos x="9" y="0"/>
              </a:cxn>
              <a:cxn ang="0">
                <a:pos x="0" y="7"/>
              </a:cxn>
            </a:cxnLst>
            <a:rect l="0" t="0" r="r" b="b"/>
            <a:pathLst>
              <a:path w="17" h="18">
                <a:moveTo>
                  <a:pt x="0" y="7"/>
                </a:moveTo>
                <a:lnTo>
                  <a:pt x="7" y="18"/>
                </a:lnTo>
                <a:lnTo>
                  <a:pt x="17" y="11"/>
                </a:lnTo>
                <a:lnTo>
                  <a:pt x="9" y="0"/>
                </a:lnTo>
                <a:lnTo>
                  <a:pt x="0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37" name="Freeform 349"/>
          <p:cNvSpPr>
            <a:spLocks/>
          </p:cNvSpPr>
          <p:nvPr/>
        </p:nvSpPr>
        <p:spPr bwMode="auto">
          <a:xfrm>
            <a:off x="6927850" y="5273675"/>
            <a:ext cx="28575" cy="26988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7" y="17"/>
              </a:cxn>
              <a:cxn ang="0">
                <a:pos x="18" y="10"/>
              </a:cxn>
              <a:cxn ang="0">
                <a:pos x="10" y="0"/>
              </a:cxn>
              <a:cxn ang="0">
                <a:pos x="0" y="9"/>
              </a:cxn>
            </a:cxnLst>
            <a:rect l="0" t="0" r="r" b="b"/>
            <a:pathLst>
              <a:path w="18" h="17">
                <a:moveTo>
                  <a:pt x="0" y="9"/>
                </a:moveTo>
                <a:lnTo>
                  <a:pt x="7" y="17"/>
                </a:lnTo>
                <a:lnTo>
                  <a:pt x="18" y="10"/>
                </a:lnTo>
                <a:lnTo>
                  <a:pt x="10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38" name="Freeform 350"/>
          <p:cNvSpPr>
            <a:spLocks/>
          </p:cNvSpPr>
          <p:nvPr/>
        </p:nvSpPr>
        <p:spPr bwMode="auto">
          <a:xfrm>
            <a:off x="6959600" y="5246688"/>
            <a:ext cx="30163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8" y="18"/>
              </a:cxn>
              <a:cxn ang="0">
                <a:pos x="19" y="10"/>
              </a:cxn>
              <a:cxn ang="0">
                <a:pos x="9" y="0"/>
              </a:cxn>
              <a:cxn ang="0">
                <a:pos x="0" y="9"/>
              </a:cxn>
            </a:cxnLst>
            <a:rect l="0" t="0" r="r" b="b"/>
            <a:pathLst>
              <a:path w="19" h="18">
                <a:moveTo>
                  <a:pt x="0" y="9"/>
                </a:moveTo>
                <a:lnTo>
                  <a:pt x="8" y="18"/>
                </a:lnTo>
                <a:lnTo>
                  <a:pt x="19" y="10"/>
                </a:lnTo>
                <a:lnTo>
                  <a:pt x="9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39" name="Freeform 351"/>
          <p:cNvSpPr>
            <a:spLocks/>
          </p:cNvSpPr>
          <p:nvPr/>
        </p:nvSpPr>
        <p:spPr bwMode="auto">
          <a:xfrm>
            <a:off x="6989763" y="5219700"/>
            <a:ext cx="30162" cy="2698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" y="17"/>
              </a:cxn>
              <a:cxn ang="0">
                <a:pos x="10" y="17"/>
              </a:cxn>
              <a:cxn ang="0">
                <a:pos x="19" y="9"/>
              </a:cxn>
              <a:cxn ang="0">
                <a:pos x="10" y="0"/>
              </a:cxn>
              <a:cxn ang="0">
                <a:pos x="2" y="8"/>
              </a:cxn>
              <a:cxn ang="0">
                <a:pos x="0" y="8"/>
              </a:cxn>
            </a:cxnLst>
            <a:rect l="0" t="0" r="r" b="b"/>
            <a:pathLst>
              <a:path w="19" h="17">
                <a:moveTo>
                  <a:pt x="0" y="8"/>
                </a:moveTo>
                <a:lnTo>
                  <a:pt x="9" y="17"/>
                </a:lnTo>
                <a:lnTo>
                  <a:pt x="10" y="17"/>
                </a:lnTo>
                <a:lnTo>
                  <a:pt x="19" y="9"/>
                </a:lnTo>
                <a:lnTo>
                  <a:pt x="10" y="0"/>
                </a:lnTo>
                <a:lnTo>
                  <a:pt x="2" y="8"/>
                </a:lnTo>
                <a:lnTo>
                  <a:pt x="0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40" name="Freeform 352"/>
          <p:cNvSpPr>
            <a:spLocks/>
          </p:cNvSpPr>
          <p:nvPr/>
        </p:nvSpPr>
        <p:spPr bwMode="auto">
          <a:xfrm>
            <a:off x="7019925" y="5189538"/>
            <a:ext cx="30163" cy="285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9" y="18"/>
              </a:cxn>
              <a:cxn ang="0">
                <a:pos x="15" y="12"/>
              </a:cxn>
              <a:cxn ang="0">
                <a:pos x="19" y="10"/>
              </a:cxn>
              <a:cxn ang="0">
                <a:pos x="9" y="0"/>
              </a:cxn>
              <a:cxn ang="0">
                <a:pos x="6" y="4"/>
              </a:cxn>
              <a:cxn ang="0">
                <a:pos x="0" y="10"/>
              </a:cxn>
            </a:cxnLst>
            <a:rect l="0" t="0" r="r" b="b"/>
            <a:pathLst>
              <a:path w="19" h="18">
                <a:moveTo>
                  <a:pt x="0" y="10"/>
                </a:moveTo>
                <a:lnTo>
                  <a:pt x="9" y="18"/>
                </a:lnTo>
                <a:lnTo>
                  <a:pt x="15" y="12"/>
                </a:lnTo>
                <a:lnTo>
                  <a:pt x="19" y="10"/>
                </a:lnTo>
                <a:lnTo>
                  <a:pt x="9" y="0"/>
                </a:lnTo>
                <a:lnTo>
                  <a:pt x="6" y="4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41" name="Freeform 353"/>
          <p:cNvSpPr>
            <a:spLocks/>
          </p:cNvSpPr>
          <p:nvPr/>
        </p:nvSpPr>
        <p:spPr bwMode="auto">
          <a:xfrm>
            <a:off x="7046913" y="5159375"/>
            <a:ext cx="30162" cy="30163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10" y="19"/>
              </a:cxn>
              <a:cxn ang="0">
                <a:pos x="19" y="8"/>
              </a:cxn>
              <a:cxn ang="0">
                <a:pos x="9" y="0"/>
              </a:cxn>
              <a:cxn ang="0">
                <a:pos x="0" y="9"/>
              </a:cxn>
            </a:cxnLst>
            <a:rect l="0" t="0" r="r" b="b"/>
            <a:pathLst>
              <a:path w="19" h="19">
                <a:moveTo>
                  <a:pt x="0" y="9"/>
                </a:moveTo>
                <a:lnTo>
                  <a:pt x="10" y="19"/>
                </a:lnTo>
                <a:lnTo>
                  <a:pt x="19" y="8"/>
                </a:lnTo>
                <a:lnTo>
                  <a:pt x="9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42" name="Freeform 354"/>
          <p:cNvSpPr>
            <a:spLocks/>
          </p:cNvSpPr>
          <p:nvPr/>
        </p:nvSpPr>
        <p:spPr bwMode="auto">
          <a:xfrm>
            <a:off x="7075488" y="5127625"/>
            <a:ext cx="28575" cy="285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0" y="18"/>
              </a:cxn>
              <a:cxn ang="0">
                <a:pos x="18" y="7"/>
              </a:cxn>
              <a:cxn ang="0">
                <a:pos x="8" y="0"/>
              </a:cxn>
              <a:cxn ang="0">
                <a:pos x="0" y="10"/>
              </a:cxn>
            </a:cxnLst>
            <a:rect l="0" t="0" r="r" b="b"/>
            <a:pathLst>
              <a:path w="18" h="18">
                <a:moveTo>
                  <a:pt x="0" y="10"/>
                </a:moveTo>
                <a:lnTo>
                  <a:pt x="10" y="18"/>
                </a:lnTo>
                <a:lnTo>
                  <a:pt x="18" y="7"/>
                </a:lnTo>
                <a:lnTo>
                  <a:pt x="8" y="0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43" name="Freeform 355"/>
          <p:cNvSpPr>
            <a:spLocks/>
          </p:cNvSpPr>
          <p:nvPr/>
        </p:nvSpPr>
        <p:spPr bwMode="auto">
          <a:xfrm>
            <a:off x="7100888" y="5095875"/>
            <a:ext cx="30162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10" y="18"/>
              </a:cxn>
              <a:cxn ang="0">
                <a:pos x="19" y="7"/>
              </a:cxn>
              <a:cxn ang="0">
                <a:pos x="9" y="0"/>
              </a:cxn>
              <a:cxn ang="0">
                <a:pos x="0" y="9"/>
              </a:cxn>
            </a:cxnLst>
            <a:rect l="0" t="0" r="r" b="b"/>
            <a:pathLst>
              <a:path w="19" h="18">
                <a:moveTo>
                  <a:pt x="0" y="9"/>
                </a:moveTo>
                <a:lnTo>
                  <a:pt x="10" y="18"/>
                </a:lnTo>
                <a:lnTo>
                  <a:pt x="19" y="7"/>
                </a:lnTo>
                <a:lnTo>
                  <a:pt x="9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44" name="Freeform 356"/>
          <p:cNvSpPr>
            <a:spLocks/>
          </p:cNvSpPr>
          <p:nvPr/>
        </p:nvSpPr>
        <p:spPr bwMode="auto">
          <a:xfrm>
            <a:off x="7124700" y="5060950"/>
            <a:ext cx="28575" cy="28575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1" y="18"/>
              </a:cxn>
              <a:cxn ang="0">
                <a:pos x="15" y="13"/>
              </a:cxn>
              <a:cxn ang="0">
                <a:pos x="17" y="11"/>
              </a:cxn>
              <a:cxn ang="0">
                <a:pos x="18" y="7"/>
              </a:cxn>
              <a:cxn ang="0">
                <a:pos x="7" y="0"/>
              </a:cxn>
              <a:cxn ang="0">
                <a:pos x="5" y="6"/>
              </a:cxn>
              <a:cxn ang="0">
                <a:pos x="10" y="8"/>
              </a:cxn>
              <a:cxn ang="0">
                <a:pos x="6" y="5"/>
              </a:cxn>
              <a:cxn ang="0">
                <a:pos x="0" y="11"/>
              </a:cxn>
            </a:cxnLst>
            <a:rect l="0" t="0" r="r" b="b"/>
            <a:pathLst>
              <a:path w="18" h="18">
                <a:moveTo>
                  <a:pt x="0" y="11"/>
                </a:moveTo>
                <a:lnTo>
                  <a:pt x="11" y="18"/>
                </a:lnTo>
                <a:lnTo>
                  <a:pt x="15" y="13"/>
                </a:lnTo>
                <a:lnTo>
                  <a:pt x="17" y="11"/>
                </a:lnTo>
                <a:lnTo>
                  <a:pt x="18" y="7"/>
                </a:lnTo>
                <a:lnTo>
                  <a:pt x="7" y="0"/>
                </a:lnTo>
                <a:lnTo>
                  <a:pt x="5" y="6"/>
                </a:lnTo>
                <a:lnTo>
                  <a:pt x="10" y="8"/>
                </a:lnTo>
                <a:lnTo>
                  <a:pt x="6" y="5"/>
                </a:lnTo>
                <a:lnTo>
                  <a:pt x="0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45" name="Freeform 357"/>
          <p:cNvSpPr>
            <a:spLocks/>
          </p:cNvSpPr>
          <p:nvPr/>
        </p:nvSpPr>
        <p:spPr bwMode="auto">
          <a:xfrm>
            <a:off x="7148513" y="5027613"/>
            <a:ext cx="28575" cy="28575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1" y="18"/>
              </a:cxn>
              <a:cxn ang="0">
                <a:pos x="18" y="7"/>
              </a:cxn>
              <a:cxn ang="0">
                <a:pos x="7" y="0"/>
              </a:cxn>
              <a:cxn ang="0">
                <a:pos x="0" y="11"/>
              </a:cxn>
            </a:cxnLst>
            <a:rect l="0" t="0" r="r" b="b"/>
            <a:pathLst>
              <a:path w="18" h="18">
                <a:moveTo>
                  <a:pt x="0" y="11"/>
                </a:moveTo>
                <a:lnTo>
                  <a:pt x="11" y="18"/>
                </a:lnTo>
                <a:lnTo>
                  <a:pt x="18" y="7"/>
                </a:lnTo>
                <a:lnTo>
                  <a:pt x="7" y="0"/>
                </a:lnTo>
                <a:lnTo>
                  <a:pt x="0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46" name="Freeform 358"/>
          <p:cNvSpPr>
            <a:spLocks/>
          </p:cNvSpPr>
          <p:nvPr/>
        </p:nvSpPr>
        <p:spPr bwMode="auto">
          <a:xfrm>
            <a:off x="7172325" y="4992688"/>
            <a:ext cx="28575" cy="26987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0" y="17"/>
              </a:cxn>
              <a:cxn ang="0">
                <a:pos x="18" y="6"/>
              </a:cxn>
              <a:cxn ang="0">
                <a:pos x="7" y="0"/>
              </a:cxn>
              <a:cxn ang="0">
                <a:pos x="0" y="11"/>
              </a:cxn>
            </a:cxnLst>
            <a:rect l="0" t="0" r="r" b="b"/>
            <a:pathLst>
              <a:path w="18" h="17">
                <a:moveTo>
                  <a:pt x="0" y="11"/>
                </a:moveTo>
                <a:lnTo>
                  <a:pt x="10" y="17"/>
                </a:lnTo>
                <a:lnTo>
                  <a:pt x="18" y="6"/>
                </a:lnTo>
                <a:lnTo>
                  <a:pt x="7" y="0"/>
                </a:lnTo>
                <a:lnTo>
                  <a:pt x="0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47" name="Freeform 359"/>
          <p:cNvSpPr>
            <a:spLocks/>
          </p:cNvSpPr>
          <p:nvPr/>
        </p:nvSpPr>
        <p:spPr bwMode="auto">
          <a:xfrm>
            <a:off x="7192963" y="4956175"/>
            <a:ext cx="28575" cy="30163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1" y="19"/>
              </a:cxn>
              <a:cxn ang="0">
                <a:pos x="14" y="15"/>
              </a:cxn>
              <a:cxn ang="0">
                <a:pos x="18" y="8"/>
              </a:cxn>
              <a:cxn ang="0">
                <a:pos x="6" y="0"/>
              </a:cxn>
              <a:cxn ang="0">
                <a:pos x="1" y="9"/>
              </a:cxn>
              <a:cxn ang="0">
                <a:pos x="0" y="11"/>
              </a:cxn>
            </a:cxnLst>
            <a:rect l="0" t="0" r="r" b="b"/>
            <a:pathLst>
              <a:path w="18" h="19">
                <a:moveTo>
                  <a:pt x="0" y="11"/>
                </a:moveTo>
                <a:lnTo>
                  <a:pt x="11" y="19"/>
                </a:lnTo>
                <a:lnTo>
                  <a:pt x="14" y="15"/>
                </a:lnTo>
                <a:lnTo>
                  <a:pt x="18" y="8"/>
                </a:lnTo>
                <a:lnTo>
                  <a:pt x="6" y="0"/>
                </a:lnTo>
                <a:lnTo>
                  <a:pt x="1" y="9"/>
                </a:lnTo>
                <a:lnTo>
                  <a:pt x="0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48" name="Freeform 360"/>
          <p:cNvSpPr>
            <a:spLocks/>
          </p:cNvSpPr>
          <p:nvPr/>
        </p:nvSpPr>
        <p:spPr bwMode="auto">
          <a:xfrm>
            <a:off x="7213600" y="4922838"/>
            <a:ext cx="28575" cy="269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2" y="17"/>
              </a:cxn>
              <a:cxn ang="0">
                <a:pos x="18" y="6"/>
              </a:cxn>
              <a:cxn ang="0">
                <a:pos x="6" y="0"/>
              </a:cxn>
              <a:cxn ang="0">
                <a:pos x="0" y="10"/>
              </a:cxn>
            </a:cxnLst>
            <a:rect l="0" t="0" r="r" b="b"/>
            <a:pathLst>
              <a:path w="18" h="17">
                <a:moveTo>
                  <a:pt x="0" y="10"/>
                </a:moveTo>
                <a:lnTo>
                  <a:pt x="12" y="17"/>
                </a:lnTo>
                <a:lnTo>
                  <a:pt x="18" y="6"/>
                </a:lnTo>
                <a:lnTo>
                  <a:pt x="6" y="0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49" name="Freeform 361"/>
          <p:cNvSpPr>
            <a:spLocks/>
          </p:cNvSpPr>
          <p:nvPr/>
        </p:nvSpPr>
        <p:spPr bwMode="auto">
          <a:xfrm>
            <a:off x="7232650" y="4886325"/>
            <a:ext cx="26988" cy="26988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2" y="17"/>
              </a:cxn>
              <a:cxn ang="0">
                <a:pos x="17" y="4"/>
              </a:cxn>
              <a:cxn ang="0">
                <a:pos x="6" y="0"/>
              </a:cxn>
              <a:cxn ang="0">
                <a:pos x="0" y="10"/>
              </a:cxn>
            </a:cxnLst>
            <a:rect l="0" t="0" r="r" b="b"/>
            <a:pathLst>
              <a:path w="17" h="17">
                <a:moveTo>
                  <a:pt x="0" y="10"/>
                </a:moveTo>
                <a:lnTo>
                  <a:pt x="12" y="17"/>
                </a:lnTo>
                <a:lnTo>
                  <a:pt x="17" y="4"/>
                </a:lnTo>
                <a:lnTo>
                  <a:pt x="6" y="0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50" name="Freeform 362"/>
          <p:cNvSpPr>
            <a:spLocks/>
          </p:cNvSpPr>
          <p:nvPr/>
        </p:nvSpPr>
        <p:spPr bwMode="auto">
          <a:xfrm>
            <a:off x="7251700" y="4846638"/>
            <a:ext cx="28575" cy="2857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18"/>
              </a:cxn>
              <a:cxn ang="0">
                <a:pos x="14" y="15"/>
              </a:cxn>
              <a:cxn ang="0">
                <a:pos x="18" y="6"/>
              </a:cxn>
              <a:cxn ang="0">
                <a:pos x="5" y="0"/>
              </a:cxn>
              <a:cxn ang="0">
                <a:pos x="2" y="10"/>
              </a:cxn>
              <a:cxn ang="0">
                <a:pos x="0" y="12"/>
              </a:cxn>
            </a:cxnLst>
            <a:rect l="0" t="0" r="r" b="b"/>
            <a:pathLst>
              <a:path w="18" h="18">
                <a:moveTo>
                  <a:pt x="0" y="12"/>
                </a:moveTo>
                <a:lnTo>
                  <a:pt x="12" y="18"/>
                </a:lnTo>
                <a:lnTo>
                  <a:pt x="14" y="15"/>
                </a:lnTo>
                <a:lnTo>
                  <a:pt x="18" y="6"/>
                </a:lnTo>
                <a:lnTo>
                  <a:pt x="5" y="0"/>
                </a:lnTo>
                <a:lnTo>
                  <a:pt x="2" y="1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51" name="Freeform 363"/>
          <p:cNvSpPr>
            <a:spLocks/>
          </p:cNvSpPr>
          <p:nvPr/>
        </p:nvSpPr>
        <p:spPr bwMode="auto">
          <a:xfrm>
            <a:off x="7270750" y="4810125"/>
            <a:ext cx="25400" cy="2857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1" y="18"/>
              </a:cxn>
              <a:cxn ang="0">
                <a:pos x="16" y="6"/>
              </a:cxn>
              <a:cxn ang="0">
                <a:pos x="5" y="0"/>
              </a:cxn>
              <a:cxn ang="0">
                <a:pos x="0" y="12"/>
              </a:cxn>
            </a:cxnLst>
            <a:rect l="0" t="0" r="r" b="b"/>
            <a:pathLst>
              <a:path w="16" h="18">
                <a:moveTo>
                  <a:pt x="0" y="12"/>
                </a:moveTo>
                <a:lnTo>
                  <a:pt x="11" y="18"/>
                </a:lnTo>
                <a:lnTo>
                  <a:pt x="16" y="6"/>
                </a:lnTo>
                <a:lnTo>
                  <a:pt x="5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52" name="Freeform 364"/>
          <p:cNvSpPr>
            <a:spLocks/>
          </p:cNvSpPr>
          <p:nvPr/>
        </p:nvSpPr>
        <p:spPr bwMode="auto">
          <a:xfrm>
            <a:off x="7286625" y="4772025"/>
            <a:ext cx="26988" cy="2857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18"/>
              </a:cxn>
              <a:cxn ang="0">
                <a:pos x="17" y="6"/>
              </a:cxn>
              <a:cxn ang="0">
                <a:pos x="5" y="0"/>
              </a:cxn>
              <a:cxn ang="0">
                <a:pos x="0" y="12"/>
              </a:cxn>
            </a:cxnLst>
            <a:rect l="0" t="0" r="r" b="b"/>
            <a:pathLst>
              <a:path w="17" h="18">
                <a:moveTo>
                  <a:pt x="0" y="12"/>
                </a:moveTo>
                <a:lnTo>
                  <a:pt x="12" y="18"/>
                </a:lnTo>
                <a:lnTo>
                  <a:pt x="17" y="6"/>
                </a:lnTo>
                <a:lnTo>
                  <a:pt x="5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53" name="Freeform 365"/>
          <p:cNvSpPr>
            <a:spLocks/>
          </p:cNvSpPr>
          <p:nvPr/>
        </p:nvSpPr>
        <p:spPr bwMode="auto">
          <a:xfrm>
            <a:off x="7304088" y="4735513"/>
            <a:ext cx="26987" cy="26987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2" y="17"/>
              </a:cxn>
              <a:cxn ang="0">
                <a:pos x="15" y="9"/>
              </a:cxn>
              <a:cxn ang="0">
                <a:pos x="17" y="5"/>
              </a:cxn>
              <a:cxn ang="0">
                <a:pos x="5" y="0"/>
              </a:cxn>
              <a:cxn ang="0">
                <a:pos x="2" y="5"/>
              </a:cxn>
              <a:cxn ang="0">
                <a:pos x="0" y="11"/>
              </a:cxn>
            </a:cxnLst>
            <a:rect l="0" t="0" r="r" b="b"/>
            <a:pathLst>
              <a:path w="17" h="17">
                <a:moveTo>
                  <a:pt x="0" y="11"/>
                </a:moveTo>
                <a:lnTo>
                  <a:pt x="12" y="17"/>
                </a:lnTo>
                <a:lnTo>
                  <a:pt x="15" y="9"/>
                </a:lnTo>
                <a:lnTo>
                  <a:pt x="17" y="5"/>
                </a:lnTo>
                <a:lnTo>
                  <a:pt x="5" y="0"/>
                </a:lnTo>
                <a:lnTo>
                  <a:pt x="2" y="5"/>
                </a:lnTo>
                <a:lnTo>
                  <a:pt x="0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54" name="Freeform 366"/>
          <p:cNvSpPr>
            <a:spLocks/>
          </p:cNvSpPr>
          <p:nvPr/>
        </p:nvSpPr>
        <p:spPr bwMode="auto">
          <a:xfrm>
            <a:off x="7316788" y="4697413"/>
            <a:ext cx="28575" cy="26987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3" y="17"/>
              </a:cxn>
              <a:cxn ang="0">
                <a:pos x="18" y="5"/>
              </a:cxn>
              <a:cxn ang="0">
                <a:pos x="5" y="0"/>
              </a:cxn>
              <a:cxn ang="0">
                <a:pos x="0" y="12"/>
              </a:cxn>
            </a:cxnLst>
            <a:rect l="0" t="0" r="r" b="b"/>
            <a:pathLst>
              <a:path w="18" h="17">
                <a:moveTo>
                  <a:pt x="0" y="12"/>
                </a:moveTo>
                <a:lnTo>
                  <a:pt x="13" y="17"/>
                </a:lnTo>
                <a:lnTo>
                  <a:pt x="18" y="5"/>
                </a:lnTo>
                <a:lnTo>
                  <a:pt x="5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55" name="Freeform 367"/>
          <p:cNvSpPr>
            <a:spLocks/>
          </p:cNvSpPr>
          <p:nvPr/>
        </p:nvSpPr>
        <p:spPr bwMode="auto">
          <a:xfrm>
            <a:off x="7332663" y="4659313"/>
            <a:ext cx="28575" cy="26987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3" y="17"/>
              </a:cxn>
              <a:cxn ang="0">
                <a:pos x="18" y="4"/>
              </a:cxn>
              <a:cxn ang="0">
                <a:pos x="5" y="0"/>
              </a:cxn>
              <a:cxn ang="0">
                <a:pos x="0" y="12"/>
              </a:cxn>
            </a:cxnLst>
            <a:rect l="0" t="0" r="r" b="b"/>
            <a:pathLst>
              <a:path w="18" h="17">
                <a:moveTo>
                  <a:pt x="0" y="12"/>
                </a:moveTo>
                <a:lnTo>
                  <a:pt x="13" y="17"/>
                </a:lnTo>
                <a:lnTo>
                  <a:pt x="18" y="4"/>
                </a:lnTo>
                <a:lnTo>
                  <a:pt x="5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56" name="Freeform 368"/>
          <p:cNvSpPr>
            <a:spLocks/>
          </p:cNvSpPr>
          <p:nvPr/>
        </p:nvSpPr>
        <p:spPr bwMode="auto">
          <a:xfrm>
            <a:off x="7346950" y="4619625"/>
            <a:ext cx="25400" cy="2540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3" y="16"/>
              </a:cxn>
              <a:cxn ang="0">
                <a:pos x="16" y="4"/>
              </a:cxn>
              <a:cxn ang="0">
                <a:pos x="4" y="0"/>
              </a:cxn>
              <a:cxn ang="0">
                <a:pos x="0" y="12"/>
              </a:cxn>
            </a:cxnLst>
            <a:rect l="0" t="0" r="r" b="b"/>
            <a:pathLst>
              <a:path w="16" h="16">
                <a:moveTo>
                  <a:pt x="0" y="12"/>
                </a:moveTo>
                <a:lnTo>
                  <a:pt x="13" y="16"/>
                </a:lnTo>
                <a:lnTo>
                  <a:pt x="16" y="4"/>
                </a:lnTo>
                <a:lnTo>
                  <a:pt x="4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57" name="Freeform 369"/>
          <p:cNvSpPr>
            <a:spLocks/>
          </p:cNvSpPr>
          <p:nvPr/>
        </p:nvSpPr>
        <p:spPr bwMode="auto">
          <a:xfrm>
            <a:off x="7361238" y="4579938"/>
            <a:ext cx="25400" cy="26987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2" y="17"/>
              </a:cxn>
              <a:cxn ang="0">
                <a:pos x="16" y="5"/>
              </a:cxn>
              <a:cxn ang="0">
                <a:pos x="4" y="0"/>
              </a:cxn>
              <a:cxn ang="0">
                <a:pos x="0" y="13"/>
              </a:cxn>
            </a:cxnLst>
            <a:rect l="0" t="0" r="r" b="b"/>
            <a:pathLst>
              <a:path w="16" h="17">
                <a:moveTo>
                  <a:pt x="0" y="13"/>
                </a:moveTo>
                <a:lnTo>
                  <a:pt x="12" y="17"/>
                </a:lnTo>
                <a:lnTo>
                  <a:pt x="16" y="5"/>
                </a:lnTo>
                <a:lnTo>
                  <a:pt x="4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58" name="Freeform 370"/>
          <p:cNvSpPr>
            <a:spLocks/>
          </p:cNvSpPr>
          <p:nvPr/>
        </p:nvSpPr>
        <p:spPr bwMode="auto">
          <a:xfrm>
            <a:off x="7372350" y="4541838"/>
            <a:ext cx="25400" cy="26987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3" y="17"/>
              </a:cxn>
              <a:cxn ang="0">
                <a:pos x="15" y="8"/>
              </a:cxn>
              <a:cxn ang="0">
                <a:pos x="16" y="3"/>
              </a:cxn>
              <a:cxn ang="0">
                <a:pos x="4" y="0"/>
              </a:cxn>
              <a:cxn ang="0">
                <a:pos x="3" y="3"/>
              </a:cxn>
              <a:cxn ang="0">
                <a:pos x="0" y="12"/>
              </a:cxn>
            </a:cxnLst>
            <a:rect l="0" t="0" r="r" b="b"/>
            <a:pathLst>
              <a:path w="16" h="17">
                <a:moveTo>
                  <a:pt x="0" y="12"/>
                </a:moveTo>
                <a:lnTo>
                  <a:pt x="13" y="17"/>
                </a:lnTo>
                <a:lnTo>
                  <a:pt x="15" y="8"/>
                </a:lnTo>
                <a:lnTo>
                  <a:pt x="16" y="3"/>
                </a:lnTo>
                <a:lnTo>
                  <a:pt x="4" y="0"/>
                </a:lnTo>
                <a:lnTo>
                  <a:pt x="3" y="3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59" name="Freeform 371"/>
          <p:cNvSpPr>
            <a:spLocks/>
          </p:cNvSpPr>
          <p:nvPr/>
        </p:nvSpPr>
        <p:spPr bwMode="auto">
          <a:xfrm>
            <a:off x="7385050" y="4502150"/>
            <a:ext cx="25400" cy="2540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2" y="16"/>
              </a:cxn>
              <a:cxn ang="0">
                <a:pos x="16" y="3"/>
              </a:cxn>
              <a:cxn ang="0">
                <a:pos x="3" y="0"/>
              </a:cxn>
              <a:cxn ang="0">
                <a:pos x="0" y="13"/>
              </a:cxn>
            </a:cxnLst>
            <a:rect l="0" t="0" r="r" b="b"/>
            <a:pathLst>
              <a:path w="16" h="16">
                <a:moveTo>
                  <a:pt x="0" y="13"/>
                </a:moveTo>
                <a:lnTo>
                  <a:pt x="12" y="16"/>
                </a:lnTo>
                <a:lnTo>
                  <a:pt x="16" y="3"/>
                </a:lnTo>
                <a:lnTo>
                  <a:pt x="3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60" name="Freeform 372"/>
          <p:cNvSpPr>
            <a:spLocks/>
          </p:cNvSpPr>
          <p:nvPr/>
        </p:nvSpPr>
        <p:spPr bwMode="auto">
          <a:xfrm>
            <a:off x="7394575" y="4462463"/>
            <a:ext cx="25400" cy="2540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2" y="16"/>
              </a:cxn>
              <a:cxn ang="0">
                <a:pos x="14" y="15"/>
              </a:cxn>
              <a:cxn ang="0">
                <a:pos x="16" y="2"/>
              </a:cxn>
              <a:cxn ang="0">
                <a:pos x="4" y="0"/>
              </a:cxn>
              <a:cxn ang="0">
                <a:pos x="1" y="10"/>
              </a:cxn>
              <a:cxn ang="0">
                <a:pos x="0" y="13"/>
              </a:cxn>
            </a:cxnLst>
            <a:rect l="0" t="0" r="r" b="b"/>
            <a:pathLst>
              <a:path w="16" h="16">
                <a:moveTo>
                  <a:pt x="0" y="13"/>
                </a:moveTo>
                <a:lnTo>
                  <a:pt x="12" y="16"/>
                </a:lnTo>
                <a:lnTo>
                  <a:pt x="14" y="15"/>
                </a:lnTo>
                <a:lnTo>
                  <a:pt x="16" y="2"/>
                </a:lnTo>
                <a:lnTo>
                  <a:pt x="4" y="0"/>
                </a:lnTo>
                <a:lnTo>
                  <a:pt x="1" y="1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61" name="Freeform 373"/>
          <p:cNvSpPr>
            <a:spLocks/>
          </p:cNvSpPr>
          <p:nvPr/>
        </p:nvSpPr>
        <p:spPr bwMode="auto">
          <a:xfrm>
            <a:off x="7405688" y="4422775"/>
            <a:ext cx="23812" cy="23813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3" y="15"/>
              </a:cxn>
              <a:cxn ang="0">
                <a:pos x="15" y="3"/>
              </a:cxn>
              <a:cxn ang="0">
                <a:pos x="3" y="0"/>
              </a:cxn>
              <a:cxn ang="0">
                <a:pos x="0" y="13"/>
              </a:cxn>
            </a:cxnLst>
            <a:rect l="0" t="0" r="r" b="b"/>
            <a:pathLst>
              <a:path w="15" h="15">
                <a:moveTo>
                  <a:pt x="0" y="13"/>
                </a:moveTo>
                <a:lnTo>
                  <a:pt x="13" y="15"/>
                </a:lnTo>
                <a:lnTo>
                  <a:pt x="15" y="3"/>
                </a:lnTo>
                <a:lnTo>
                  <a:pt x="3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62" name="Freeform 374"/>
          <p:cNvSpPr>
            <a:spLocks/>
          </p:cNvSpPr>
          <p:nvPr/>
        </p:nvSpPr>
        <p:spPr bwMode="auto">
          <a:xfrm>
            <a:off x="7413625" y="4383088"/>
            <a:ext cx="25400" cy="23812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3" y="15"/>
              </a:cxn>
              <a:cxn ang="0">
                <a:pos x="16" y="3"/>
              </a:cxn>
              <a:cxn ang="0">
                <a:pos x="4" y="0"/>
              </a:cxn>
              <a:cxn ang="0">
                <a:pos x="0" y="12"/>
              </a:cxn>
            </a:cxnLst>
            <a:rect l="0" t="0" r="r" b="b"/>
            <a:pathLst>
              <a:path w="16" h="15">
                <a:moveTo>
                  <a:pt x="0" y="12"/>
                </a:moveTo>
                <a:lnTo>
                  <a:pt x="13" y="15"/>
                </a:lnTo>
                <a:lnTo>
                  <a:pt x="16" y="3"/>
                </a:lnTo>
                <a:lnTo>
                  <a:pt x="4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63" name="Freeform 375"/>
          <p:cNvSpPr>
            <a:spLocks/>
          </p:cNvSpPr>
          <p:nvPr/>
        </p:nvSpPr>
        <p:spPr bwMode="auto">
          <a:xfrm>
            <a:off x="7424738" y="4343400"/>
            <a:ext cx="22225" cy="2222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14"/>
              </a:cxn>
              <a:cxn ang="0">
                <a:pos x="14" y="2"/>
              </a:cxn>
              <a:cxn ang="0">
                <a:pos x="2" y="0"/>
              </a:cxn>
              <a:cxn ang="0">
                <a:pos x="0" y="12"/>
              </a:cxn>
            </a:cxnLst>
            <a:rect l="0" t="0" r="r" b="b"/>
            <a:pathLst>
              <a:path w="14" h="14">
                <a:moveTo>
                  <a:pt x="0" y="12"/>
                </a:moveTo>
                <a:lnTo>
                  <a:pt x="12" y="14"/>
                </a:lnTo>
                <a:lnTo>
                  <a:pt x="14" y="2"/>
                </a:lnTo>
                <a:lnTo>
                  <a:pt x="2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64" name="Freeform 376"/>
          <p:cNvSpPr>
            <a:spLocks/>
          </p:cNvSpPr>
          <p:nvPr/>
        </p:nvSpPr>
        <p:spPr bwMode="auto">
          <a:xfrm>
            <a:off x="7431088" y="4302125"/>
            <a:ext cx="23812" cy="25400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13" y="16"/>
              </a:cxn>
              <a:cxn ang="0">
                <a:pos x="15" y="3"/>
              </a:cxn>
              <a:cxn ang="0">
                <a:pos x="3" y="0"/>
              </a:cxn>
              <a:cxn ang="0">
                <a:pos x="0" y="14"/>
              </a:cxn>
            </a:cxnLst>
            <a:rect l="0" t="0" r="r" b="b"/>
            <a:pathLst>
              <a:path w="15" h="16">
                <a:moveTo>
                  <a:pt x="0" y="14"/>
                </a:moveTo>
                <a:lnTo>
                  <a:pt x="13" y="16"/>
                </a:lnTo>
                <a:lnTo>
                  <a:pt x="15" y="3"/>
                </a:lnTo>
                <a:lnTo>
                  <a:pt x="3" y="0"/>
                </a:lnTo>
                <a:lnTo>
                  <a:pt x="0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65" name="Freeform 377"/>
          <p:cNvSpPr>
            <a:spLocks/>
          </p:cNvSpPr>
          <p:nvPr/>
        </p:nvSpPr>
        <p:spPr bwMode="auto">
          <a:xfrm>
            <a:off x="7439025" y="4262438"/>
            <a:ext cx="23813" cy="23812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3" y="15"/>
              </a:cxn>
              <a:cxn ang="0">
                <a:pos x="15" y="2"/>
              </a:cxn>
              <a:cxn ang="0">
                <a:pos x="3" y="0"/>
              </a:cxn>
              <a:cxn ang="0">
                <a:pos x="0" y="12"/>
              </a:cxn>
            </a:cxnLst>
            <a:rect l="0" t="0" r="r" b="b"/>
            <a:pathLst>
              <a:path w="15" h="15">
                <a:moveTo>
                  <a:pt x="0" y="12"/>
                </a:moveTo>
                <a:lnTo>
                  <a:pt x="13" y="15"/>
                </a:lnTo>
                <a:lnTo>
                  <a:pt x="15" y="2"/>
                </a:lnTo>
                <a:lnTo>
                  <a:pt x="3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66" name="Freeform 378"/>
          <p:cNvSpPr>
            <a:spLocks/>
          </p:cNvSpPr>
          <p:nvPr/>
        </p:nvSpPr>
        <p:spPr bwMode="auto">
          <a:xfrm>
            <a:off x="7446963" y="4222750"/>
            <a:ext cx="22225" cy="22225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3" y="14"/>
              </a:cxn>
              <a:cxn ang="0">
                <a:pos x="14" y="2"/>
              </a:cxn>
              <a:cxn ang="0">
                <a:pos x="2" y="0"/>
              </a:cxn>
              <a:cxn ang="0">
                <a:pos x="0" y="13"/>
              </a:cxn>
            </a:cxnLst>
            <a:rect l="0" t="0" r="r" b="b"/>
            <a:pathLst>
              <a:path w="14" h="14">
                <a:moveTo>
                  <a:pt x="0" y="13"/>
                </a:moveTo>
                <a:lnTo>
                  <a:pt x="13" y="14"/>
                </a:lnTo>
                <a:lnTo>
                  <a:pt x="14" y="2"/>
                </a:lnTo>
                <a:lnTo>
                  <a:pt x="2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67" name="Freeform 379"/>
          <p:cNvSpPr>
            <a:spLocks/>
          </p:cNvSpPr>
          <p:nvPr/>
        </p:nvSpPr>
        <p:spPr bwMode="auto">
          <a:xfrm>
            <a:off x="7453313" y="4181475"/>
            <a:ext cx="25400" cy="23813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3" y="15"/>
              </a:cxn>
              <a:cxn ang="0">
                <a:pos x="15" y="4"/>
              </a:cxn>
              <a:cxn ang="0">
                <a:pos x="16" y="1"/>
              </a:cxn>
              <a:cxn ang="0">
                <a:pos x="3" y="0"/>
              </a:cxn>
              <a:cxn ang="0">
                <a:pos x="1" y="4"/>
              </a:cxn>
              <a:cxn ang="0">
                <a:pos x="0" y="12"/>
              </a:cxn>
            </a:cxnLst>
            <a:rect l="0" t="0" r="r" b="b"/>
            <a:pathLst>
              <a:path w="16" h="15">
                <a:moveTo>
                  <a:pt x="0" y="12"/>
                </a:moveTo>
                <a:lnTo>
                  <a:pt x="13" y="15"/>
                </a:lnTo>
                <a:lnTo>
                  <a:pt x="15" y="4"/>
                </a:lnTo>
                <a:lnTo>
                  <a:pt x="16" y="1"/>
                </a:lnTo>
                <a:lnTo>
                  <a:pt x="3" y="0"/>
                </a:lnTo>
                <a:lnTo>
                  <a:pt x="1" y="4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68" name="Freeform 380"/>
          <p:cNvSpPr>
            <a:spLocks/>
          </p:cNvSpPr>
          <p:nvPr/>
        </p:nvSpPr>
        <p:spPr bwMode="auto">
          <a:xfrm>
            <a:off x="7459663" y="4141788"/>
            <a:ext cx="23812" cy="22225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4" y="14"/>
              </a:cxn>
              <a:cxn ang="0">
                <a:pos x="15" y="1"/>
              </a:cxn>
              <a:cxn ang="0">
                <a:pos x="2" y="0"/>
              </a:cxn>
              <a:cxn ang="0">
                <a:pos x="0" y="13"/>
              </a:cxn>
            </a:cxnLst>
            <a:rect l="0" t="0" r="r" b="b"/>
            <a:pathLst>
              <a:path w="15" h="14">
                <a:moveTo>
                  <a:pt x="0" y="13"/>
                </a:moveTo>
                <a:lnTo>
                  <a:pt x="14" y="14"/>
                </a:lnTo>
                <a:lnTo>
                  <a:pt x="15" y="1"/>
                </a:lnTo>
                <a:lnTo>
                  <a:pt x="2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69" name="Freeform 381"/>
          <p:cNvSpPr>
            <a:spLocks/>
          </p:cNvSpPr>
          <p:nvPr/>
        </p:nvSpPr>
        <p:spPr bwMode="auto">
          <a:xfrm>
            <a:off x="7466013" y="4098925"/>
            <a:ext cx="22225" cy="23813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3" y="15"/>
              </a:cxn>
              <a:cxn ang="0">
                <a:pos x="13" y="7"/>
              </a:cxn>
              <a:cxn ang="0">
                <a:pos x="14" y="3"/>
              </a:cxn>
              <a:cxn ang="0">
                <a:pos x="1" y="0"/>
              </a:cxn>
              <a:cxn ang="0">
                <a:pos x="1" y="7"/>
              </a:cxn>
              <a:cxn ang="0">
                <a:pos x="0" y="13"/>
              </a:cxn>
            </a:cxnLst>
            <a:rect l="0" t="0" r="r" b="b"/>
            <a:pathLst>
              <a:path w="14" h="15">
                <a:moveTo>
                  <a:pt x="0" y="13"/>
                </a:moveTo>
                <a:lnTo>
                  <a:pt x="13" y="15"/>
                </a:lnTo>
                <a:lnTo>
                  <a:pt x="13" y="7"/>
                </a:lnTo>
                <a:lnTo>
                  <a:pt x="14" y="3"/>
                </a:lnTo>
                <a:lnTo>
                  <a:pt x="1" y="0"/>
                </a:lnTo>
                <a:lnTo>
                  <a:pt x="1" y="7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70" name="Freeform 382"/>
          <p:cNvSpPr>
            <a:spLocks/>
          </p:cNvSpPr>
          <p:nvPr/>
        </p:nvSpPr>
        <p:spPr bwMode="auto">
          <a:xfrm>
            <a:off x="7469188" y="4059238"/>
            <a:ext cx="23812" cy="22225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4" y="14"/>
              </a:cxn>
              <a:cxn ang="0">
                <a:pos x="15" y="1"/>
              </a:cxn>
              <a:cxn ang="0">
                <a:pos x="1" y="0"/>
              </a:cxn>
              <a:cxn ang="0">
                <a:pos x="0" y="13"/>
              </a:cxn>
            </a:cxnLst>
            <a:rect l="0" t="0" r="r" b="b"/>
            <a:pathLst>
              <a:path w="15" h="14">
                <a:moveTo>
                  <a:pt x="0" y="13"/>
                </a:moveTo>
                <a:lnTo>
                  <a:pt x="14" y="14"/>
                </a:lnTo>
                <a:lnTo>
                  <a:pt x="15" y="1"/>
                </a:lnTo>
                <a:lnTo>
                  <a:pt x="1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71" name="Freeform 383"/>
          <p:cNvSpPr>
            <a:spLocks/>
          </p:cNvSpPr>
          <p:nvPr/>
        </p:nvSpPr>
        <p:spPr bwMode="auto">
          <a:xfrm>
            <a:off x="7473950" y="4017963"/>
            <a:ext cx="22225" cy="23812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13" y="15"/>
              </a:cxn>
              <a:cxn ang="0">
                <a:pos x="13" y="9"/>
              </a:cxn>
              <a:cxn ang="0">
                <a:pos x="14" y="1"/>
              </a:cxn>
              <a:cxn ang="0">
                <a:pos x="1" y="0"/>
              </a:cxn>
              <a:cxn ang="0">
                <a:pos x="0" y="9"/>
              </a:cxn>
              <a:cxn ang="0">
                <a:pos x="0" y="14"/>
              </a:cxn>
            </a:cxnLst>
            <a:rect l="0" t="0" r="r" b="b"/>
            <a:pathLst>
              <a:path w="14" h="15">
                <a:moveTo>
                  <a:pt x="0" y="14"/>
                </a:moveTo>
                <a:lnTo>
                  <a:pt x="13" y="15"/>
                </a:lnTo>
                <a:lnTo>
                  <a:pt x="13" y="9"/>
                </a:lnTo>
                <a:lnTo>
                  <a:pt x="14" y="1"/>
                </a:lnTo>
                <a:lnTo>
                  <a:pt x="1" y="0"/>
                </a:lnTo>
                <a:lnTo>
                  <a:pt x="0" y="9"/>
                </a:lnTo>
                <a:lnTo>
                  <a:pt x="0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72" name="Freeform 384"/>
          <p:cNvSpPr>
            <a:spLocks/>
          </p:cNvSpPr>
          <p:nvPr/>
        </p:nvSpPr>
        <p:spPr bwMode="auto">
          <a:xfrm>
            <a:off x="7477125" y="3978275"/>
            <a:ext cx="22225" cy="2063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4" y="13"/>
              </a:cxn>
              <a:cxn ang="0">
                <a:pos x="14" y="1"/>
              </a:cxn>
              <a:cxn ang="0">
                <a:pos x="1" y="0"/>
              </a:cxn>
              <a:cxn ang="0">
                <a:pos x="0" y="13"/>
              </a:cxn>
            </a:cxnLst>
            <a:rect l="0" t="0" r="r" b="b"/>
            <a:pathLst>
              <a:path w="14" h="13">
                <a:moveTo>
                  <a:pt x="0" y="13"/>
                </a:moveTo>
                <a:lnTo>
                  <a:pt x="14" y="13"/>
                </a:lnTo>
                <a:lnTo>
                  <a:pt x="14" y="1"/>
                </a:lnTo>
                <a:lnTo>
                  <a:pt x="1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73" name="Freeform 385"/>
          <p:cNvSpPr>
            <a:spLocks/>
          </p:cNvSpPr>
          <p:nvPr/>
        </p:nvSpPr>
        <p:spPr bwMode="auto">
          <a:xfrm>
            <a:off x="7481888" y="3935413"/>
            <a:ext cx="20637" cy="23812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3" y="15"/>
              </a:cxn>
              <a:cxn ang="0">
                <a:pos x="13" y="11"/>
              </a:cxn>
              <a:cxn ang="0">
                <a:pos x="13" y="1"/>
              </a:cxn>
              <a:cxn ang="0">
                <a:pos x="1" y="0"/>
              </a:cxn>
              <a:cxn ang="0">
                <a:pos x="0" y="11"/>
              </a:cxn>
              <a:cxn ang="0">
                <a:pos x="0" y="13"/>
              </a:cxn>
            </a:cxnLst>
            <a:rect l="0" t="0" r="r" b="b"/>
            <a:pathLst>
              <a:path w="13" h="15">
                <a:moveTo>
                  <a:pt x="0" y="13"/>
                </a:moveTo>
                <a:lnTo>
                  <a:pt x="13" y="15"/>
                </a:lnTo>
                <a:lnTo>
                  <a:pt x="13" y="11"/>
                </a:lnTo>
                <a:lnTo>
                  <a:pt x="13" y="1"/>
                </a:lnTo>
                <a:lnTo>
                  <a:pt x="1" y="0"/>
                </a:lnTo>
                <a:lnTo>
                  <a:pt x="0" y="11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74" name="Freeform 386"/>
          <p:cNvSpPr>
            <a:spLocks/>
          </p:cNvSpPr>
          <p:nvPr/>
        </p:nvSpPr>
        <p:spPr bwMode="auto">
          <a:xfrm>
            <a:off x="7483475" y="3895725"/>
            <a:ext cx="20638" cy="2063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2" y="13"/>
              </a:cxn>
              <a:cxn ang="0">
                <a:pos x="13" y="1"/>
              </a:cxn>
              <a:cxn ang="0">
                <a:pos x="0" y="0"/>
              </a:cxn>
              <a:cxn ang="0">
                <a:pos x="0" y="13"/>
              </a:cxn>
            </a:cxnLst>
            <a:rect l="0" t="0" r="r" b="b"/>
            <a:pathLst>
              <a:path w="13" h="13">
                <a:moveTo>
                  <a:pt x="0" y="13"/>
                </a:moveTo>
                <a:lnTo>
                  <a:pt x="12" y="13"/>
                </a:lnTo>
                <a:lnTo>
                  <a:pt x="13" y="1"/>
                </a:lnTo>
                <a:lnTo>
                  <a:pt x="0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75" name="Freeform 387"/>
          <p:cNvSpPr>
            <a:spLocks/>
          </p:cNvSpPr>
          <p:nvPr/>
        </p:nvSpPr>
        <p:spPr bwMode="auto">
          <a:xfrm>
            <a:off x="7485063" y="3854450"/>
            <a:ext cx="22225" cy="2222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4" y="14"/>
              </a:cxn>
              <a:cxn ang="0">
                <a:pos x="14" y="12"/>
              </a:cxn>
              <a:cxn ang="0">
                <a:pos x="14" y="0"/>
              </a:cxn>
              <a:cxn ang="0">
                <a:pos x="0" y="0"/>
              </a:cxn>
              <a:cxn ang="0">
                <a:pos x="0" y="11"/>
              </a:cxn>
              <a:cxn ang="0">
                <a:pos x="0" y="12"/>
              </a:cxn>
            </a:cxnLst>
            <a:rect l="0" t="0" r="r" b="b"/>
            <a:pathLst>
              <a:path w="14" h="14">
                <a:moveTo>
                  <a:pt x="0" y="12"/>
                </a:moveTo>
                <a:lnTo>
                  <a:pt x="14" y="14"/>
                </a:lnTo>
                <a:lnTo>
                  <a:pt x="14" y="12"/>
                </a:lnTo>
                <a:lnTo>
                  <a:pt x="14" y="0"/>
                </a:lnTo>
                <a:lnTo>
                  <a:pt x="0" y="0"/>
                </a:lnTo>
                <a:lnTo>
                  <a:pt x="0" y="11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76" name="Freeform 388"/>
          <p:cNvSpPr>
            <a:spLocks/>
          </p:cNvSpPr>
          <p:nvPr/>
        </p:nvSpPr>
        <p:spPr bwMode="auto">
          <a:xfrm>
            <a:off x="7486650" y="3813175"/>
            <a:ext cx="20638" cy="22225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3" y="14"/>
              </a:cxn>
              <a:cxn ang="0">
                <a:pos x="13" y="1"/>
              </a:cxn>
              <a:cxn ang="0">
                <a:pos x="0" y="0"/>
              </a:cxn>
              <a:cxn ang="0">
                <a:pos x="0" y="13"/>
              </a:cxn>
            </a:cxnLst>
            <a:rect l="0" t="0" r="r" b="b"/>
            <a:pathLst>
              <a:path w="13" h="14">
                <a:moveTo>
                  <a:pt x="0" y="13"/>
                </a:moveTo>
                <a:lnTo>
                  <a:pt x="13" y="14"/>
                </a:lnTo>
                <a:lnTo>
                  <a:pt x="13" y="1"/>
                </a:lnTo>
                <a:lnTo>
                  <a:pt x="0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77" name="Freeform 389"/>
          <p:cNvSpPr>
            <a:spLocks/>
          </p:cNvSpPr>
          <p:nvPr/>
        </p:nvSpPr>
        <p:spPr bwMode="auto">
          <a:xfrm>
            <a:off x="7486650" y="3771900"/>
            <a:ext cx="20638" cy="20638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3" y="13"/>
              </a:cxn>
              <a:cxn ang="0">
                <a:pos x="13" y="12"/>
              </a:cxn>
              <a:cxn ang="0">
                <a:pos x="13" y="0"/>
              </a:cxn>
              <a:cxn ang="0">
                <a:pos x="0" y="0"/>
              </a:cxn>
              <a:cxn ang="0">
                <a:pos x="0" y="12"/>
              </a:cxn>
              <a:cxn ang="0">
                <a:pos x="0" y="12"/>
              </a:cxn>
            </a:cxnLst>
            <a:rect l="0" t="0" r="r" b="b"/>
            <a:pathLst>
              <a:path w="13" h="13">
                <a:moveTo>
                  <a:pt x="0" y="12"/>
                </a:moveTo>
                <a:lnTo>
                  <a:pt x="13" y="13"/>
                </a:lnTo>
                <a:lnTo>
                  <a:pt x="13" y="12"/>
                </a:lnTo>
                <a:lnTo>
                  <a:pt x="13" y="0"/>
                </a:lnTo>
                <a:lnTo>
                  <a:pt x="0" y="0"/>
                </a:lnTo>
                <a:lnTo>
                  <a:pt x="0" y="12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78" name="Rectangle 390"/>
          <p:cNvSpPr>
            <a:spLocks noChangeArrowheads="1"/>
          </p:cNvSpPr>
          <p:nvPr/>
        </p:nvSpPr>
        <p:spPr bwMode="auto">
          <a:xfrm>
            <a:off x="7486650" y="3732213"/>
            <a:ext cx="20638" cy="206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79" name="Freeform 391"/>
          <p:cNvSpPr>
            <a:spLocks/>
          </p:cNvSpPr>
          <p:nvPr/>
        </p:nvSpPr>
        <p:spPr bwMode="auto">
          <a:xfrm>
            <a:off x="7485063" y="3689350"/>
            <a:ext cx="22225" cy="20638"/>
          </a:xfrm>
          <a:custGeom>
            <a:avLst/>
            <a:gdLst/>
            <a:ahLst/>
            <a:cxnLst>
              <a:cxn ang="0">
                <a:pos x="1" y="13"/>
              </a:cxn>
              <a:cxn ang="0">
                <a:pos x="14" y="13"/>
              </a:cxn>
              <a:cxn ang="0">
                <a:pos x="14" y="0"/>
              </a:cxn>
              <a:cxn ang="0">
                <a:pos x="0" y="1"/>
              </a:cxn>
              <a:cxn ang="0">
                <a:pos x="1" y="13"/>
              </a:cxn>
            </a:cxnLst>
            <a:rect l="0" t="0" r="r" b="b"/>
            <a:pathLst>
              <a:path w="14" h="13">
                <a:moveTo>
                  <a:pt x="1" y="13"/>
                </a:moveTo>
                <a:lnTo>
                  <a:pt x="14" y="13"/>
                </a:lnTo>
                <a:lnTo>
                  <a:pt x="14" y="0"/>
                </a:lnTo>
                <a:lnTo>
                  <a:pt x="0" y="1"/>
                </a:lnTo>
                <a:lnTo>
                  <a:pt x="1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80" name="Freeform 392"/>
          <p:cNvSpPr>
            <a:spLocks/>
          </p:cNvSpPr>
          <p:nvPr/>
        </p:nvSpPr>
        <p:spPr bwMode="auto">
          <a:xfrm>
            <a:off x="7483475" y="3646488"/>
            <a:ext cx="23813" cy="23812"/>
          </a:xfrm>
          <a:custGeom>
            <a:avLst/>
            <a:gdLst/>
            <a:ahLst/>
            <a:cxnLst>
              <a:cxn ang="0">
                <a:pos x="1" y="15"/>
              </a:cxn>
              <a:cxn ang="0">
                <a:pos x="15" y="14"/>
              </a:cxn>
              <a:cxn ang="0">
                <a:pos x="13" y="0"/>
              </a:cxn>
              <a:cxn ang="0">
                <a:pos x="0" y="2"/>
              </a:cxn>
              <a:cxn ang="0">
                <a:pos x="1" y="15"/>
              </a:cxn>
            </a:cxnLst>
            <a:rect l="0" t="0" r="r" b="b"/>
            <a:pathLst>
              <a:path w="15" h="15">
                <a:moveTo>
                  <a:pt x="1" y="15"/>
                </a:moveTo>
                <a:lnTo>
                  <a:pt x="15" y="14"/>
                </a:lnTo>
                <a:lnTo>
                  <a:pt x="13" y="0"/>
                </a:lnTo>
                <a:lnTo>
                  <a:pt x="0" y="2"/>
                </a:lnTo>
                <a:lnTo>
                  <a:pt x="1" y="1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81" name="Freeform 393"/>
          <p:cNvSpPr>
            <a:spLocks/>
          </p:cNvSpPr>
          <p:nvPr/>
        </p:nvSpPr>
        <p:spPr bwMode="auto">
          <a:xfrm>
            <a:off x="7483475" y="3606800"/>
            <a:ext cx="20638" cy="2063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3" y="13"/>
              </a:cxn>
              <a:cxn ang="0">
                <a:pos x="12" y="0"/>
              </a:cxn>
              <a:cxn ang="0">
                <a:pos x="0" y="1"/>
              </a:cxn>
              <a:cxn ang="0">
                <a:pos x="0" y="13"/>
              </a:cxn>
            </a:cxnLst>
            <a:rect l="0" t="0" r="r" b="b"/>
            <a:pathLst>
              <a:path w="13" h="13">
                <a:moveTo>
                  <a:pt x="0" y="13"/>
                </a:moveTo>
                <a:lnTo>
                  <a:pt x="13" y="13"/>
                </a:lnTo>
                <a:lnTo>
                  <a:pt x="12" y="0"/>
                </a:lnTo>
                <a:lnTo>
                  <a:pt x="0" y="1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82" name="Freeform 394"/>
          <p:cNvSpPr>
            <a:spLocks/>
          </p:cNvSpPr>
          <p:nvPr/>
        </p:nvSpPr>
        <p:spPr bwMode="auto">
          <a:xfrm>
            <a:off x="7478713" y="3567113"/>
            <a:ext cx="23812" cy="20637"/>
          </a:xfrm>
          <a:custGeom>
            <a:avLst/>
            <a:gdLst/>
            <a:ahLst/>
            <a:cxnLst>
              <a:cxn ang="0">
                <a:pos x="2" y="13"/>
              </a:cxn>
              <a:cxn ang="0">
                <a:pos x="15" y="12"/>
              </a:cxn>
              <a:cxn ang="0">
                <a:pos x="14" y="0"/>
              </a:cxn>
              <a:cxn ang="0">
                <a:pos x="0" y="0"/>
              </a:cxn>
              <a:cxn ang="0">
                <a:pos x="2" y="13"/>
              </a:cxn>
            </a:cxnLst>
            <a:rect l="0" t="0" r="r" b="b"/>
            <a:pathLst>
              <a:path w="15" h="13">
                <a:moveTo>
                  <a:pt x="2" y="13"/>
                </a:moveTo>
                <a:lnTo>
                  <a:pt x="15" y="12"/>
                </a:lnTo>
                <a:lnTo>
                  <a:pt x="14" y="0"/>
                </a:lnTo>
                <a:lnTo>
                  <a:pt x="0" y="0"/>
                </a:lnTo>
                <a:lnTo>
                  <a:pt x="2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83" name="Freeform 395"/>
          <p:cNvSpPr>
            <a:spLocks/>
          </p:cNvSpPr>
          <p:nvPr/>
        </p:nvSpPr>
        <p:spPr bwMode="auto">
          <a:xfrm>
            <a:off x="7475538" y="3525838"/>
            <a:ext cx="23812" cy="20637"/>
          </a:xfrm>
          <a:custGeom>
            <a:avLst/>
            <a:gdLst/>
            <a:ahLst/>
            <a:cxnLst>
              <a:cxn ang="0">
                <a:pos x="2" y="13"/>
              </a:cxn>
              <a:cxn ang="0">
                <a:pos x="15" y="13"/>
              </a:cxn>
              <a:cxn ang="0">
                <a:pos x="13" y="0"/>
              </a:cxn>
              <a:cxn ang="0">
                <a:pos x="0" y="1"/>
              </a:cxn>
              <a:cxn ang="0">
                <a:pos x="2" y="13"/>
              </a:cxn>
            </a:cxnLst>
            <a:rect l="0" t="0" r="r" b="b"/>
            <a:pathLst>
              <a:path w="15" h="13">
                <a:moveTo>
                  <a:pt x="2" y="13"/>
                </a:moveTo>
                <a:lnTo>
                  <a:pt x="15" y="13"/>
                </a:lnTo>
                <a:lnTo>
                  <a:pt x="13" y="0"/>
                </a:lnTo>
                <a:lnTo>
                  <a:pt x="0" y="1"/>
                </a:lnTo>
                <a:lnTo>
                  <a:pt x="2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84" name="Freeform 396"/>
          <p:cNvSpPr>
            <a:spLocks/>
          </p:cNvSpPr>
          <p:nvPr/>
        </p:nvSpPr>
        <p:spPr bwMode="auto">
          <a:xfrm>
            <a:off x="7473950" y="3486150"/>
            <a:ext cx="20638" cy="2063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3" y="12"/>
              </a:cxn>
              <a:cxn ang="0">
                <a:pos x="12" y="0"/>
              </a:cxn>
              <a:cxn ang="0">
                <a:pos x="0" y="0"/>
              </a:cxn>
              <a:cxn ang="0">
                <a:pos x="0" y="13"/>
              </a:cxn>
            </a:cxnLst>
            <a:rect l="0" t="0" r="r" b="b"/>
            <a:pathLst>
              <a:path w="13" h="13">
                <a:moveTo>
                  <a:pt x="0" y="13"/>
                </a:moveTo>
                <a:lnTo>
                  <a:pt x="13" y="12"/>
                </a:lnTo>
                <a:lnTo>
                  <a:pt x="12" y="0"/>
                </a:lnTo>
                <a:lnTo>
                  <a:pt x="0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85" name="Freeform 397"/>
          <p:cNvSpPr>
            <a:spLocks/>
          </p:cNvSpPr>
          <p:nvPr/>
        </p:nvSpPr>
        <p:spPr bwMode="auto">
          <a:xfrm>
            <a:off x="7467600" y="3443288"/>
            <a:ext cx="23813" cy="20637"/>
          </a:xfrm>
          <a:custGeom>
            <a:avLst/>
            <a:gdLst/>
            <a:ahLst/>
            <a:cxnLst>
              <a:cxn ang="0">
                <a:pos x="1" y="13"/>
              </a:cxn>
              <a:cxn ang="0">
                <a:pos x="15" y="12"/>
              </a:cxn>
              <a:cxn ang="0">
                <a:pos x="13" y="0"/>
              </a:cxn>
              <a:cxn ang="0">
                <a:pos x="0" y="1"/>
              </a:cxn>
              <a:cxn ang="0">
                <a:pos x="1" y="13"/>
              </a:cxn>
            </a:cxnLst>
            <a:rect l="0" t="0" r="r" b="b"/>
            <a:pathLst>
              <a:path w="15" h="13">
                <a:moveTo>
                  <a:pt x="1" y="13"/>
                </a:moveTo>
                <a:lnTo>
                  <a:pt x="15" y="12"/>
                </a:lnTo>
                <a:lnTo>
                  <a:pt x="13" y="0"/>
                </a:lnTo>
                <a:lnTo>
                  <a:pt x="0" y="1"/>
                </a:lnTo>
                <a:lnTo>
                  <a:pt x="1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86" name="Freeform 398"/>
          <p:cNvSpPr>
            <a:spLocks/>
          </p:cNvSpPr>
          <p:nvPr/>
        </p:nvSpPr>
        <p:spPr bwMode="auto">
          <a:xfrm>
            <a:off x="7462838" y="3403600"/>
            <a:ext cx="23812" cy="22225"/>
          </a:xfrm>
          <a:custGeom>
            <a:avLst/>
            <a:gdLst/>
            <a:ahLst/>
            <a:cxnLst>
              <a:cxn ang="0">
                <a:pos x="2" y="14"/>
              </a:cxn>
              <a:cxn ang="0">
                <a:pos x="15" y="12"/>
              </a:cxn>
              <a:cxn ang="0">
                <a:pos x="13" y="0"/>
              </a:cxn>
              <a:cxn ang="0">
                <a:pos x="0" y="1"/>
              </a:cxn>
              <a:cxn ang="0">
                <a:pos x="2" y="14"/>
              </a:cxn>
            </a:cxnLst>
            <a:rect l="0" t="0" r="r" b="b"/>
            <a:pathLst>
              <a:path w="15" h="14">
                <a:moveTo>
                  <a:pt x="2" y="14"/>
                </a:moveTo>
                <a:lnTo>
                  <a:pt x="15" y="12"/>
                </a:lnTo>
                <a:lnTo>
                  <a:pt x="13" y="0"/>
                </a:lnTo>
                <a:lnTo>
                  <a:pt x="0" y="1"/>
                </a:lnTo>
                <a:lnTo>
                  <a:pt x="2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87" name="Freeform 399"/>
          <p:cNvSpPr>
            <a:spLocks/>
          </p:cNvSpPr>
          <p:nvPr/>
        </p:nvSpPr>
        <p:spPr bwMode="auto">
          <a:xfrm>
            <a:off x="7458075" y="3360738"/>
            <a:ext cx="23813" cy="22225"/>
          </a:xfrm>
          <a:custGeom>
            <a:avLst/>
            <a:gdLst/>
            <a:ahLst/>
            <a:cxnLst>
              <a:cxn ang="0">
                <a:pos x="2" y="14"/>
              </a:cxn>
              <a:cxn ang="0">
                <a:pos x="15" y="13"/>
              </a:cxn>
              <a:cxn ang="0">
                <a:pos x="12" y="0"/>
              </a:cxn>
              <a:cxn ang="0">
                <a:pos x="0" y="2"/>
              </a:cxn>
              <a:cxn ang="0">
                <a:pos x="2" y="14"/>
              </a:cxn>
            </a:cxnLst>
            <a:rect l="0" t="0" r="r" b="b"/>
            <a:pathLst>
              <a:path w="15" h="14">
                <a:moveTo>
                  <a:pt x="2" y="14"/>
                </a:moveTo>
                <a:lnTo>
                  <a:pt x="15" y="13"/>
                </a:lnTo>
                <a:lnTo>
                  <a:pt x="12" y="0"/>
                </a:lnTo>
                <a:lnTo>
                  <a:pt x="0" y="2"/>
                </a:lnTo>
                <a:lnTo>
                  <a:pt x="2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88" name="Freeform 400"/>
          <p:cNvSpPr>
            <a:spLocks/>
          </p:cNvSpPr>
          <p:nvPr/>
        </p:nvSpPr>
        <p:spPr bwMode="auto">
          <a:xfrm>
            <a:off x="7451725" y="3319463"/>
            <a:ext cx="22225" cy="23812"/>
          </a:xfrm>
          <a:custGeom>
            <a:avLst/>
            <a:gdLst/>
            <a:ahLst/>
            <a:cxnLst>
              <a:cxn ang="0">
                <a:pos x="1" y="15"/>
              </a:cxn>
              <a:cxn ang="0">
                <a:pos x="14" y="14"/>
              </a:cxn>
              <a:cxn ang="0">
                <a:pos x="14" y="7"/>
              </a:cxn>
              <a:cxn ang="0">
                <a:pos x="12" y="0"/>
              </a:cxn>
              <a:cxn ang="0">
                <a:pos x="0" y="3"/>
              </a:cxn>
              <a:cxn ang="0">
                <a:pos x="0" y="7"/>
              </a:cxn>
              <a:cxn ang="0">
                <a:pos x="1" y="15"/>
              </a:cxn>
            </a:cxnLst>
            <a:rect l="0" t="0" r="r" b="b"/>
            <a:pathLst>
              <a:path w="14" h="15">
                <a:moveTo>
                  <a:pt x="1" y="15"/>
                </a:moveTo>
                <a:lnTo>
                  <a:pt x="14" y="14"/>
                </a:lnTo>
                <a:lnTo>
                  <a:pt x="14" y="7"/>
                </a:lnTo>
                <a:lnTo>
                  <a:pt x="12" y="0"/>
                </a:lnTo>
                <a:lnTo>
                  <a:pt x="0" y="3"/>
                </a:lnTo>
                <a:lnTo>
                  <a:pt x="0" y="7"/>
                </a:lnTo>
                <a:lnTo>
                  <a:pt x="1" y="1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89" name="Freeform 401"/>
          <p:cNvSpPr>
            <a:spLocks/>
          </p:cNvSpPr>
          <p:nvPr/>
        </p:nvSpPr>
        <p:spPr bwMode="auto">
          <a:xfrm>
            <a:off x="7443788" y="3279775"/>
            <a:ext cx="23812" cy="23813"/>
          </a:xfrm>
          <a:custGeom>
            <a:avLst/>
            <a:gdLst/>
            <a:ahLst/>
            <a:cxnLst>
              <a:cxn ang="0">
                <a:pos x="2" y="15"/>
              </a:cxn>
              <a:cxn ang="0">
                <a:pos x="15" y="12"/>
              </a:cxn>
              <a:cxn ang="0">
                <a:pos x="12" y="0"/>
              </a:cxn>
              <a:cxn ang="0">
                <a:pos x="0" y="2"/>
              </a:cxn>
              <a:cxn ang="0">
                <a:pos x="2" y="15"/>
              </a:cxn>
            </a:cxnLst>
            <a:rect l="0" t="0" r="r" b="b"/>
            <a:pathLst>
              <a:path w="15" h="15">
                <a:moveTo>
                  <a:pt x="2" y="15"/>
                </a:moveTo>
                <a:lnTo>
                  <a:pt x="15" y="12"/>
                </a:lnTo>
                <a:lnTo>
                  <a:pt x="12" y="0"/>
                </a:lnTo>
                <a:lnTo>
                  <a:pt x="0" y="2"/>
                </a:lnTo>
                <a:lnTo>
                  <a:pt x="2" y="1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90" name="Freeform 402"/>
          <p:cNvSpPr>
            <a:spLocks/>
          </p:cNvSpPr>
          <p:nvPr/>
        </p:nvSpPr>
        <p:spPr bwMode="auto">
          <a:xfrm>
            <a:off x="7435850" y="3240088"/>
            <a:ext cx="23813" cy="23812"/>
          </a:xfrm>
          <a:custGeom>
            <a:avLst/>
            <a:gdLst/>
            <a:ahLst/>
            <a:cxnLst>
              <a:cxn ang="0">
                <a:pos x="2" y="15"/>
              </a:cxn>
              <a:cxn ang="0">
                <a:pos x="15" y="13"/>
              </a:cxn>
              <a:cxn ang="0">
                <a:pos x="15" y="10"/>
              </a:cxn>
              <a:cxn ang="0">
                <a:pos x="15" y="8"/>
              </a:cxn>
              <a:cxn ang="0">
                <a:pos x="12" y="0"/>
              </a:cxn>
              <a:cxn ang="0">
                <a:pos x="0" y="2"/>
              </a:cxn>
              <a:cxn ang="0">
                <a:pos x="2" y="13"/>
              </a:cxn>
              <a:cxn ang="0">
                <a:pos x="9" y="10"/>
              </a:cxn>
              <a:cxn ang="0">
                <a:pos x="2" y="10"/>
              </a:cxn>
              <a:cxn ang="0">
                <a:pos x="2" y="15"/>
              </a:cxn>
            </a:cxnLst>
            <a:rect l="0" t="0" r="r" b="b"/>
            <a:pathLst>
              <a:path w="15" h="15">
                <a:moveTo>
                  <a:pt x="2" y="15"/>
                </a:moveTo>
                <a:lnTo>
                  <a:pt x="15" y="13"/>
                </a:lnTo>
                <a:lnTo>
                  <a:pt x="15" y="10"/>
                </a:lnTo>
                <a:lnTo>
                  <a:pt x="15" y="8"/>
                </a:lnTo>
                <a:lnTo>
                  <a:pt x="12" y="0"/>
                </a:lnTo>
                <a:lnTo>
                  <a:pt x="0" y="2"/>
                </a:lnTo>
                <a:lnTo>
                  <a:pt x="2" y="13"/>
                </a:lnTo>
                <a:lnTo>
                  <a:pt x="9" y="10"/>
                </a:lnTo>
                <a:lnTo>
                  <a:pt x="2" y="10"/>
                </a:lnTo>
                <a:lnTo>
                  <a:pt x="2" y="1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91" name="Freeform 403"/>
          <p:cNvSpPr>
            <a:spLocks/>
          </p:cNvSpPr>
          <p:nvPr/>
        </p:nvSpPr>
        <p:spPr bwMode="auto">
          <a:xfrm>
            <a:off x="7427913" y="3198813"/>
            <a:ext cx="23812" cy="23812"/>
          </a:xfrm>
          <a:custGeom>
            <a:avLst/>
            <a:gdLst/>
            <a:ahLst/>
            <a:cxnLst>
              <a:cxn ang="0">
                <a:pos x="2" y="15"/>
              </a:cxn>
              <a:cxn ang="0">
                <a:pos x="15" y="12"/>
              </a:cxn>
              <a:cxn ang="0">
                <a:pos x="12" y="0"/>
              </a:cxn>
              <a:cxn ang="0">
                <a:pos x="0" y="1"/>
              </a:cxn>
              <a:cxn ang="0">
                <a:pos x="2" y="15"/>
              </a:cxn>
            </a:cxnLst>
            <a:rect l="0" t="0" r="r" b="b"/>
            <a:pathLst>
              <a:path w="15" h="15">
                <a:moveTo>
                  <a:pt x="2" y="15"/>
                </a:moveTo>
                <a:lnTo>
                  <a:pt x="15" y="12"/>
                </a:lnTo>
                <a:lnTo>
                  <a:pt x="12" y="0"/>
                </a:lnTo>
                <a:lnTo>
                  <a:pt x="0" y="1"/>
                </a:lnTo>
                <a:lnTo>
                  <a:pt x="2" y="1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92" name="Freeform 404"/>
          <p:cNvSpPr>
            <a:spLocks/>
          </p:cNvSpPr>
          <p:nvPr/>
        </p:nvSpPr>
        <p:spPr bwMode="auto">
          <a:xfrm>
            <a:off x="7419975" y="3159125"/>
            <a:ext cx="23813" cy="22225"/>
          </a:xfrm>
          <a:custGeom>
            <a:avLst/>
            <a:gdLst/>
            <a:ahLst/>
            <a:cxnLst>
              <a:cxn ang="0">
                <a:pos x="3" y="14"/>
              </a:cxn>
              <a:cxn ang="0">
                <a:pos x="15" y="12"/>
              </a:cxn>
              <a:cxn ang="0">
                <a:pos x="12" y="0"/>
              </a:cxn>
              <a:cxn ang="0">
                <a:pos x="0" y="2"/>
              </a:cxn>
              <a:cxn ang="0">
                <a:pos x="3" y="14"/>
              </a:cxn>
            </a:cxnLst>
            <a:rect l="0" t="0" r="r" b="b"/>
            <a:pathLst>
              <a:path w="15" h="14">
                <a:moveTo>
                  <a:pt x="3" y="14"/>
                </a:moveTo>
                <a:lnTo>
                  <a:pt x="15" y="12"/>
                </a:lnTo>
                <a:lnTo>
                  <a:pt x="12" y="0"/>
                </a:lnTo>
                <a:lnTo>
                  <a:pt x="0" y="2"/>
                </a:lnTo>
                <a:lnTo>
                  <a:pt x="3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93" name="Freeform 405"/>
          <p:cNvSpPr>
            <a:spLocks/>
          </p:cNvSpPr>
          <p:nvPr/>
        </p:nvSpPr>
        <p:spPr bwMode="auto">
          <a:xfrm>
            <a:off x="7408863" y="3117850"/>
            <a:ext cx="25400" cy="25400"/>
          </a:xfrm>
          <a:custGeom>
            <a:avLst/>
            <a:gdLst/>
            <a:ahLst/>
            <a:cxnLst>
              <a:cxn ang="0">
                <a:pos x="3" y="16"/>
              </a:cxn>
              <a:cxn ang="0">
                <a:pos x="16" y="12"/>
              </a:cxn>
              <a:cxn ang="0">
                <a:pos x="12" y="0"/>
              </a:cxn>
              <a:cxn ang="0">
                <a:pos x="0" y="4"/>
              </a:cxn>
              <a:cxn ang="0">
                <a:pos x="3" y="16"/>
              </a:cxn>
            </a:cxnLst>
            <a:rect l="0" t="0" r="r" b="b"/>
            <a:pathLst>
              <a:path w="16" h="16">
                <a:moveTo>
                  <a:pt x="3" y="16"/>
                </a:moveTo>
                <a:lnTo>
                  <a:pt x="16" y="12"/>
                </a:lnTo>
                <a:lnTo>
                  <a:pt x="12" y="0"/>
                </a:lnTo>
                <a:lnTo>
                  <a:pt x="0" y="4"/>
                </a:lnTo>
                <a:lnTo>
                  <a:pt x="3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94" name="Freeform 406"/>
          <p:cNvSpPr>
            <a:spLocks/>
          </p:cNvSpPr>
          <p:nvPr/>
        </p:nvSpPr>
        <p:spPr bwMode="auto">
          <a:xfrm>
            <a:off x="7397750" y="3078163"/>
            <a:ext cx="26988" cy="25400"/>
          </a:xfrm>
          <a:custGeom>
            <a:avLst/>
            <a:gdLst/>
            <a:ahLst/>
            <a:cxnLst>
              <a:cxn ang="0">
                <a:pos x="4" y="16"/>
              </a:cxn>
              <a:cxn ang="0">
                <a:pos x="17" y="13"/>
              </a:cxn>
              <a:cxn ang="0">
                <a:pos x="13" y="0"/>
              </a:cxn>
              <a:cxn ang="0">
                <a:pos x="0" y="3"/>
              </a:cxn>
              <a:cxn ang="0">
                <a:pos x="4" y="16"/>
              </a:cxn>
            </a:cxnLst>
            <a:rect l="0" t="0" r="r" b="b"/>
            <a:pathLst>
              <a:path w="17" h="16">
                <a:moveTo>
                  <a:pt x="4" y="16"/>
                </a:moveTo>
                <a:lnTo>
                  <a:pt x="17" y="13"/>
                </a:lnTo>
                <a:lnTo>
                  <a:pt x="13" y="0"/>
                </a:lnTo>
                <a:lnTo>
                  <a:pt x="0" y="3"/>
                </a:lnTo>
                <a:lnTo>
                  <a:pt x="4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95" name="Freeform 407"/>
          <p:cNvSpPr>
            <a:spLocks/>
          </p:cNvSpPr>
          <p:nvPr/>
        </p:nvSpPr>
        <p:spPr bwMode="auto">
          <a:xfrm>
            <a:off x="7386638" y="3036888"/>
            <a:ext cx="25400" cy="25400"/>
          </a:xfrm>
          <a:custGeom>
            <a:avLst/>
            <a:gdLst/>
            <a:ahLst/>
            <a:cxnLst>
              <a:cxn ang="0">
                <a:pos x="4" y="16"/>
              </a:cxn>
              <a:cxn ang="0">
                <a:pos x="16" y="14"/>
              </a:cxn>
              <a:cxn ang="0">
                <a:pos x="15" y="8"/>
              </a:cxn>
              <a:cxn ang="0">
                <a:pos x="12" y="0"/>
              </a:cxn>
              <a:cxn ang="0">
                <a:pos x="0" y="4"/>
              </a:cxn>
              <a:cxn ang="0">
                <a:pos x="2" y="12"/>
              </a:cxn>
              <a:cxn ang="0">
                <a:pos x="4" y="16"/>
              </a:cxn>
            </a:cxnLst>
            <a:rect l="0" t="0" r="r" b="b"/>
            <a:pathLst>
              <a:path w="16" h="16">
                <a:moveTo>
                  <a:pt x="4" y="16"/>
                </a:moveTo>
                <a:lnTo>
                  <a:pt x="16" y="14"/>
                </a:lnTo>
                <a:lnTo>
                  <a:pt x="15" y="8"/>
                </a:lnTo>
                <a:lnTo>
                  <a:pt x="12" y="0"/>
                </a:lnTo>
                <a:lnTo>
                  <a:pt x="0" y="4"/>
                </a:lnTo>
                <a:lnTo>
                  <a:pt x="2" y="12"/>
                </a:lnTo>
                <a:lnTo>
                  <a:pt x="4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96" name="Freeform 408"/>
          <p:cNvSpPr>
            <a:spLocks/>
          </p:cNvSpPr>
          <p:nvPr/>
        </p:nvSpPr>
        <p:spPr bwMode="auto">
          <a:xfrm>
            <a:off x="7373938" y="2998788"/>
            <a:ext cx="26987" cy="25400"/>
          </a:xfrm>
          <a:custGeom>
            <a:avLst/>
            <a:gdLst/>
            <a:ahLst/>
            <a:cxnLst>
              <a:cxn ang="0">
                <a:pos x="4" y="16"/>
              </a:cxn>
              <a:cxn ang="0">
                <a:pos x="17" y="12"/>
              </a:cxn>
              <a:cxn ang="0">
                <a:pos x="13" y="0"/>
              </a:cxn>
              <a:cxn ang="0">
                <a:pos x="0" y="4"/>
              </a:cxn>
              <a:cxn ang="0">
                <a:pos x="4" y="16"/>
              </a:cxn>
            </a:cxnLst>
            <a:rect l="0" t="0" r="r" b="b"/>
            <a:pathLst>
              <a:path w="17" h="16">
                <a:moveTo>
                  <a:pt x="4" y="16"/>
                </a:moveTo>
                <a:lnTo>
                  <a:pt x="17" y="12"/>
                </a:lnTo>
                <a:lnTo>
                  <a:pt x="13" y="0"/>
                </a:lnTo>
                <a:lnTo>
                  <a:pt x="0" y="4"/>
                </a:lnTo>
                <a:lnTo>
                  <a:pt x="4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97" name="Freeform 409"/>
          <p:cNvSpPr>
            <a:spLocks/>
          </p:cNvSpPr>
          <p:nvPr/>
        </p:nvSpPr>
        <p:spPr bwMode="auto">
          <a:xfrm>
            <a:off x="7362825" y="2959100"/>
            <a:ext cx="25400" cy="23813"/>
          </a:xfrm>
          <a:custGeom>
            <a:avLst/>
            <a:gdLst/>
            <a:ahLst/>
            <a:cxnLst>
              <a:cxn ang="0">
                <a:pos x="4" y="15"/>
              </a:cxn>
              <a:cxn ang="0">
                <a:pos x="16" y="12"/>
              </a:cxn>
              <a:cxn ang="0">
                <a:pos x="12" y="0"/>
              </a:cxn>
              <a:cxn ang="0">
                <a:pos x="0" y="3"/>
              </a:cxn>
              <a:cxn ang="0">
                <a:pos x="4" y="15"/>
              </a:cxn>
            </a:cxnLst>
            <a:rect l="0" t="0" r="r" b="b"/>
            <a:pathLst>
              <a:path w="16" h="15">
                <a:moveTo>
                  <a:pt x="4" y="15"/>
                </a:moveTo>
                <a:lnTo>
                  <a:pt x="16" y="12"/>
                </a:lnTo>
                <a:lnTo>
                  <a:pt x="12" y="0"/>
                </a:lnTo>
                <a:lnTo>
                  <a:pt x="0" y="3"/>
                </a:lnTo>
                <a:lnTo>
                  <a:pt x="4" y="1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98" name="Freeform 410"/>
          <p:cNvSpPr>
            <a:spLocks/>
          </p:cNvSpPr>
          <p:nvPr/>
        </p:nvSpPr>
        <p:spPr bwMode="auto">
          <a:xfrm>
            <a:off x="7346950" y="2917825"/>
            <a:ext cx="26988" cy="26988"/>
          </a:xfrm>
          <a:custGeom>
            <a:avLst/>
            <a:gdLst/>
            <a:ahLst/>
            <a:cxnLst>
              <a:cxn ang="0">
                <a:pos x="5" y="17"/>
              </a:cxn>
              <a:cxn ang="0">
                <a:pos x="17" y="14"/>
              </a:cxn>
              <a:cxn ang="0">
                <a:pos x="14" y="3"/>
              </a:cxn>
              <a:cxn ang="0">
                <a:pos x="13" y="0"/>
              </a:cxn>
              <a:cxn ang="0">
                <a:pos x="0" y="5"/>
              </a:cxn>
              <a:cxn ang="0">
                <a:pos x="1" y="8"/>
              </a:cxn>
              <a:cxn ang="0">
                <a:pos x="5" y="17"/>
              </a:cxn>
            </a:cxnLst>
            <a:rect l="0" t="0" r="r" b="b"/>
            <a:pathLst>
              <a:path w="17" h="17">
                <a:moveTo>
                  <a:pt x="5" y="17"/>
                </a:moveTo>
                <a:lnTo>
                  <a:pt x="17" y="14"/>
                </a:lnTo>
                <a:lnTo>
                  <a:pt x="14" y="3"/>
                </a:lnTo>
                <a:lnTo>
                  <a:pt x="13" y="0"/>
                </a:lnTo>
                <a:lnTo>
                  <a:pt x="0" y="5"/>
                </a:lnTo>
                <a:lnTo>
                  <a:pt x="1" y="8"/>
                </a:lnTo>
                <a:lnTo>
                  <a:pt x="5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299" name="Freeform 411"/>
          <p:cNvSpPr>
            <a:spLocks/>
          </p:cNvSpPr>
          <p:nvPr/>
        </p:nvSpPr>
        <p:spPr bwMode="auto">
          <a:xfrm>
            <a:off x="7332663" y="2881313"/>
            <a:ext cx="28575" cy="25400"/>
          </a:xfrm>
          <a:custGeom>
            <a:avLst/>
            <a:gdLst/>
            <a:ahLst/>
            <a:cxnLst>
              <a:cxn ang="0">
                <a:pos x="5" y="16"/>
              </a:cxn>
              <a:cxn ang="0">
                <a:pos x="18" y="11"/>
              </a:cxn>
              <a:cxn ang="0">
                <a:pos x="13" y="0"/>
              </a:cxn>
              <a:cxn ang="0">
                <a:pos x="0" y="5"/>
              </a:cxn>
              <a:cxn ang="0">
                <a:pos x="5" y="16"/>
              </a:cxn>
            </a:cxnLst>
            <a:rect l="0" t="0" r="r" b="b"/>
            <a:pathLst>
              <a:path w="18" h="16">
                <a:moveTo>
                  <a:pt x="5" y="16"/>
                </a:moveTo>
                <a:lnTo>
                  <a:pt x="18" y="11"/>
                </a:lnTo>
                <a:lnTo>
                  <a:pt x="13" y="0"/>
                </a:lnTo>
                <a:lnTo>
                  <a:pt x="0" y="5"/>
                </a:lnTo>
                <a:lnTo>
                  <a:pt x="5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00" name="Freeform 412"/>
          <p:cNvSpPr>
            <a:spLocks/>
          </p:cNvSpPr>
          <p:nvPr/>
        </p:nvSpPr>
        <p:spPr bwMode="auto">
          <a:xfrm>
            <a:off x="7316788" y="2843213"/>
            <a:ext cx="28575" cy="26987"/>
          </a:xfrm>
          <a:custGeom>
            <a:avLst/>
            <a:gdLst/>
            <a:ahLst/>
            <a:cxnLst>
              <a:cxn ang="0">
                <a:pos x="5" y="17"/>
              </a:cxn>
              <a:cxn ang="0">
                <a:pos x="18" y="12"/>
              </a:cxn>
              <a:cxn ang="0">
                <a:pos x="18" y="11"/>
              </a:cxn>
              <a:cxn ang="0">
                <a:pos x="13" y="0"/>
              </a:cxn>
              <a:cxn ang="0">
                <a:pos x="0" y="5"/>
              </a:cxn>
              <a:cxn ang="0">
                <a:pos x="5" y="16"/>
              </a:cxn>
              <a:cxn ang="0">
                <a:pos x="5" y="17"/>
              </a:cxn>
            </a:cxnLst>
            <a:rect l="0" t="0" r="r" b="b"/>
            <a:pathLst>
              <a:path w="18" h="17">
                <a:moveTo>
                  <a:pt x="5" y="17"/>
                </a:moveTo>
                <a:lnTo>
                  <a:pt x="18" y="12"/>
                </a:lnTo>
                <a:lnTo>
                  <a:pt x="18" y="11"/>
                </a:lnTo>
                <a:lnTo>
                  <a:pt x="13" y="0"/>
                </a:lnTo>
                <a:lnTo>
                  <a:pt x="0" y="5"/>
                </a:lnTo>
                <a:lnTo>
                  <a:pt x="5" y="16"/>
                </a:lnTo>
                <a:lnTo>
                  <a:pt x="5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01" name="Freeform 413"/>
          <p:cNvSpPr>
            <a:spLocks/>
          </p:cNvSpPr>
          <p:nvPr/>
        </p:nvSpPr>
        <p:spPr bwMode="auto">
          <a:xfrm>
            <a:off x="7302500" y="2805113"/>
            <a:ext cx="26988" cy="26987"/>
          </a:xfrm>
          <a:custGeom>
            <a:avLst/>
            <a:gdLst/>
            <a:ahLst/>
            <a:cxnLst>
              <a:cxn ang="0">
                <a:pos x="4" y="17"/>
              </a:cxn>
              <a:cxn ang="0">
                <a:pos x="17" y="12"/>
              </a:cxn>
              <a:cxn ang="0">
                <a:pos x="12" y="0"/>
              </a:cxn>
              <a:cxn ang="0">
                <a:pos x="0" y="5"/>
              </a:cxn>
              <a:cxn ang="0">
                <a:pos x="4" y="17"/>
              </a:cxn>
            </a:cxnLst>
            <a:rect l="0" t="0" r="r" b="b"/>
            <a:pathLst>
              <a:path w="17" h="17">
                <a:moveTo>
                  <a:pt x="4" y="17"/>
                </a:moveTo>
                <a:lnTo>
                  <a:pt x="17" y="12"/>
                </a:lnTo>
                <a:lnTo>
                  <a:pt x="12" y="0"/>
                </a:lnTo>
                <a:lnTo>
                  <a:pt x="0" y="5"/>
                </a:lnTo>
                <a:lnTo>
                  <a:pt x="4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02" name="Freeform 414"/>
          <p:cNvSpPr>
            <a:spLocks/>
          </p:cNvSpPr>
          <p:nvPr/>
        </p:nvSpPr>
        <p:spPr bwMode="auto">
          <a:xfrm>
            <a:off x="7283450" y="2768600"/>
            <a:ext cx="28575" cy="26988"/>
          </a:xfrm>
          <a:custGeom>
            <a:avLst/>
            <a:gdLst/>
            <a:ahLst/>
            <a:cxnLst>
              <a:cxn ang="0">
                <a:pos x="7" y="17"/>
              </a:cxn>
              <a:cxn ang="0">
                <a:pos x="18" y="11"/>
              </a:cxn>
              <a:cxn ang="0">
                <a:pos x="13" y="0"/>
              </a:cxn>
              <a:cxn ang="0">
                <a:pos x="0" y="5"/>
              </a:cxn>
              <a:cxn ang="0">
                <a:pos x="7" y="17"/>
              </a:cxn>
            </a:cxnLst>
            <a:rect l="0" t="0" r="r" b="b"/>
            <a:pathLst>
              <a:path w="18" h="17">
                <a:moveTo>
                  <a:pt x="7" y="17"/>
                </a:moveTo>
                <a:lnTo>
                  <a:pt x="18" y="11"/>
                </a:lnTo>
                <a:lnTo>
                  <a:pt x="13" y="0"/>
                </a:lnTo>
                <a:lnTo>
                  <a:pt x="0" y="5"/>
                </a:lnTo>
                <a:lnTo>
                  <a:pt x="7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03" name="Freeform 415"/>
          <p:cNvSpPr>
            <a:spLocks/>
          </p:cNvSpPr>
          <p:nvPr/>
        </p:nvSpPr>
        <p:spPr bwMode="auto">
          <a:xfrm>
            <a:off x="7265988" y="2730500"/>
            <a:ext cx="30162" cy="26988"/>
          </a:xfrm>
          <a:custGeom>
            <a:avLst/>
            <a:gdLst/>
            <a:ahLst/>
            <a:cxnLst>
              <a:cxn ang="0">
                <a:pos x="6" y="17"/>
              </a:cxn>
              <a:cxn ang="0">
                <a:pos x="18" y="12"/>
              </a:cxn>
              <a:cxn ang="0">
                <a:pos x="19" y="12"/>
              </a:cxn>
              <a:cxn ang="0">
                <a:pos x="11" y="0"/>
              </a:cxn>
              <a:cxn ang="0">
                <a:pos x="0" y="6"/>
              </a:cxn>
              <a:cxn ang="0">
                <a:pos x="6" y="17"/>
              </a:cxn>
              <a:cxn ang="0">
                <a:pos x="6" y="17"/>
              </a:cxn>
            </a:cxnLst>
            <a:rect l="0" t="0" r="r" b="b"/>
            <a:pathLst>
              <a:path w="19" h="17">
                <a:moveTo>
                  <a:pt x="6" y="17"/>
                </a:moveTo>
                <a:lnTo>
                  <a:pt x="18" y="12"/>
                </a:lnTo>
                <a:lnTo>
                  <a:pt x="19" y="12"/>
                </a:lnTo>
                <a:lnTo>
                  <a:pt x="11" y="0"/>
                </a:lnTo>
                <a:lnTo>
                  <a:pt x="0" y="6"/>
                </a:lnTo>
                <a:lnTo>
                  <a:pt x="6" y="17"/>
                </a:lnTo>
                <a:lnTo>
                  <a:pt x="6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04" name="Freeform 416"/>
          <p:cNvSpPr>
            <a:spLocks/>
          </p:cNvSpPr>
          <p:nvPr/>
        </p:nvSpPr>
        <p:spPr bwMode="auto">
          <a:xfrm>
            <a:off x="7246938" y="2693988"/>
            <a:ext cx="28575" cy="25400"/>
          </a:xfrm>
          <a:custGeom>
            <a:avLst/>
            <a:gdLst/>
            <a:ahLst/>
            <a:cxnLst>
              <a:cxn ang="0">
                <a:pos x="6" y="16"/>
              </a:cxn>
              <a:cxn ang="0">
                <a:pos x="18" y="12"/>
              </a:cxn>
              <a:cxn ang="0">
                <a:pos x="12" y="1"/>
              </a:cxn>
              <a:cxn ang="0">
                <a:pos x="12" y="0"/>
              </a:cxn>
              <a:cxn ang="0">
                <a:pos x="0" y="6"/>
              </a:cxn>
              <a:cxn ang="0">
                <a:pos x="0" y="6"/>
              </a:cxn>
              <a:cxn ang="0">
                <a:pos x="6" y="16"/>
              </a:cxn>
            </a:cxnLst>
            <a:rect l="0" t="0" r="r" b="b"/>
            <a:pathLst>
              <a:path w="18" h="16">
                <a:moveTo>
                  <a:pt x="6" y="16"/>
                </a:moveTo>
                <a:lnTo>
                  <a:pt x="18" y="12"/>
                </a:lnTo>
                <a:lnTo>
                  <a:pt x="12" y="1"/>
                </a:lnTo>
                <a:lnTo>
                  <a:pt x="12" y="0"/>
                </a:lnTo>
                <a:lnTo>
                  <a:pt x="0" y="6"/>
                </a:lnTo>
                <a:lnTo>
                  <a:pt x="0" y="6"/>
                </a:lnTo>
                <a:lnTo>
                  <a:pt x="6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05" name="Freeform 417"/>
          <p:cNvSpPr>
            <a:spLocks/>
          </p:cNvSpPr>
          <p:nvPr/>
        </p:nvSpPr>
        <p:spPr bwMode="auto">
          <a:xfrm>
            <a:off x="7226300" y="2657475"/>
            <a:ext cx="30163" cy="28575"/>
          </a:xfrm>
          <a:custGeom>
            <a:avLst/>
            <a:gdLst/>
            <a:ahLst/>
            <a:cxnLst>
              <a:cxn ang="0">
                <a:pos x="7" y="18"/>
              </a:cxn>
              <a:cxn ang="0">
                <a:pos x="19" y="12"/>
              </a:cxn>
              <a:cxn ang="0">
                <a:pos x="12" y="0"/>
              </a:cxn>
              <a:cxn ang="0">
                <a:pos x="0" y="6"/>
              </a:cxn>
              <a:cxn ang="0">
                <a:pos x="7" y="18"/>
              </a:cxn>
            </a:cxnLst>
            <a:rect l="0" t="0" r="r" b="b"/>
            <a:pathLst>
              <a:path w="19" h="18">
                <a:moveTo>
                  <a:pt x="7" y="18"/>
                </a:moveTo>
                <a:lnTo>
                  <a:pt x="19" y="12"/>
                </a:lnTo>
                <a:lnTo>
                  <a:pt x="12" y="0"/>
                </a:lnTo>
                <a:lnTo>
                  <a:pt x="0" y="6"/>
                </a:lnTo>
                <a:lnTo>
                  <a:pt x="7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06" name="Freeform 418"/>
          <p:cNvSpPr>
            <a:spLocks/>
          </p:cNvSpPr>
          <p:nvPr/>
        </p:nvSpPr>
        <p:spPr bwMode="auto">
          <a:xfrm>
            <a:off x="7205663" y="2622550"/>
            <a:ext cx="26987" cy="26988"/>
          </a:xfrm>
          <a:custGeom>
            <a:avLst/>
            <a:gdLst/>
            <a:ahLst/>
            <a:cxnLst>
              <a:cxn ang="0">
                <a:pos x="7" y="17"/>
              </a:cxn>
              <a:cxn ang="0">
                <a:pos x="17" y="11"/>
              </a:cxn>
              <a:cxn ang="0">
                <a:pos x="11" y="0"/>
              </a:cxn>
              <a:cxn ang="0">
                <a:pos x="0" y="7"/>
              </a:cxn>
              <a:cxn ang="0">
                <a:pos x="7" y="17"/>
              </a:cxn>
            </a:cxnLst>
            <a:rect l="0" t="0" r="r" b="b"/>
            <a:pathLst>
              <a:path w="17" h="17">
                <a:moveTo>
                  <a:pt x="7" y="17"/>
                </a:moveTo>
                <a:lnTo>
                  <a:pt x="17" y="11"/>
                </a:lnTo>
                <a:lnTo>
                  <a:pt x="11" y="0"/>
                </a:lnTo>
                <a:lnTo>
                  <a:pt x="0" y="7"/>
                </a:lnTo>
                <a:lnTo>
                  <a:pt x="7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07" name="Freeform 419"/>
          <p:cNvSpPr>
            <a:spLocks/>
          </p:cNvSpPr>
          <p:nvPr/>
        </p:nvSpPr>
        <p:spPr bwMode="auto">
          <a:xfrm>
            <a:off x="7183438" y="2586038"/>
            <a:ext cx="26987" cy="28575"/>
          </a:xfrm>
          <a:custGeom>
            <a:avLst/>
            <a:gdLst/>
            <a:ahLst/>
            <a:cxnLst>
              <a:cxn ang="0">
                <a:pos x="6" y="18"/>
              </a:cxn>
              <a:cxn ang="0">
                <a:pos x="17" y="12"/>
              </a:cxn>
              <a:cxn ang="0">
                <a:pos x="15" y="7"/>
              </a:cxn>
              <a:cxn ang="0">
                <a:pos x="12" y="6"/>
              </a:cxn>
              <a:cxn ang="0">
                <a:pos x="11" y="0"/>
              </a:cxn>
              <a:cxn ang="0">
                <a:pos x="0" y="7"/>
              </a:cxn>
              <a:cxn ang="0">
                <a:pos x="4" y="14"/>
              </a:cxn>
              <a:cxn ang="0">
                <a:pos x="9" y="9"/>
              </a:cxn>
              <a:cxn ang="0">
                <a:pos x="3" y="12"/>
              </a:cxn>
              <a:cxn ang="0">
                <a:pos x="6" y="18"/>
              </a:cxn>
            </a:cxnLst>
            <a:rect l="0" t="0" r="r" b="b"/>
            <a:pathLst>
              <a:path w="17" h="18">
                <a:moveTo>
                  <a:pt x="6" y="18"/>
                </a:moveTo>
                <a:lnTo>
                  <a:pt x="17" y="12"/>
                </a:lnTo>
                <a:lnTo>
                  <a:pt x="15" y="7"/>
                </a:lnTo>
                <a:lnTo>
                  <a:pt x="12" y="6"/>
                </a:lnTo>
                <a:lnTo>
                  <a:pt x="11" y="0"/>
                </a:lnTo>
                <a:lnTo>
                  <a:pt x="0" y="7"/>
                </a:lnTo>
                <a:lnTo>
                  <a:pt x="4" y="14"/>
                </a:lnTo>
                <a:lnTo>
                  <a:pt x="9" y="9"/>
                </a:lnTo>
                <a:lnTo>
                  <a:pt x="3" y="12"/>
                </a:lnTo>
                <a:lnTo>
                  <a:pt x="6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08" name="Freeform 420"/>
          <p:cNvSpPr>
            <a:spLocks/>
          </p:cNvSpPr>
          <p:nvPr/>
        </p:nvSpPr>
        <p:spPr bwMode="auto">
          <a:xfrm>
            <a:off x="7158038" y="2552700"/>
            <a:ext cx="30162" cy="26988"/>
          </a:xfrm>
          <a:custGeom>
            <a:avLst/>
            <a:gdLst/>
            <a:ahLst/>
            <a:cxnLst>
              <a:cxn ang="0">
                <a:pos x="7" y="17"/>
              </a:cxn>
              <a:cxn ang="0">
                <a:pos x="19" y="11"/>
              </a:cxn>
              <a:cxn ang="0">
                <a:pos x="11" y="0"/>
              </a:cxn>
              <a:cxn ang="0">
                <a:pos x="0" y="7"/>
              </a:cxn>
              <a:cxn ang="0">
                <a:pos x="7" y="17"/>
              </a:cxn>
            </a:cxnLst>
            <a:rect l="0" t="0" r="r" b="b"/>
            <a:pathLst>
              <a:path w="19" h="17">
                <a:moveTo>
                  <a:pt x="7" y="17"/>
                </a:moveTo>
                <a:lnTo>
                  <a:pt x="19" y="11"/>
                </a:lnTo>
                <a:lnTo>
                  <a:pt x="11" y="0"/>
                </a:lnTo>
                <a:lnTo>
                  <a:pt x="0" y="7"/>
                </a:lnTo>
                <a:lnTo>
                  <a:pt x="7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09" name="Freeform 421"/>
          <p:cNvSpPr>
            <a:spLocks/>
          </p:cNvSpPr>
          <p:nvPr/>
        </p:nvSpPr>
        <p:spPr bwMode="auto">
          <a:xfrm>
            <a:off x="7134225" y="2517775"/>
            <a:ext cx="30163" cy="31750"/>
          </a:xfrm>
          <a:custGeom>
            <a:avLst/>
            <a:gdLst/>
            <a:ahLst/>
            <a:cxnLst>
              <a:cxn ang="0">
                <a:pos x="7" y="20"/>
              </a:cxn>
              <a:cxn ang="0">
                <a:pos x="19" y="11"/>
              </a:cxn>
              <a:cxn ang="0">
                <a:pos x="10" y="0"/>
              </a:cxn>
              <a:cxn ang="0">
                <a:pos x="0" y="9"/>
              </a:cxn>
              <a:cxn ang="0">
                <a:pos x="7" y="20"/>
              </a:cxn>
            </a:cxnLst>
            <a:rect l="0" t="0" r="r" b="b"/>
            <a:pathLst>
              <a:path w="19" h="20">
                <a:moveTo>
                  <a:pt x="7" y="20"/>
                </a:moveTo>
                <a:lnTo>
                  <a:pt x="19" y="11"/>
                </a:lnTo>
                <a:lnTo>
                  <a:pt x="10" y="0"/>
                </a:lnTo>
                <a:lnTo>
                  <a:pt x="0" y="9"/>
                </a:lnTo>
                <a:lnTo>
                  <a:pt x="7" y="2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10" name="Freeform 422"/>
          <p:cNvSpPr>
            <a:spLocks/>
          </p:cNvSpPr>
          <p:nvPr/>
        </p:nvSpPr>
        <p:spPr bwMode="auto">
          <a:xfrm>
            <a:off x="7107238" y="2487613"/>
            <a:ext cx="28575" cy="28575"/>
          </a:xfrm>
          <a:custGeom>
            <a:avLst/>
            <a:gdLst/>
            <a:ahLst/>
            <a:cxnLst>
              <a:cxn ang="0">
                <a:pos x="8" y="18"/>
              </a:cxn>
              <a:cxn ang="0">
                <a:pos x="18" y="10"/>
              </a:cxn>
              <a:cxn ang="0">
                <a:pos x="10" y="0"/>
              </a:cxn>
              <a:cxn ang="0">
                <a:pos x="0" y="7"/>
              </a:cxn>
              <a:cxn ang="0">
                <a:pos x="8" y="18"/>
              </a:cxn>
            </a:cxnLst>
            <a:rect l="0" t="0" r="r" b="b"/>
            <a:pathLst>
              <a:path w="18" h="18">
                <a:moveTo>
                  <a:pt x="8" y="18"/>
                </a:moveTo>
                <a:lnTo>
                  <a:pt x="18" y="10"/>
                </a:lnTo>
                <a:lnTo>
                  <a:pt x="10" y="0"/>
                </a:lnTo>
                <a:lnTo>
                  <a:pt x="0" y="7"/>
                </a:lnTo>
                <a:lnTo>
                  <a:pt x="8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11" name="Freeform 423"/>
          <p:cNvSpPr>
            <a:spLocks/>
          </p:cNvSpPr>
          <p:nvPr/>
        </p:nvSpPr>
        <p:spPr bwMode="auto">
          <a:xfrm>
            <a:off x="7078663" y="2457450"/>
            <a:ext cx="30162" cy="25400"/>
          </a:xfrm>
          <a:custGeom>
            <a:avLst/>
            <a:gdLst/>
            <a:ahLst/>
            <a:cxnLst>
              <a:cxn ang="0">
                <a:pos x="10" y="16"/>
              </a:cxn>
              <a:cxn ang="0">
                <a:pos x="19" y="9"/>
              </a:cxn>
              <a:cxn ang="0">
                <a:pos x="16" y="7"/>
              </a:cxn>
              <a:cxn ang="0">
                <a:pos x="10" y="0"/>
              </a:cxn>
              <a:cxn ang="0">
                <a:pos x="0" y="8"/>
              </a:cxn>
              <a:cxn ang="0">
                <a:pos x="8" y="15"/>
              </a:cxn>
              <a:cxn ang="0">
                <a:pos x="10" y="16"/>
              </a:cxn>
            </a:cxnLst>
            <a:rect l="0" t="0" r="r" b="b"/>
            <a:pathLst>
              <a:path w="19" h="16">
                <a:moveTo>
                  <a:pt x="10" y="16"/>
                </a:moveTo>
                <a:lnTo>
                  <a:pt x="19" y="9"/>
                </a:lnTo>
                <a:lnTo>
                  <a:pt x="16" y="7"/>
                </a:lnTo>
                <a:lnTo>
                  <a:pt x="10" y="0"/>
                </a:lnTo>
                <a:lnTo>
                  <a:pt x="0" y="8"/>
                </a:lnTo>
                <a:lnTo>
                  <a:pt x="8" y="15"/>
                </a:lnTo>
                <a:lnTo>
                  <a:pt x="10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12" name="Freeform 424"/>
          <p:cNvSpPr>
            <a:spLocks/>
          </p:cNvSpPr>
          <p:nvPr/>
        </p:nvSpPr>
        <p:spPr bwMode="auto">
          <a:xfrm>
            <a:off x="7050088" y="2425700"/>
            <a:ext cx="28575" cy="28575"/>
          </a:xfrm>
          <a:custGeom>
            <a:avLst/>
            <a:gdLst/>
            <a:ahLst/>
            <a:cxnLst>
              <a:cxn ang="0">
                <a:pos x="10" y="18"/>
              </a:cxn>
              <a:cxn ang="0">
                <a:pos x="18" y="10"/>
              </a:cxn>
              <a:cxn ang="0">
                <a:pos x="12" y="4"/>
              </a:cxn>
              <a:cxn ang="0">
                <a:pos x="10" y="0"/>
              </a:cxn>
              <a:cxn ang="0">
                <a:pos x="0" y="10"/>
              </a:cxn>
              <a:cxn ang="0">
                <a:pos x="3" y="12"/>
              </a:cxn>
              <a:cxn ang="0">
                <a:pos x="10" y="18"/>
              </a:cxn>
            </a:cxnLst>
            <a:rect l="0" t="0" r="r" b="b"/>
            <a:pathLst>
              <a:path w="18" h="18">
                <a:moveTo>
                  <a:pt x="10" y="18"/>
                </a:moveTo>
                <a:lnTo>
                  <a:pt x="18" y="10"/>
                </a:lnTo>
                <a:lnTo>
                  <a:pt x="12" y="4"/>
                </a:lnTo>
                <a:lnTo>
                  <a:pt x="10" y="0"/>
                </a:lnTo>
                <a:lnTo>
                  <a:pt x="0" y="10"/>
                </a:lnTo>
                <a:lnTo>
                  <a:pt x="3" y="12"/>
                </a:lnTo>
                <a:lnTo>
                  <a:pt x="10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13" name="Freeform 425"/>
          <p:cNvSpPr>
            <a:spLocks/>
          </p:cNvSpPr>
          <p:nvPr/>
        </p:nvSpPr>
        <p:spPr bwMode="auto">
          <a:xfrm>
            <a:off x="7018338" y="2398713"/>
            <a:ext cx="31750" cy="28575"/>
          </a:xfrm>
          <a:custGeom>
            <a:avLst/>
            <a:gdLst/>
            <a:ahLst/>
            <a:cxnLst>
              <a:cxn ang="0">
                <a:pos x="10" y="18"/>
              </a:cxn>
              <a:cxn ang="0">
                <a:pos x="20" y="9"/>
              </a:cxn>
              <a:cxn ang="0">
                <a:pos x="10" y="0"/>
              </a:cxn>
              <a:cxn ang="0">
                <a:pos x="0" y="10"/>
              </a:cxn>
              <a:cxn ang="0">
                <a:pos x="10" y="18"/>
              </a:cxn>
            </a:cxnLst>
            <a:rect l="0" t="0" r="r" b="b"/>
            <a:pathLst>
              <a:path w="20" h="18">
                <a:moveTo>
                  <a:pt x="10" y="18"/>
                </a:moveTo>
                <a:lnTo>
                  <a:pt x="20" y="9"/>
                </a:lnTo>
                <a:lnTo>
                  <a:pt x="10" y="0"/>
                </a:lnTo>
                <a:lnTo>
                  <a:pt x="0" y="10"/>
                </a:lnTo>
                <a:lnTo>
                  <a:pt x="10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14" name="Freeform 426"/>
          <p:cNvSpPr>
            <a:spLocks/>
          </p:cNvSpPr>
          <p:nvPr/>
        </p:nvSpPr>
        <p:spPr bwMode="auto">
          <a:xfrm>
            <a:off x="6986588" y="2373313"/>
            <a:ext cx="30162" cy="26987"/>
          </a:xfrm>
          <a:custGeom>
            <a:avLst/>
            <a:gdLst/>
            <a:ahLst/>
            <a:cxnLst>
              <a:cxn ang="0">
                <a:pos x="10" y="17"/>
              </a:cxn>
              <a:cxn ang="0">
                <a:pos x="19" y="8"/>
              </a:cxn>
              <a:cxn ang="0">
                <a:pos x="9" y="0"/>
              </a:cxn>
              <a:cxn ang="0">
                <a:pos x="0" y="9"/>
              </a:cxn>
              <a:cxn ang="0">
                <a:pos x="10" y="17"/>
              </a:cxn>
            </a:cxnLst>
            <a:rect l="0" t="0" r="r" b="b"/>
            <a:pathLst>
              <a:path w="19" h="17">
                <a:moveTo>
                  <a:pt x="10" y="17"/>
                </a:moveTo>
                <a:lnTo>
                  <a:pt x="19" y="8"/>
                </a:lnTo>
                <a:lnTo>
                  <a:pt x="9" y="0"/>
                </a:lnTo>
                <a:lnTo>
                  <a:pt x="0" y="9"/>
                </a:lnTo>
                <a:lnTo>
                  <a:pt x="10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15" name="Freeform 427"/>
          <p:cNvSpPr>
            <a:spLocks/>
          </p:cNvSpPr>
          <p:nvPr/>
        </p:nvSpPr>
        <p:spPr bwMode="auto">
          <a:xfrm>
            <a:off x="6953250" y="2349500"/>
            <a:ext cx="26988" cy="26988"/>
          </a:xfrm>
          <a:custGeom>
            <a:avLst/>
            <a:gdLst/>
            <a:ahLst/>
            <a:cxnLst>
              <a:cxn ang="0">
                <a:pos x="11" y="17"/>
              </a:cxn>
              <a:cxn ang="0">
                <a:pos x="17" y="6"/>
              </a:cxn>
              <a:cxn ang="0">
                <a:pos x="7" y="0"/>
              </a:cxn>
              <a:cxn ang="0">
                <a:pos x="0" y="9"/>
              </a:cxn>
              <a:cxn ang="0">
                <a:pos x="11" y="17"/>
              </a:cxn>
            </a:cxnLst>
            <a:rect l="0" t="0" r="r" b="b"/>
            <a:pathLst>
              <a:path w="17" h="17">
                <a:moveTo>
                  <a:pt x="11" y="17"/>
                </a:moveTo>
                <a:lnTo>
                  <a:pt x="17" y="6"/>
                </a:lnTo>
                <a:lnTo>
                  <a:pt x="7" y="0"/>
                </a:lnTo>
                <a:lnTo>
                  <a:pt x="0" y="9"/>
                </a:lnTo>
                <a:lnTo>
                  <a:pt x="11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16" name="Freeform 428"/>
          <p:cNvSpPr>
            <a:spLocks/>
          </p:cNvSpPr>
          <p:nvPr/>
        </p:nvSpPr>
        <p:spPr bwMode="auto">
          <a:xfrm>
            <a:off x="6916738" y="2325688"/>
            <a:ext cx="30162" cy="28575"/>
          </a:xfrm>
          <a:custGeom>
            <a:avLst/>
            <a:gdLst/>
            <a:ahLst/>
            <a:cxnLst>
              <a:cxn ang="0">
                <a:pos x="12" y="18"/>
              </a:cxn>
              <a:cxn ang="0">
                <a:pos x="19" y="7"/>
              </a:cxn>
              <a:cxn ang="0">
                <a:pos x="7" y="0"/>
              </a:cxn>
              <a:cxn ang="0">
                <a:pos x="0" y="12"/>
              </a:cxn>
              <a:cxn ang="0">
                <a:pos x="12" y="18"/>
              </a:cxn>
            </a:cxnLst>
            <a:rect l="0" t="0" r="r" b="b"/>
            <a:pathLst>
              <a:path w="19" h="18">
                <a:moveTo>
                  <a:pt x="12" y="18"/>
                </a:moveTo>
                <a:lnTo>
                  <a:pt x="19" y="7"/>
                </a:lnTo>
                <a:lnTo>
                  <a:pt x="7" y="0"/>
                </a:lnTo>
                <a:lnTo>
                  <a:pt x="0" y="12"/>
                </a:lnTo>
                <a:lnTo>
                  <a:pt x="12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17" name="Freeform 429"/>
          <p:cNvSpPr>
            <a:spLocks/>
          </p:cNvSpPr>
          <p:nvPr/>
        </p:nvSpPr>
        <p:spPr bwMode="auto">
          <a:xfrm>
            <a:off x="6880225" y="2306638"/>
            <a:ext cx="28575" cy="26987"/>
          </a:xfrm>
          <a:custGeom>
            <a:avLst/>
            <a:gdLst/>
            <a:ahLst/>
            <a:cxnLst>
              <a:cxn ang="0">
                <a:pos x="12" y="17"/>
              </a:cxn>
              <a:cxn ang="0">
                <a:pos x="18" y="6"/>
              </a:cxn>
              <a:cxn ang="0">
                <a:pos x="6" y="0"/>
              </a:cxn>
              <a:cxn ang="0">
                <a:pos x="0" y="12"/>
              </a:cxn>
              <a:cxn ang="0">
                <a:pos x="12" y="17"/>
              </a:cxn>
            </a:cxnLst>
            <a:rect l="0" t="0" r="r" b="b"/>
            <a:pathLst>
              <a:path w="18" h="17">
                <a:moveTo>
                  <a:pt x="12" y="17"/>
                </a:moveTo>
                <a:lnTo>
                  <a:pt x="18" y="6"/>
                </a:lnTo>
                <a:lnTo>
                  <a:pt x="6" y="0"/>
                </a:lnTo>
                <a:lnTo>
                  <a:pt x="0" y="12"/>
                </a:lnTo>
                <a:lnTo>
                  <a:pt x="12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18" name="Freeform 430"/>
          <p:cNvSpPr>
            <a:spLocks/>
          </p:cNvSpPr>
          <p:nvPr/>
        </p:nvSpPr>
        <p:spPr bwMode="auto">
          <a:xfrm>
            <a:off x="6842125" y="2290763"/>
            <a:ext cx="28575" cy="26987"/>
          </a:xfrm>
          <a:custGeom>
            <a:avLst/>
            <a:gdLst/>
            <a:ahLst/>
            <a:cxnLst>
              <a:cxn ang="0">
                <a:pos x="13" y="17"/>
              </a:cxn>
              <a:cxn ang="0">
                <a:pos x="18" y="4"/>
              </a:cxn>
              <a:cxn ang="0">
                <a:pos x="5" y="0"/>
              </a:cxn>
              <a:cxn ang="0">
                <a:pos x="0" y="12"/>
              </a:cxn>
              <a:cxn ang="0">
                <a:pos x="13" y="17"/>
              </a:cxn>
            </a:cxnLst>
            <a:rect l="0" t="0" r="r" b="b"/>
            <a:pathLst>
              <a:path w="18" h="17">
                <a:moveTo>
                  <a:pt x="13" y="17"/>
                </a:moveTo>
                <a:lnTo>
                  <a:pt x="18" y="4"/>
                </a:lnTo>
                <a:lnTo>
                  <a:pt x="5" y="0"/>
                </a:lnTo>
                <a:lnTo>
                  <a:pt x="0" y="12"/>
                </a:lnTo>
                <a:lnTo>
                  <a:pt x="13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19" name="Freeform 431"/>
          <p:cNvSpPr>
            <a:spLocks/>
          </p:cNvSpPr>
          <p:nvPr/>
        </p:nvSpPr>
        <p:spPr bwMode="auto">
          <a:xfrm>
            <a:off x="6802438" y="2278063"/>
            <a:ext cx="26987" cy="25400"/>
          </a:xfrm>
          <a:custGeom>
            <a:avLst/>
            <a:gdLst/>
            <a:ahLst/>
            <a:cxnLst>
              <a:cxn ang="0">
                <a:pos x="13" y="16"/>
              </a:cxn>
              <a:cxn ang="0">
                <a:pos x="17" y="3"/>
              </a:cxn>
              <a:cxn ang="0">
                <a:pos x="4" y="0"/>
              </a:cxn>
              <a:cxn ang="0">
                <a:pos x="0" y="12"/>
              </a:cxn>
              <a:cxn ang="0">
                <a:pos x="13" y="16"/>
              </a:cxn>
            </a:cxnLst>
            <a:rect l="0" t="0" r="r" b="b"/>
            <a:pathLst>
              <a:path w="17" h="16">
                <a:moveTo>
                  <a:pt x="13" y="16"/>
                </a:moveTo>
                <a:lnTo>
                  <a:pt x="17" y="3"/>
                </a:lnTo>
                <a:lnTo>
                  <a:pt x="4" y="0"/>
                </a:lnTo>
                <a:lnTo>
                  <a:pt x="0" y="12"/>
                </a:lnTo>
                <a:lnTo>
                  <a:pt x="13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20" name="Freeform 432"/>
          <p:cNvSpPr>
            <a:spLocks/>
          </p:cNvSpPr>
          <p:nvPr/>
        </p:nvSpPr>
        <p:spPr bwMode="auto">
          <a:xfrm>
            <a:off x="6764338" y="2268538"/>
            <a:ext cx="25400" cy="25400"/>
          </a:xfrm>
          <a:custGeom>
            <a:avLst/>
            <a:gdLst/>
            <a:ahLst/>
            <a:cxnLst>
              <a:cxn ang="0">
                <a:pos x="12" y="14"/>
              </a:cxn>
              <a:cxn ang="0">
                <a:pos x="16" y="2"/>
              </a:cxn>
              <a:cxn ang="0">
                <a:pos x="13" y="2"/>
              </a:cxn>
              <a:cxn ang="0">
                <a:pos x="2" y="0"/>
              </a:cxn>
              <a:cxn ang="0">
                <a:pos x="0" y="13"/>
              </a:cxn>
              <a:cxn ang="0">
                <a:pos x="13" y="16"/>
              </a:cxn>
              <a:cxn ang="0">
                <a:pos x="13" y="8"/>
              </a:cxn>
              <a:cxn ang="0">
                <a:pos x="11" y="14"/>
              </a:cxn>
              <a:cxn ang="0">
                <a:pos x="12" y="14"/>
              </a:cxn>
            </a:cxnLst>
            <a:rect l="0" t="0" r="r" b="b"/>
            <a:pathLst>
              <a:path w="16" h="16">
                <a:moveTo>
                  <a:pt x="12" y="14"/>
                </a:moveTo>
                <a:lnTo>
                  <a:pt x="16" y="2"/>
                </a:lnTo>
                <a:lnTo>
                  <a:pt x="13" y="2"/>
                </a:lnTo>
                <a:lnTo>
                  <a:pt x="2" y="0"/>
                </a:lnTo>
                <a:lnTo>
                  <a:pt x="0" y="13"/>
                </a:lnTo>
                <a:lnTo>
                  <a:pt x="13" y="16"/>
                </a:lnTo>
                <a:lnTo>
                  <a:pt x="13" y="8"/>
                </a:lnTo>
                <a:lnTo>
                  <a:pt x="11" y="14"/>
                </a:lnTo>
                <a:lnTo>
                  <a:pt x="12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21" name="Freeform 433"/>
          <p:cNvSpPr>
            <a:spLocks/>
          </p:cNvSpPr>
          <p:nvPr/>
        </p:nvSpPr>
        <p:spPr bwMode="auto">
          <a:xfrm>
            <a:off x="6724650" y="2262188"/>
            <a:ext cx="20638" cy="23812"/>
          </a:xfrm>
          <a:custGeom>
            <a:avLst/>
            <a:gdLst/>
            <a:ahLst/>
            <a:cxnLst>
              <a:cxn ang="0">
                <a:pos x="12" y="15"/>
              </a:cxn>
              <a:cxn ang="0">
                <a:pos x="13" y="1"/>
              </a:cxn>
              <a:cxn ang="0">
                <a:pos x="11" y="1"/>
              </a:cxn>
              <a:cxn ang="0">
                <a:pos x="0" y="0"/>
              </a:cxn>
              <a:cxn ang="0">
                <a:pos x="0" y="13"/>
              </a:cxn>
              <a:cxn ang="0">
                <a:pos x="11" y="15"/>
              </a:cxn>
              <a:cxn ang="0">
                <a:pos x="12" y="15"/>
              </a:cxn>
            </a:cxnLst>
            <a:rect l="0" t="0" r="r" b="b"/>
            <a:pathLst>
              <a:path w="13" h="15">
                <a:moveTo>
                  <a:pt x="12" y="15"/>
                </a:moveTo>
                <a:lnTo>
                  <a:pt x="13" y="1"/>
                </a:lnTo>
                <a:lnTo>
                  <a:pt x="11" y="1"/>
                </a:lnTo>
                <a:lnTo>
                  <a:pt x="0" y="0"/>
                </a:lnTo>
                <a:lnTo>
                  <a:pt x="0" y="13"/>
                </a:lnTo>
                <a:lnTo>
                  <a:pt x="11" y="15"/>
                </a:lnTo>
                <a:lnTo>
                  <a:pt x="12" y="1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22" name="Rectangle 434"/>
          <p:cNvSpPr>
            <a:spLocks noChangeArrowheads="1"/>
          </p:cNvSpPr>
          <p:nvPr/>
        </p:nvSpPr>
        <p:spPr bwMode="auto">
          <a:xfrm>
            <a:off x="2260600" y="3251200"/>
            <a:ext cx="1809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23" name="Freeform 435"/>
          <p:cNvSpPr>
            <a:spLocks/>
          </p:cNvSpPr>
          <p:nvPr/>
        </p:nvSpPr>
        <p:spPr bwMode="auto">
          <a:xfrm>
            <a:off x="5037138" y="3406775"/>
            <a:ext cx="1457325" cy="1862138"/>
          </a:xfrm>
          <a:custGeom>
            <a:avLst/>
            <a:gdLst/>
            <a:ahLst/>
            <a:cxnLst>
              <a:cxn ang="0">
                <a:pos x="14" y="15"/>
              </a:cxn>
              <a:cxn ang="0">
                <a:pos x="5" y="29"/>
              </a:cxn>
              <a:cxn ang="0">
                <a:pos x="0" y="51"/>
              </a:cxn>
              <a:cxn ang="0">
                <a:pos x="0" y="76"/>
              </a:cxn>
              <a:cxn ang="0">
                <a:pos x="5" y="107"/>
              </a:cxn>
              <a:cxn ang="0">
                <a:pos x="14" y="142"/>
              </a:cxn>
              <a:cxn ang="0">
                <a:pos x="27" y="180"/>
              </a:cxn>
              <a:cxn ang="0">
                <a:pos x="43" y="224"/>
              </a:cxn>
              <a:cxn ang="0">
                <a:pos x="65" y="269"/>
              </a:cxn>
              <a:cxn ang="0">
                <a:pos x="88" y="319"/>
              </a:cxn>
              <a:cxn ang="0">
                <a:pos x="117" y="369"/>
              </a:cxn>
              <a:cxn ang="0">
                <a:pos x="164" y="451"/>
              </a:cxn>
              <a:cxn ang="0">
                <a:pos x="238" y="564"/>
              </a:cxn>
              <a:cxn ang="0">
                <a:pos x="324" y="684"/>
              </a:cxn>
              <a:cxn ang="0">
                <a:pos x="416" y="798"/>
              </a:cxn>
              <a:cxn ang="0">
                <a:pos x="483" y="876"/>
              </a:cxn>
              <a:cxn ang="0">
                <a:pos x="528" y="925"/>
              </a:cxn>
              <a:cxn ang="0">
                <a:pos x="571" y="969"/>
              </a:cxn>
              <a:cxn ang="0">
                <a:pos x="613" y="1010"/>
              </a:cxn>
              <a:cxn ang="0">
                <a:pos x="653" y="1048"/>
              </a:cxn>
              <a:cxn ang="0">
                <a:pos x="693" y="1079"/>
              </a:cxn>
              <a:cxn ang="0">
                <a:pos x="730" y="1108"/>
              </a:cxn>
              <a:cxn ang="0">
                <a:pos x="765" y="1131"/>
              </a:cxn>
              <a:cxn ang="0">
                <a:pos x="796" y="1150"/>
              </a:cxn>
              <a:cxn ang="0">
                <a:pos x="824" y="1163"/>
              </a:cxn>
              <a:cxn ang="0">
                <a:pos x="849" y="1170"/>
              </a:cxn>
              <a:cxn ang="0">
                <a:pos x="872" y="1173"/>
              </a:cxn>
              <a:cxn ang="0">
                <a:pos x="889" y="1169"/>
              </a:cxn>
              <a:cxn ang="0">
                <a:pos x="904" y="1159"/>
              </a:cxn>
              <a:cxn ang="0">
                <a:pos x="913" y="1144"/>
              </a:cxn>
              <a:cxn ang="0">
                <a:pos x="918" y="1123"/>
              </a:cxn>
              <a:cxn ang="0">
                <a:pos x="918" y="1096"/>
              </a:cxn>
              <a:cxn ang="0">
                <a:pos x="911" y="1066"/>
              </a:cxn>
              <a:cxn ang="0">
                <a:pos x="904" y="1031"/>
              </a:cxn>
              <a:cxn ang="0">
                <a:pos x="890" y="992"/>
              </a:cxn>
              <a:cxn ang="0">
                <a:pos x="874" y="950"/>
              </a:cxn>
              <a:cxn ang="0">
                <a:pos x="853" y="904"/>
              </a:cxn>
              <a:cxn ang="0">
                <a:pos x="829" y="854"/>
              </a:cxn>
              <a:cxn ang="0">
                <a:pos x="801" y="803"/>
              </a:cxn>
              <a:cxn ang="0">
                <a:pos x="754" y="723"/>
              </a:cxn>
              <a:cxn ang="0">
                <a:pos x="678" y="608"/>
              </a:cxn>
              <a:cxn ang="0">
                <a:pos x="593" y="489"/>
              </a:cxn>
              <a:cxn ang="0">
                <a:pos x="502" y="376"/>
              </a:cxn>
              <a:cxn ang="0">
                <a:pos x="433" y="297"/>
              </a:cxn>
              <a:cxn ang="0">
                <a:pos x="390" y="248"/>
              </a:cxn>
              <a:cxn ang="0">
                <a:pos x="346" y="203"/>
              </a:cxn>
              <a:cxn ang="0">
                <a:pos x="304" y="164"/>
              </a:cxn>
              <a:cxn ang="0">
                <a:pos x="263" y="126"/>
              </a:cxn>
              <a:cxn ang="0">
                <a:pos x="225" y="93"/>
              </a:cxn>
              <a:cxn ang="0">
                <a:pos x="187" y="65"/>
              </a:cxn>
              <a:cxn ang="0">
                <a:pos x="154" y="41"/>
              </a:cxn>
              <a:cxn ang="0">
                <a:pos x="122" y="24"/>
              </a:cxn>
              <a:cxn ang="0">
                <a:pos x="93" y="10"/>
              </a:cxn>
              <a:cxn ang="0">
                <a:pos x="67" y="2"/>
              </a:cxn>
              <a:cxn ang="0">
                <a:pos x="46" y="0"/>
              </a:cxn>
              <a:cxn ang="0">
                <a:pos x="27" y="4"/>
              </a:cxn>
            </a:cxnLst>
            <a:rect l="0" t="0" r="r" b="b"/>
            <a:pathLst>
              <a:path w="918" h="1173">
                <a:moveTo>
                  <a:pt x="20" y="8"/>
                </a:moveTo>
                <a:lnTo>
                  <a:pt x="14" y="15"/>
                </a:lnTo>
                <a:lnTo>
                  <a:pt x="9" y="22"/>
                </a:lnTo>
                <a:lnTo>
                  <a:pt x="5" y="29"/>
                </a:lnTo>
                <a:lnTo>
                  <a:pt x="1" y="40"/>
                </a:lnTo>
                <a:lnTo>
                  <a:pt x="0" y="51"/>
                </a:lnTo>
                <a:lnTo>
                  <a:pt x="0" y="63"/>
                </a:lnTo>
                <a:lnTo>
                  <a:pt x="0" y="76"/>
                </a:lnTo>
                <a:lnTo>
                  <a:pt x="1" y="92"/>
                </a:lnTo>
                <a:lnTo>
                  <a:pt x="5" y="107"/>
                </a:lnTo>
                <a:lnTo>
                  <a:pt x="9" y="125"/>
                </a:lnTo>
                <a:lnTo>
                  <a:pt x="14" y="142"/>
                </a:lnTo>
                <a:lnTo>
                  <a:pt x="20" y="161"/>
                </a:lnTo>
                <a:lnTo>
                  <a:pt x="27" y="180"/>
                </a:lnTo>
                <a:lnTo>
                  <a:pt x="36" y="202"/>
                </a:lnTo>
                <a:lnTo>
                  <a:pt x="43" y="224"/>
                </a:lnTo>
                <a:lnTo>
                  <a:pt x="53" y="246"/>
                </a:lnTo>
                <a:lnTo>
                  <a:pt x="65" y="269"/>
                </a:lnTo>
                <a:lnTo>
                  <a:pt x="76" y="293"/>
                </a:lnTo>
                <a:lnTo>
                  <a:pt x="88" y="319"/>
                </a:lnTo>
                <a:lnTo>
                  <a:pt x="103" y="344"/>
                </a:lnTo>
                <a:lnTo>
                  <a:pt x="117" y="369"/>
                </a:lnTo>
                <a:lnTo>
                  <a:pt x="132" y="396"/>
                </a:lnTo>
                <a:lnTo>
                  <a:pt x="164" y="451"/>
                </a:lnTo>
                <a:lnTo>
                  <a:pt x="200" y="508"/>
                </a:lnTo>
                <a:lnTo>
                  <a:pt x="238" y="564"/>
                </a:lnTo>
                <a:lnTo>
                  <a:pt x="281" y="624"/>
                </a:lnTo>
                <a:lnTo>
                  <a:pt x="324" y="684"/>
                </a:lnTo>
                <a:lnTo>
                  <a:pt x="370" y="743"/>
                </a:lnTo>
                <a:lnTo>
                  <a:pt x="416" y="798"/>
                </a:lnTo>
                <a:lnTo>
                  <a:pt x="461" y="852"/>
                </a:lnTo>
                <a:lnTo>
                  <a:pt x="483" y="876"/>
                </a:lnTo>
                <a:lnTo>
                  <a:pt x="505" y="901"/>
                </a:lnTo>
                <a:lnTo>
                  <a:pt x="528" y="925"/>
                </a:lnTo>
                <a:lnTo>
                  <a:pt x="550" y="949"/>
                </a:lnTo>
                <a:lnTo>
                  <a:pt x="571" y="969"/>
                </a:lnTo>
                <a:lnTo>
                  <a:pt x="592" y="991"/>
                </a:lnTo>
                <a:lnTo>
                  <a:pt x="613" y="1010"/>
                </a:lnTo>
                <a:lnTo>
                  <a:pt x="634" y="1030"/>
                </a:lnTo>
                <a:lnTo>
                  <a:pt x="653" y="1048"/>
                </a:lnTo>
                <a:lnTo>
                  <a:pt x="674" y="1065"/>
                </a:lnTo>
                <a:lnTo>
                  <a:pt x="693" y="1079"/>
                </a:lnTo>
                <a:lnTo>
                  <a:pt x="711" y="1094"/>
                </a:lnTo>
                <a:lnTo>
                  <a:pt x="730" y="1108"/>
                </a:lnTo>
                <a:lnTo>
                  <a:pt x="747" y="1121"/>
                </a:lnTo>
                <a:lnTo>
                  <a:pt x="765" y="1131"/>
                </a:lnTo>
                <a:lnTo>
                  <a:pt x="780" y="1141"/>
                </a:lnTo>
                <a:lnTo>
                  <a:pt x="796" y="1150"/>
                </a:lnTo>
                <a:lnTo>
                  <a:pt x="811" y="1157"/>
                </a:lnTo>
                <a:lnTo>
                  <a:pt x="824" y="1163"/>
                </a:lnTo>
                <a:lnTo>
                  <a:pt x="837" y="1167"/>
                </a:lnTo>
                <a:lnTo>
                  <a:pt x="849" y="1170"/>
                </a:lnTo>
                <a:lnTo>
                  <a:pt x="862" y="1173"/>
                </a:lnTo>
                <a:lnTo>
                  <a:pt x="872" y="1173"/>
                </a:lnTo>
                <a:lnTo>
                  <a:pt x="881" y="1173"/>
                </a:lnTo>
                <a:lnTo>
                  <a:pt x="889" y="1169"/>
                </a:lnTo>
                <a:lnTo>
                  <a:pt x="896" y="1165"/>
                </a:lnTo>
                <a:lnTo>
                  <a:pt x="904" y="1159"/>
                </a:lnTo>
                <a:lnTo>
                  <a:pt x="909" y="1152"/>
                </a:lnTo>
                <a:lnTo>
                  <a:pt x="913" y="1144"/>
                </a:lnTo>
                <a:lnTo>
                  <a:pt x="915" y="1133"/>
                </a:lnTo>
                <a:lnTo>
                  <a:pt x="918" y="1123"/>
                </a:lnTo>
                <a:lnTo>
                  <a:pt x="918" y="1110"/>
                </a:lnTo>
                <a:lnTo>
                  <a:pt x="918" y="1096"/>
                </a:lnTo>
                <a:lnTo>
                  <a:pt x="915" y="1082"/>
                </a:lnTo>
                <a:lnTo>
                  <a:pt x="911" y="1066"/>
                </a:lnTo>
                <a:lnTo>
                  <a:pt x="909" y="1049"/>
                </a:lnTo>
                <a:lnTo>
                  <a:pt x="904" y="1031"/>
                </a:lnTo>
                <a:lnTo>
                  <a:pt x="898" y="1012"/>
                </a:lnTo>
                <a:lnTo>
                  <a:pt x="890" y="992"/>
                </a:lnTo>
                <a:lnTo>
                  <a:pt x="883" y="972"/>
                </a:lnTo>
                <a:lnTo>
                  <a:pt x="874" y="950"/>
                </a:lnTo>
                <a:lnTo>
                  <a:pt x="864" y="927"/>
                </a:lnTo>
                <a:lnTo>
                  <a:pt x="853" y="904"/>
                </a:lnTo>
                <a:lnTo>
                  <a:pt x="842" y="879"/>
                </a:lnTo>
                <a:lnTo>
                  <a:pt x="829" y="854"/>
                </a:lnTo>
                <a:lnTo>
                  <a:pt x="814" y="830"/>
                </a:lnTo>
                <a:lnTo>
                  <a:pt x="801" y="803"/>
                </a:lnTo>
                <a:lnTo>
                  <a:pt x="786" y="776"/>
                </a:lnTo>
                <a:lnTo>
                  <a:pt x="754" y="723"/>
                </a:lnTo>
                <a:lnTo>
                  <a:pt x="718" y="666"/>
                </a:lnTo>
                <a:lnTo>
                  <a:pt x="678" y="608"/>
                </a:lnTo>
                <a:lnTo>
                  <a:pt x="637" y="549"/>
                </a:lnTo>
                <a:lnTo>
                  <a:pt x="593" y="489"/>
                </a:lnTo>
                <a:lnTo>
                  <a:pt x="548" y="431"/>
                </a:lnTo>
                <a:lnTo>
                  <a:pt x="502" y="376"/>
                </a:lnTo>
                <a:lnTo>
                  <a:pt x="457" y="321"/>
                </a:lnTo>
                <a:lnTo>
                  <a:pt x="433" y="297"/>
                </a:lnTo>
                <a:lnTo>
                  <a:pt x="412" y="273"/>
                </a:lnTo>
                <a:lnTo>
                  <a:pt x="390" y="248"/>
                </a:lnTo>
                <a:lnTo>
                  <a:pt x="367" y="225"/>
                </a:lnTo>
                <a:lnTo>
                  <a:pt x="346" y="203"/>
                </a:lnTo>
                <a:lnTo>
                  <a:pt x="325" y="183"/>
                </a:lnTo>
                <a:lnTo>
                  <a:pt x="304" y="164"/>
                </a:lnTo>
                <a:lnTo>
                  <a:pt x="283" y="143"/>
                </a:lnTo>
                <a:lnTo>
                  <a:pt x="263" y="126"/>
                </a:lnTo>
                <a:lnTo>
                  <a:pt x="243" y="109"/>
                </a:lnTo>
                <a:lnTo>
                  <a:pt x="225" y="93"/>
                </a:lnTo>
                <a:lnTo>
                  <a:pt x="206" y="79"/>
                </a:lnTo>
                <a:lnTo>
                  <a:pt x="187" y="65"/>
                </a:lnTo>
                <a:lnTo>
                  <a:pt x="170" y="53"/>
                </a:lnTo>
                <a:lnTo>
                  <a:pt x="154" y="41"/>
                </a:lnTo>
                <a:lnTo>
                  <a:pt x="138" y="31"/>
                </a:lnTo>
                <a:lnTo>
                  <a:pt x="122" y="24"/>
                </a:lnTo>
                <a:lnTo>
                  <a:pt x="107" y="16"/>
                </a:lnTo>
                <a:lnTo>
                  <a:pt x="93" y="10"/>
                </a:lnTo>
                <a:lnTo>
                  <a:pt x="79" y="6"/>
                </a:lnTo>
                <a:lnTo>
                  <a:pt x="67" y="2"/>
                </a:lnTo>
                <a:lnTo>
                  <a:pt x="56" y="0"/>
                </a:lnTo>
                <a:lnTo>
                  <a:pt x="46" y="0"/>
                </a:lnTo>
                <a:lnTo>
                  <a:pt x="36" y="1"/>
                </a:lnTo>
                <a:lnTo>
                  <a:pt x="27" y="4"/>
                </a:lnTo>
                <a:lnTo>
                  <a:pt x="20" y="8"/>
                </a:lnTo>
                <a:close/>
              </a:path>
            </a:pathLst>
          </a:custGeom>
          <a:noFill/>
          <a:ln w="12700">
            <a:solidFill>
              <a:srgbClr val="66FF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24" name="Freeform 436"/>
          <p:cNvSpPr>
            <a:spLocks/>
          </p:cNvSpPr>
          <p:nvPr/>
        </p:nvSpPr>
        <p:spPr bwMode="auto">
          <a:xfrm>
            <a:off x="4521200" y="3197225"/>
            <a:ext cx="1014413" cy="2895600"/>
          </a:xfrm>
          <a:custGeom>
            <a:avLst/>
            <a:gdLst/>
            <a:ahLst/>
            <a:cxnLst>
              <a:cxn ang="0">
                <a:pos x="588" y="0"/>
              </a:cxn>
              <a:cxn ang="0">
                <a:pos x="570" y="5"/>
              </a:cxn>
              <a:cxn ang="0">
                <a:pos x="548" y="18"/>
              </a:cxn>
              <a:cxn ang="0">
                <a:pos x="525" y="41"/>
              </a:cxn>
              <a:cxn ang="0">
                <a:pos x="500" y="71"/>
              </a:cxn>
              <a:cxn ang="0">
                <a:pos x="474" y="109"/>
              </a:cxn>
              <a:cxn ang="0">
                <a:pos x="447" y="155"/>
              </a:cxn>
              <a:cxn ang="0">
                <a:pos x="417" y="207"/>
              </a:cxn>
              <a:cxn ang="0">
                <a:pos x="388" y="265"/>
              </a:cxn>
              <a:cxn ang="0">
                <a:pos x="357" y="331"/>
              </a:cxn>
              <a:cxn ang="0">
                <a:pos x="326" y="400"/>
              </a:cxn>
              <a:cxn ang="0">
                <a:pos x="296" y="476"/>
              </a:cxn>
              <a:cxn ang="0">
                <a:pos x="265" y="556"/>
              </a:cxn>
              <a:cxn ang="0">
                <a:pos x="234" y="640"/>
              </a:cxn>
              <a:cxn ang="0">
                <a:pos x="205" y="728"/>
              </a:cxn>
              <a:cxn ang="0">
                <a:pos x="160" y="866"/>
              </a:cxn>
              <a:cxn ang="0">
                <a:pos x="108" y="1050"/>
              </a:cxn>
              <a:cxn ang="0">
                <a:pos x="75" y="1182"/>
              </a:cxn>
              <a:cxn ang="0">
                <a:pos x="56" y="1265"/>
              </a:cxn>
              <a:cxn ang="0">
                <a:pos x="39" y="1345"/>
              </a:cxn>
              <a:cxn ang="0">
                <a:pos x="27" y="1420"/>
              </a:cxn>
              <a:cxn ang="0">
                <a:pos x="16" y="1490"/>
              </a:cxn>
              <a:cxn ang="0">
                <a:pos x="7" y="1555"/>
              </a:cxn>
              <a:cxn ang="0">
                <a:pos x="2" y="1615"/>
              </a:cxn>
              <a:cxn ang="0">
                <a:pos x="0" y="1667"/>
              </a:cxn>
              <a:cxn ang="0">
                <a:pos x="1" y="1713"/>
              </a:cxn>
              <a:cxn ang="0">
                <a:pos x="3" y="1752"/>
              </a:cxn>
              <a:cxn ang="0">
                <a:pos x="12" y="1783"/>
              </a:cxn>
              <a:cxn ang="0">
                <a:pos x="22" y="1805"/>
              </a:cxn>
              <a:cxn ang="0">
                <a:pos x="34" y="1819"/>
              </a:cxn>
              <a:cxn ang="0">
                <a:pos x="51" y="1824"/>
              </a:cxn>
              <a:cxn ang="0">
                <a:pos x="69" y="1819"/>
              </a:cxn>
              <a:cxn ang="0">
                <a:pos x="90" y="1806"/>
              </a:cxn>
              <a:cxn ang="0">
                <a:pos x="114" y="1783"/>
              </a:cxn>
              <a:cxn ang="0">
                <a:pos x="139" y="1754"/>
              </a:cxn>
              <a:cxn ang="0">
                <a:pos x="165" y="1715"/>
              </a:cxn>
              <a:cxn ang="0">
                <a:pos x="193" y="1669"/>
              </a:cxn>
              <a:cxn ang="0">
                <a:pos x="222" y="1617"/>
              </a:cxn>
              <a:cxn ang="0">
                <a:pos x="251" y="1559"/>
              </a:cxn>
              <a:cxn ang="0">
                <a:pos x="282" y="1495"/>
              </a:cxn>
              <a:cxn ang="0">
                <a:pos x="313" y="1425"/>
              </a:cxn>
              <a:cxn ang="0">
                <a:pos x="342" y="1348"/>
              </a:cxn>
              <a:cxn ang="0">
                <a:pos x="373" y="1268"/>
              </a:cxn>
              <a:cxn ang="0">
                <a:pos x="404" y="1185"/>
              </a:cxn>
              <a:cxn ang="0">
                <a:pos x="436" y="1096"/>
              </a:cxn>
              <a:cxn ang="0">
                <a:pos x="479" y="958"/>
              </a:cxn>
              <a:cxn ang="0">
                <a:pos x="531" y="774"/>
              </a:cxn>
              <a:cxn ang="0">
                <a:pos x="565" y="642"/>
              </a:cxn>
              <a:cxn ang="0">
                <a:pos x="583" y="560"/>
              </a:cxn>
              <a:cxn ang="0">
                <a:pos x="599" y="480"/>
              </a:cxn>
              <a:cxn ang="0">
                <a:pos x="613" y="405"/>
              </a:cxn>
              <a:cxn ang="0">
                <a:pos x="624" y="334"/>
              </a:cxn>
              <a:cxn ang="0">
                <a:pos x="632" y="269"/>
              </a:cxn>
              <a:cxn ang="0">
                <a:pos x="637" y="209"/>
              </a:cxn>
              <a:cxn ang="0">
                <a:pos x="639" y="157"/>
              </a:cxn>
              <a:cxn ang="0">
                <a:pos x="638" y="111"/>
              </a:cxn>
              <a:cxn ang="0">
                <a:pos x="635" y="71"/>
              </a:cxn>
              <a:cxn ang="0">
                <a:pos x="628" y="41"/>
              </a:cxn>
              <a:cxn ang="0">
                <a:pos x="618" y="19"/>
              </a:cxn>
              <a:cxn ang="0">
                <a:pos x="604" y="5"/>
              </a:cxn>
            </a:cxnLst>
            <a:rect l="0" t="0" r="r" b="b"/>
            <a:pathLst>
              <a:path w="639" h="1824">
                <a:moveTo>
                  <a:pt x="597" y="1"/>
                </a:moveTo>
                <a:lnTo>
                  <a:pt x="588" y="0"/>
                </a:lnTo>
                <a:lnTo>
                  <a:pt x="580" y="1"/>
                </a:lnTo>
                <a:lnTo>
                  <a:pt x="570" y="5"/>
                </a:lnTo>
                <a:lnTo>
                  <a:pt x="560" y="11"/>
                </a:lnTo>
                <a:lnTo>
                  <a:pt x="548" y="18"/>
                </a:lnTo>
                <a:lnTo>
                  <a:pt x="537" y="29"/>
                </a:lnTo>
                <a:lnTo>
                  <a:pt x="525" y="41"/>
                </a:lnTo>
                <a:lnTo>
                  <a:pt x="512" y="56"/>
                </a:lnTo>
                <a:lnTo>
                  <a:pt x="500" y="71"/>
                </a:lnTo>
                <a:lnTo>
                  <a:pt x="488" y="90"/>
                </a:lnTo>
                <a:lnTo>
                  <a:pt x="474" y="109"/>
                </a:lnTo>
                <a:lnTo>
                  <a:pt x="460" y="132"/>
                </a:lnTo>
                <a:lnTo>
                  <a:pt x="447" y="155"/>
                </a:lnTo>
                <a:lnTo>
                  <a:pt x="432" y="180"/>
                </a:lnTo>
                <a:lnTo>
                  <a:pt x="417" y="207"/>
                </a:lnTo>
                <a:lnTo>
                  <a:pt x="403" y="236"/>
                </a:lnTo>
                <a:lnTo>
                  <a:pt x="388" y="265"/>
                </a:lnTo>
                <a:lnTo>
                  <a:pt x="373" y="298"/>
                </a:lnTo>
                <a:lnTo>
                  <a:pt x="357" y="331"/>
                </a:lnTo>
                <a:lnTo>
                  <a:pt x="342" y="365"/>
                </a:lnTo>
                <a:lnTo>
                  <a:pt x="326" y="400"/>
                </a:lnTo>
                <a:lnTo>
                  <a:pt x="313" y="437"/>
                </a:lnTo>
                <a:lnTo>
                  <a:pt x="296" y="476"/>
                </a:lnTo>
                <a:lnTo>
                  <a:pt x="280" y="515"/>
                </a:lnTo>
                <a:lnTo>
                  <a:pt x="265" y="556"/>
                </a:lnTo>
                <a:lnTo>
                  <a:pt x="249" y="597"/>
                </a:lnTo>
                <a:lnTo>
                  <a:pt x="234" y="640"/>
                </a:lnTo>
                <a:lnTo>
                  <a:pt x="219" y="683"/>
                </a:lnTo>
                <a:lnTo>
                  <a:pt x="205" y="728"/>
                </a:lnTo>
                <a:lnTo>
                  <a:pt x="190" y="773"/>
                </a:lnTo>
                <a:lnTo>
                  <a:pt x="160" y="866"/>
                </a:lnTo>
                <a:lnTo>
                  <a:pt x="133" y="959"/>
                </a:lnTo>
                <a:lnTo>
                  <a:pt x="108" y="1050"/>
                </a:lnTo>
                <a:lnTo>
                  <a:pt x="85" y="1139"/>
                </a:lnTo>
                <a:lnTo>
                  <a:pt x="75" y="1182"/>
                </a:lnTo>
                <a:lnTo>
                  <a:pt x="64" y="1223"/>
                </a:lnTo>
                <a:lnTo>
                  <a:pt x="56" y="1265"/>
                </a:lnTo>
                <a:lnTo>
                  <a:pt x="47" y="1306"/>
                </a:lnTo>
                <a:lnTo>
                  <a:pt x="39" y="1345"/>
                </a:lnTo>
                <a:lnTo>
                  <a:pt x="32" y="1383"/>
                </a:lnTo>
                <a:lnTo>
                  <a:pt x="27" y="1420"/>
                </a:lnTo>
                <a:lnTo>
                  <a:pt x="21" y="1456"/>
                </a:lnTo>
                <a:lnTo>
                  <a:pt x="16" y="1490"/>
                </a:lnTo>
                <a:lnTo>
                  <a:pt x="11" y="1524"/>
                </a:lnTo>
                <a:lnTo>
                  <a:pt x="7" y="1555"/>
                </a:lnTo>
                <a:lnTo>
                  <a:pt x="3" y="1586"/>
                </a:lnTo>
                <a:lnTo>
                  <a:pt x="2" y="1615"/>
                </a:lnTo>
                <a:lnTo>
                  <a:pt x="1" y="1641"/>
                </a:lnTo>
                <a:lnTo>
                  <a:pt x="0" y="1667"/>
                </a:lnTo>
                <a:lnTo>
                  <a:pt x="0" y="1691"/>
                </a:lnTo>
                <a:lnTo>
                  <a:pt x="1" y="1713"/>
                </a:lnTo>
                <a:lnTo>
                  <a:pt x="2" y="1733"/>
                </a:lnTo>
                <a:lnTo>
                  <a:pt x="3" y="1752"/>
                </a:lnTo>
                <a:lnTo>
                  <a:pt x="7" y="1769"/>
                </a:lnTo>
                <a:lnTo>
                  <a:pt x="12" y="1783"/>
                </a:lnTo>
                <a:lnTo>
                  <a:pt x="16" y="1795"/>
                </a:lnTo>
                <a:lnTo>
                  <a:pt x="22" y="1805"/>
                </a:lnTo>
                <a:lnTo>
                  <a:pt x="27" y="1813"/>
                </a:lnTo>
                <a:lnTo>
                  <a:pt x="34" y="1819"/>
                </a:lnTo>
                <a:lnTo>
                  <a:pt x="42" y="1823"/>
                </a:lnTo>
                <a:lnTo>
                  <a:pt x="51" y="1824"/>
                </a:lnTo>
                <a:lnTo>
                  <a:pt x="59" y="1823"/>
                </a:lnTo>
                <a:lnTo>
                  <a:pt x="69" y="1819"/>
                </a:lnTo>
                <a:lnTo>
                  <a:pt x="79" y="1815"/>
                </a:lnTo>
                <a:lnTo>
                  <a:pt x="90" y="1806"/>
                </a:lnTo>
                <a:lnTo>
                  <a:pt x="103" y="1795"/>
                </a:lnTo>
                <a:lnTo>
                  <a:pt x="114" y="1783"/>
                </a:lnTo>
                <a:lnTo>
                  <a:pt x="126" y="1770"/>
                </a:lnTo>
                <a:lnTo>
                  <a:pt x="139" y="1754"/>
                </a:lnTo>
                <a:lnTo>
                  <a:pt x="152" y="1735"/>
                </a:lnTo>
                <a:lnTo>
                  <a:pt x="165" y="1715"/>
                </a:lnTo>
                <a:lnTo>
                  <a:pt x="179" y="1692"/>
                </a:lnTo>
                <a:lnTo>
                  <a:pt x="193" y="1669"/>
                </a:lnTo>
                <a:lnTo>
                  <a:pt x="207" y="1644"/>
                </a:lnTo>
                <a:lnTo>
                  <a:pt x="222" y="1617"/>
                </a:lnTo>
                <a:lnTo>
                  <a:pt x="236" y="1589"/>
                </a:lnTo>
                <a:lnTo>
                  <a:pt x="251" y="1559"/>
                </a:lnTo>
                <a:lnTo>
                  <a:pt x="265" y="1526"/>
                </a:lnTo>
                <a:lnTo>
                  <a:pt x="282" y="1495"/>
                </a:lnTo>
                <a:lnTo>
                  <a:pt x="296" y="1460"/>
                </a:lnTo>
                <a:lnTo>
                  <a:pt x="313" y="1425"/>
                </a:lnTo>
                <a:lnTo>
                  <a:pt x="326" y="1387"/>
                </a:lnTo>
                <a:lnTo>
                  <a:pt x="342" y="1348"/>
                </a:lnTo>
                <a:lnTo>
                  <a:pt x="359" y="1309"/>
                </a:lnTo>
                <a:lnTo>
                  <a:pt x="373" y="1268"/>
                </a:lnTo>
                <a:lnTo>
                  <a:pt x="390" y="1227"/>
                </a:lnTo>
                <a:lnTo>
                  <a:pt x="404" y="1185"/>
                </a:lnTo>
                <a:lnTo>
                  <a:pt x="419" y="1141"/>
                </a:lnTo>
                <a:lnTo>
                  <a:pt x="436" y="1096"/>
                </a:lnTo>
                <a:lnTo>
                  <a:pt x="450" y="1051"/>
                </a:lnTo>
                <a:lnTo>
                  <a:pt x="479" y="958"/>
                </a:lnTo>
                <a:lnTo>
                  <a:pt x="506" y="865"/>
                </a:lnTo>
                <a:lnTo>
                  <a:pt x="531" y="774"/>
                </a:lnTo>
                <a:lnTo>
                  <a:pt x="555" y="686"/>
                </a:lnTo>
                <a:lnTo>
                  <a:pt x="565" y="642"/>
                </a:lnTo>
                <a:lnTo>
                  <a:pt x="575" y="601"/>
                </a:lnTo>
                <a:lnTo>
                  <a:pt x="583" y="560"/>
                </a:lnTo>
                <a:lnTo>
                  <a:pt x="592" y="518"/>
                </a:lnTo>
                <a:lnTo>
                  <a:pt x="599" y="480"/>
                </a:lnTo>
                <a:lnTo>
                  <a:pt x="607" y="441"/>
                </a:lnTo>
                <a:lnTo>
                  <a:pt x="613" y="405"/>
                </a:lnTo>
                <a:lnTo>
                  <a:pt x="618" y="368"/>
                </a:lnTo>
                <a:lnTo>
                  <a:pt x="624" y="334"/>
                </a:lnTo>
                <a:lnTo>
                  <a:pt x="628" y="300"/>
                </a:lnTo>
                <a:lnTo>
                  <a:pt x="632" y="269"/>
                </a:lnTo>
                <a:lnTo>
                  <a:pt x="635" y="239"/>
                </a:lnTo>
                <a:lnTo>
                  <a:pt x="637" y="209"/>
                </a:lnTo>
                <a:lnTo>
                  <a:pt x="638" y="183"/>
                </a:lnTo>
                <a:lnTo>
                  <a:pt x="639" y="157"/>
                </a:lnTo>
                <a:lnTo>
                  <a:pt x="639" y="133"/>
                </a:lnTo>
                <a:lnTo>
                  <a:pt x="638" y="111"/>
                </a:lnTo>
                <a:lnTo>
                  <a:pt x="637" y="91"/>
                </a:lnTo>
                <a:lnTo>
                  <a:pt x="635" y="71"/>
                </a:lnTo>
                <a:lnTo>
                  <a:pt x="632" y="56"/>
                </a:lnTo>
                <a:lnTo>
                  <a:pt x="628" y="41"/>
                </a:lnTo>
                <a:lnTo>
                  <a:pt x="623" y="29"/>
                </a:lnTo>
                <a:lnTo>
                  <a:pt x="618" y="19"/>
                </a:lnTo>
                <a:lnTo>
                  <a:pt x="612" y="11"/>
                </a:lnTo>
                <a:lnTo>
                  <a:pt x="604" y="5"/>
                </a:lnTo>
                <a:lnTo>
                  <a:pt x="597" y="1"/>
                </a:lnTo>
                <a:close/>
              </a:path>
            </a:pathLst>
          </a:custGeom>
          <a:noFill/>
          <a:ln w="12700">
            <a:solidFill>
              <a:srgbClr val="66FF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25" name="Freeform 437"/>
          <p:cNvSpPr>
            <a:spLocks/>
          </p:cNvSpPr>
          <p:nvPr/>
        </p:nvSpPr>
        <p:spPr bwMode="auto">
          <a:xfrm>
            <a:off x="1943100" y="3932238"/>
            <a:ext cx="26988" cy="28575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1"/>
              </a:cxn>
              <a:cxn ang="0">
                <a:pos x="11" y="18"/>
              </a:cxn>
              <a:cxn ang="0">
                <a:pos x="11" y="18"/>
              </a:cxn>
              <a:cxn ang="0">
                <a:pos x="17" y="6"/>
              </a:cxn>
              <a:cxn ang="0">
                <a:pos x="15" y="6"/>
              </a:cxn>
              <a:cxn ang="0">
                <a:pos x="5" y="0"/>
              </a:cxn>
            </a:cxnLst>
            <a:rect l="0" t="0" r="r" b="b"/>
            <a:pathLst>
              <a:path w="17" h="18">
                <a:moveTo>
                  <a:pt x="5" y="0"/>
                </a:moveTo>
                <a:lnTo>
                  <a:pt x="0" y="11"/>
                </a:lnTo>
                <a:lnTo>
                  <a:pt x="11" y="18"/>
                </a:lnTo>
                <a:lnTo>
                  <a:pt x="11" y="18"/>
                </a:lnTo>
                <a:lnTo>
                  <a:pt x="17" y="6"/>
                </a:lnTo>
                <a:lnTo>
                  <a:pt x="15" y="6"/>
                </a:lnTo>
                <a:lnTo>
                  <a:pt x="5" y="0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26" name="Freeform 438"/>
          <p:cNvSpPr>
            <a:spLocks/>
          </p:cNvSpPr>
          <p:nvPr/>
        </p:nvSpPr>
        <p:spPr bwMode="auto">
          <a:xfrm>
            <a:off x="2019300" y="3965575"/>
            <a:ext cx="28575" cy="26988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3"/>
              </a:cxn>
              <a:cxn ang="0">
                <a:pos x="13" y="17"/>
              </a:cxn>
              <a:cxn ang="0">
                <a:pos x="18" y="5"/>
              </a:cxn>
              <a:cxn ang="0">
                <a:pos x="5" y="0"/>
              </a:cxn>
            </a:cxnLst>
            <a:rect l="0" t="0" r="r" b="b"/>
            <a:pathLst>
              <a:path w="18" h="17">
                <a:moveTo>
                  <a:pt x="5" y="0"/>
                </a:moveTo>
                <a:lnTo>
                  <a:pt x="0" y="13"/>
                </a:lnTo>
                <a:lnTo>
                  <a:pt x="13" y="17"/>
                </a:lnTo>
                <a:lnTo>
                  <a:pt x="18" y="5"/>
                </a:lnTo>
                <a:lnTo>
                  <a:pt x="5" y="0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27" name="Freeform 439"/>
          <p:cNvSpPr>
            <a:spLocks/>
          </p:cNvSpPr>
          <p:nvPr/>
        </p:nvSpPr>
        <p:spPr bwMode="auto">
          <a:xfrm>
            <a:off x="2327275" y="4043363"/>
            <a:ext cx="23813" cy="20637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13"/>
              </a:cxn>
              <a:cxn ang="0">
                <a:pos x="14" y="13"/>
              </a:cxn>
              <a:cxn ang="0">
                <a:pos x="15" y="1"/>
              </a:cxn>
              <a:cxn ang="0">
                <a:pos x="1" y="0"/>
              </a:cxn>
            </a:cxnLst>
            <a:rect l="0" t="0" r="r" b="b"/>
            <a:pathLst>
              <a:path w="15" h="13">
                <a:moveTo>
                  <a:pt x="1" y="0"/>
                </a:moveTo>
                <a:lnTo>
                  <a:pt x="0" y="13"/>
                </a:lnTo>
                <a:lnTo>
                  <a:pt x="14" y="13"/>
                </a:lnTo>
                <a:lnTo>
                  <a:pt x="15" y="1"/>
                </a:lnTo>
                <a:lnTo>
                  <a:pt x="1" y="0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28" name="Freeform 440"/>
          <p:cNvSpPr>
            <a:spLocks/>
          </p:cNvSpPr>
          <p:nvPr/>
        </p:nvSpPr>
        <p:spPr bwMode="auto">
          <a:xfrm>
            <a:off x="2411413" y="4049713"/>
            <a:ext cx="22225" cy="2063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3"/>
              </a:cxn>
              <a:cxn ang="0">
                <a:pos x="4" y="13"/>
              </a:cxn>
              <a:cxn ang="0">
                <a:pos x="14" y="13"/>
              </a:cxn>
              <a:cxn ang="0">
                <a:pos x="14" y="0"/>
              </a:cxn>
              <a:cxn ang="0">
                <a:pos x="4" y="0"/>
              </a:cxn>
              <a:cxn ang="0">
                <a:pos x="2" y="0"/>
              </a:cxn>
            </a:cxnLst>
            <a:rect l="0" t="0" r="r" b="b"/>
            <a:pathLst>
              <a:path w="14" h="13">
                <a:moveTo>
                  <a:pt x="2" y="0"/>
                </a:moveTo>
                <a:lnTo>
                  <a:pt x="0" y="13"/>
                </a:lnTo>
                <a:lnTo>
                  <a:pt x="4" y="13"/>
                </a:lnTo>
                <a:lnTo>
                  <a:pt x="14" y="13"/>
                </a:lnTo>
                <a:lnTo>
                  <a:pt x="14" y="0"/>
                </a:lnTo>
                <a:lnTo>
                  <a:pt x="4" y="0"/>
                </a:lnTo>
                <a:lnTo>
                  <a:pt x="2" y="0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29" name="Freeform 441"/>
          <p:cNvSpPr>
            <a:spLocks/>
          </p:cNvSpPr>
          <p:nvPr/>
        </p:nvSpPr>
        <p:spPr bwMode="auto">
          <a:xfrm>
            <a:off x="2497138" y="4035425"/>
            <a:ext cx="168275" cy="3492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0" y="22"/>
              </a:cxn>
              <a:cxn ang="0">
                <a:pos x="12" y="22"/>
              </a:cxn>
              <a:cxn ang="0">
                <a:pos x="44" y="19"/>
              </a:cxn>
              <a:cxn ang="0">
                <a:pos x="74" y="17"/>
              </a:cxn>
              <a:cxn ang="0">
                <a:pos x="105" y="13"/>
              </a:cxn>
              <a:cxn ang="0">
                <a:pos x="106" y="12"/>
              </a:cxn>
              <a:cxn ang="0">
                <a:pos x="104" y="0"/>
              </a:cxn>
              <a:cxn ang="0">
                <a:pos x="105" y="0"/>
              </a:cxn>
              <a:cxn ang="0">
                <a:pos x="74" y="4"/>
              </a:cxn>
              <a:cxn ang="0">
                <a:pos x="44" y="7"/>
              </a:cxn>
              <a:cxn ang="0">
                <a:pos x="12" y="9"/>
              </a:cxn>
              <a:cxn ang="0">
                <a:pos x="0" y="10"/>
              </a:cxn>
            </a:cxnLst>
            <a:rect l="0" t="0" r="r" b="b"/>
            <a:pathLst>
              <a:path w="106" h="22">
                <a:moveTo>
                  <a:pt x="0" y="10"/>
                </a:moveTo>
                <a:lnTo>
                  <a:pt x="0" y="22"/>
                </a:lnTo>
                <a:lnTo>
                  <a:pt x="12" y="22"/>
                </a:lnTo>
                <a:lnTo>
                  <a:pt x="44" y="19"/>
                </a:lnTo>
                <a:lnTo>
                  <a:pt x="74" y="17"/>
                </a:lnTo>
                <a:lnTo>
                  <a:pt x="105" y="13"/>
                </a:lnTo>
                <a:lnTo>
                  <a:pt x="106" y="12"/>
                </a:lnTo>
                <a:lnTo>
                  <a:pt x="104" y="0"/>
                </a:lnTo>
                <a:lnTo>
                  <a:pt x="105" y="0"/>
                </a:lnTo>
                <a:lnTo>
                  <a:pt x="74" y="4"/>
                </a:lnTo>
                <a:lnTo>
                  <a:pt x="44" y="7"/>
                </a:lnTo>
                <a:lnTo>
                  <a:pt x="12" y="9"/>
                </a:lnTo>
                <a:lnTo>
                  <a:pt x="0" y="10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30" name="Freeform 442"/>
          <p:cNvSpPr>
            <a:spLocks/>
          </p:cNvSpPr>
          <p:nvPr/>
        </p:nvSpPr>
        <p:spPr bwMode="auto">
          <a:xfrm>
            <a:off x="2722563" y="4017963"/>
            <a:ext cx="26987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" y="16"/>
              </a:cxn>
              <a:cxn ang="0">
                <a:pos x="17" y="12"/>
              </a:cxn>
              <a:cxn ang="0">
                <a:pos x="13" y="0"/>
              </a:cxn>
              <a:cxn ang="0">
                <a:pos x="0" y="4"/>
              </a:cxn>
            </a:cxnLst>
            <a:rect l="0" t="0" r="r" b="b"/>
            <a:pathLst>
              <a:path w="17" h="16">
                <a:moveTo>
                  <a:pt x="0" y="4"/>
                </a:moveTo>
                <a:lnTo>
                  <a:pt x="4" y="16"/>
                </a:lnTo>
                <a:lnTo>
                  <a:pt x="17" y="12"/>
                </a:lnTo>
                <a:lnTo>
                  <a:pt x="13" y="0"/>
                </a:lnTo>
                <a:lnTo>
                  <a:pt x="0" y="4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31" name="Freeform 443"/>
          <p:cNvSpPr>
            <a:spLocks/>
          </p:cNvSpPr>
          <p:nvPr/>
        </p:nvSpPr>
        <p:spPr bwMode="auto">
          <a:xfrm>
            <a:off x="2803525" y="3997325"/>
            <a:ext cx="25400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" y="16"/>
              </a:cxn>
              <a:cxn ang="0">
                <a:pos x="16" y="12"/>
              </a:cxn>
              <a:cxn ang="0">
                <a:pos x="13" y="0"/>
              </a:cxn>
              <a:cxn ang="0">
                <a:pos x="0" y="4"/>
              </a:cxn>
            </a:cxnLst>
            <a:rect l="0" t="0" r="r" b="b"/>
            <a:pathLst>
              <a:path w="16" h="16">
                <a:moveTo>
                  <a:pt x="0" y="4"/>
                </a:moveTo>
                <a:lnTo>
                  <a:pt x="4" y="16"/>
                </a:lnTo>
                <a:lnTo>
                  <a:pt x="16" y="12"/>
                </a:lnTo>
                <a:lnTo>
                  <a:pt x="13" y="0"/>
                </a:lnTo>
                <a:lnTo>
                  <a:pt x="0" y="4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32" name="Freeform 444"/>
          <p:cNvSpPr>
            <a:spLocks/>
          </p:cNvSpPr>
          <p:nvPr/>
        </p:nvSpPr>
        <p:spPr bwMode="auto">
          <a:xfrm>
            <a:off x="3422650" y="3195638"/>
            <a:ext cx="23813" cy="22225"/>
          </a:xfrm>
          <a:custGeom>
            <a:avLst/>
            <a:gdLst/>
            <a:ahLst/>
            <a:cxnLst>
              <a:cxn ang="0">
                <a:pos x="1" y="14"/>
              </a:cxn>
              <a:cxn ang="0">
                <a:pos x="15" y="12"/>
              </a:cxn>
              <a:cxn ang="0">
                <a:pos x="14" y="9"/>
              </a:cxn>
              <a:cxn ang="0">
                <a:pos x="13" y="0"/>
              </a:cxn>
              <a:cxn ang="0">
                <a:pos x="0" y="2"/>
              </a:cxn>
              <a:cxn ang="0">
                <a:pos x="0" y="9"/>
              </a:cxn>
              <a:cxn ang="0">
                <a:pos x="1" y="14"/>
              </a:cxn>
            </a:cxnLst>
            <a:rect l="0" t="0" r="r" b="b"/>
            <a:pathLst>
              <a:path w="15" h="14">
                <a:moveTo>
                  <a:pt x="1" y="14"/>
                </a:moveTo>
                <a:lnTo>
                  <a:pt x="15" y="12"/>
                </a:lnTo>
                <a:lnTo>
                  <a:pt x="14" y="9"/>
                </a:lnTo>
                <a:lnTo>
                  <a:pt x="13" y="0"/>
                </a:lnTo>
                <a:lnTo>
                  <a:pt x="0" y="2"/>
                </a:lnTo>
                <a:lnTo>
                  <a:pt x="0" y="9"/>
                </a:lnTo>
                <a:lnTo>
                  <a:pt x="1" y="14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33" name="Freeform 445"/>
          <p:cNvSpPr>
            <a:spLocks/>
          </p:cNvSpPr>
          <p:nvPr/>
        </p:nvSpPr>
        <p:spPr bwMode="auto">
          <a:xfrm>
            <a:off x="3013075" y="2644775"/>
            <a:ext cx="152400" cy="109538"/>
          </a:xfrm>
          <a:custGeom>
            <a:avLst/>
            <a:gdLst/>
            <a:ahLst/>
            <a:cxnLst>
              <a:cxn ang="0">
                <a:pos x="88" y="69"/>
              </a:cxn>
              <a:cxn ang="0">
                <a:pos x="96" y="60"/>
              </a:cxn>
              <a:cxn ang="0">
                <a:pos x="94" y="58"/>
              </a:cxn>
              <a:cxn ang="0">
                <a:pos x="72" y="43"/>
              </a:cxn>
              <a:cxn ang="0">
                <a:pos x="51" y="27"/>
              </a:cxn>
              <a:cxn ang="0">
                <a:pos x="48" y="26"/>
              </a:cxn>
              <a:cxn ang="0">
                <a:pos x="26" y="11"/>
              </a:cxn>
              <a:cxn ang="0">
                <a:pos x="7" y="0"/>
              </a:cxn>
              <a:cxn ang="0">
                <a:pos x="0" y="11"/>
              </a:cxn>
              <a:cxn ang="0">
                <a:pos x="20" y="23"/>
              </a:cxn>
              <a:cxn ang="0">
                <a:pos x="43" y="38"/>
              </a:cxn>
              <a:cxn ang="0">
                <a:pos x="46" y="32"/>
              </a:cxn>
              <a:cxn ang="0">
                <a:pos x="41" y="35"/>
              </a:cxn>
              <a:cxn ang="0">
                <a:pos x="63" y="51"/>
              </a:cxn>
              <a:cxn ang="0">
                <a:pos x="84" y="67"/>
              </a:cxn>
              <a:cxn ang="0">
                <a:pos x="88" y="69"/>
              </a:cxn>
            </a:cxnLst>
            <a:rect l="0" t="0" r="r" b="b"/>
            <a:pathLst>
              <a:path w="96" h="69">
                <a:moveTo>
                  <a:pt x="88" y="69"/>
                </a:moveTo>
                <a:lnTo>
                  <a:pt x="96" y="60"/>
                </a:lnTo>
                <a:lnTo>
                  <a:pt x="94" y="58"/>
                </a:lnTo>
                <a:lnTo>
                  <a:pt x="72" y="43"/>
                </a:lnTo>
                <a:lnTo>
                  <a:pt x="51" y="27"/>
                </a:lnTo>
                <a:lnTo>
                  <a:pt x="48" y="26"/>
                </a:lnTo>
                <a:lnTo>
                  <a:pt x="26" y="11"/>
                </a:lnTo>
                <a:lnTo>
                  <a:pt x="7" y="0"/>
                </a:lnTo>
                <a:lnTo>
                  <a:pt x="0" y="11"/>
                </a:lnTo>
                <a:lnTo>
                  <a:pt x="20" y="23"/>
                </a:lnTo>
                <a:lnTo>
                  <a:pt x="43" y="38"/>
                </a:lnTo>
                <a:lnTo>
                  <a:pt x="46" y="32"/>
                </a:lnTo>
                <a:lnTo>
                  <a:pt x="41" y="35"/>
                </a:lnTo>
                <a:lnTo>
                  <a:pt x="63" y="51"/>
                </a:lnTo>
                <a:lnTo>
                  <a:pt x="84" y="67"/>
                </a:lnTo>
                <a:lnTo>
                  <a:pt x="88" y="69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34" name="Freeform 446"/>
          <p:cNvSpPr>
            <a:spLocks/>
          </p:cNvSpPr>
          <p:nvPr/>
        </p:nvSpPr>
        <p:spPr bwMode="auto">
          <a:xfrm>
            <a:off x="2938463" y="2608263"/>
            <a:ext cx="28575" cy="26987"/>
          </a:xfrm>
          <a:custGeom>
            <a:avLst/>
            <a:gdLst/>
            <a:ahLst/>
            <a:cxnLst>
              <a:cxn ang="0">
                <a:pos x="12" y="17"/>
              </a:cxn>
              <a:cxn ang="0">
                <a:pos x="18" y="5"/>
              </a:cxn>
              <a:cxn ang="0">
                <a:pos x="6" y="0"/>
              </a:cxn>
              <a:cxn ang="0">
                <a:pos x="0" y="11"/>
              </a:cxn>
              <a:cxn ang="0">
                <a:pos x="12" y="17"/>
              </a:cxn>
            </a:cxnLst>
            <a:rect l="0" t="0" r="r" b="b"/>
            <a:pathLst>
              <a:path w="18" h="17">
                <a:moveTo>
                  <a:pt x="12" y="17"/>
                </a:moveTo>
                <a:lnTo>
                  <a:pt x="18" y="5"/>
                </a:lnTo>
                <a:lnTo>
                  <a:pt x="6" y="0"/>
                </a:lnTo>
                <a:lnTo>
                  <a:pt x="0" y="11"/>
                </a:lnTo>
                <a:lnTo>
                  <a:pt x="12" y="17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35" name="Rectangle 447"/>
          <p:cNvSpPr>
            <a:spLocks noChangeArrowheads="1"/>
          </p:cNvSpPr>
          <p:nvPr/>
        </p:nvSpPr>
        <p:spPr bwMode="auto">
          <a:xfrm>
            <a:off x="2676525" y="3071813"/>
            <a:ext cx="614363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36" name="Rectangle 448"/>
          <p:cNvSpPr>
            <a:spLocks noChangeArrowheads="1"/>
          </p:cNvSpPr>
          <p:nvPr/>
        </p:nvSpPr>
        <p:spPr bwMode="auto">
          <a:xfrm>
            <a:off x="2751138" y="3117850"/>
            <a:ext cx="550862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37" name="Rectangle 449"/>
          <p:cNvSpPr>
            <a:spLocks noChangeArrowheads="1"/>
          </p:cNvSpPr>
          <p:nvPr/>
        </p:nvSpPr>
        <p:spPr bwMode="auto">
          <a:xfrm>
            <a:off x="2751138" y="3119438"/>
            <a:ext cx="4984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Costa Rica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8338" name="Rectangle 450"/>
          <p:cNvSpPr>
            <a:spLocks noChangeArrowheads="1"/>
          </p:cNvSpPr>
          <p:nvPr/>
        </p:nvSpPr>
        <p:spPr bwMode="auto">
          <a:xfrm>
            <a:off x="3213100" y="3063875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339" name="Rectangle 451"/>
          <p:cNvSpPr>
            <a:spLocks noChangeArrowheads="1"/>
          </p:cNvSpPr>
          <p:nvPr/>
        </p:nvSpPr>
        <p:spPr bwMode="auto">
          <a:xfrm>
            <a:off x="2557463" y="2700338"/>
            <a:ext cx="5937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40" name="Rectangle 452"/>
          <p:cNvSpPr>
            <a:spLocks noChangeArrowheads="1"/>
          </p:cNvSpPr>
          <p:nvPr/>
        </p:nvSpPr>
        <p:spPr bwMode="auto">
          <a:xfrm>
            <a:off x="2635250" y="2744788"/>
            <a:ext cx="51911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41" name="Rectangle 453"/>
          <p:cNvSpPr>
            <a:spLocks noChangeArrowheads="1"/>
          </p:cNvSpPr>
          <p:nvPr/>
        </p:nvSpPr>
        <p:spPr bwMode="auto">
          <a:xfrm>
            <a:off x="2638425" y="2746375"/>
            <a:ext cx="4699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Nicaragua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8342" name="Rectangle 454"/>
          <p:cNvSpPr>
            <a:spLocks noChangeArrowheads="1"/>
          </p:cNvSpPr>
          <p:nvPr/>
        </p:nvSpPr>
        <p:spPr bwMode="auto">
          <a:xfrm>
            <a:off x="3071813" y="2690813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343" name="Rectangle 455"/>
          <p:cNvSpPr>
            <a:spLocks noChangeArrowheads="1"/>
          </p:cNvSpPr>
          <p:nvPr/>
        </p:nvSpPr>
        <p:spPr bwMode="auto">
          <a:xfrm>
            <a:off x="1906588" y="3567113"/>
            <a:ext cx="6524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44" name="Rectangle 456"/>
          <p:cNvSpPr>
            <a:spLocks noChangeArrowheads="1"/>
          </p:cNvSpPr>
          <p:nvPr/>
        </p:nvSpPr>
        <p:spPr bwMode="auto">
          <a:xfrm>
            <a:off x="1984375" y="3609975"/>
            <a:ext cx="587375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45" name="Rectangle 457"/>
          <p:cNvSpPr>
            <a:spLocks noChangeArrowheads="1"/>
          </p:cNvSpPr>
          <p:nvPr/>
        </p:nvSpPr>
        <p:spPr bwMode="auto">
          <a:xfrm>
            <a:off x="1978025" y="3587750"/>
            <a:ext cx="5365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El Salvador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8346" name="Rectangle 458"/>
          <p:cNvSpPr>
            <a:spLocks noChangeArrowheads="1"/>
          </p:cNvSpPr>
          <p:nvPr/>
        </p:nvSpPr>
        <p:spPr bwMode="auto">
          <a:xfrm>
            <a:off x="2482850" y="3556000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347" name="Rectangle 459"/>
          <p:cNvSpPr>
            <a:spLocks noChangeArrowheads="1"/>
          </p:cNvSpPr>
          <p:nvPr/>
        </p:nvSpPr>
        <p:spPr bwMode="auto">
          <a:xfrm>
            <a:off x="1966913" y="3813175"/>
            <a:ext cx="56673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48" name="Rectangle 460"/>
          <p:cNvSpPr>
            <a:spLocks noChangeArrowheads="1"/>
          </p:cNvSpPr>
          <p:nvPr/>
        </p:nvSpPr>
        <p:spPr bwMode="auto">
          <a:xfrm>
            <a:off x="2043113" y="3859213"/>
            <a:ext cx="4968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49" name="Rectangle 461"/>
          <p:cNvSpPr>
            <a:spLocks noChangeArrowheads="1"/>
          </p:cNvSpPr>
          <p:nvPr/>
        </p:nvSpPr>
        <p:spPr bwMode="auto">
          <a:xfrm>
            <a:off x="2460625" y="3805238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350" name="Rectangle 462"/>
          <p:cNvSpPr>
            <a:spLocks noChangeArrowheads="1"/>
          </p:cNvSpPr>
          <p:nvPr/>
        </p:nvSpPr>
        <p:spPr bwMode="auto">
          <a:xfrm>
            <a:off x="1906588" y="3689350"/>
            <a:ext cx="61595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51" name="Rectangle 463"/>
          <p:cNvSpPr>
            <a:spLocks noChangeArrowheads="1"/>
          </p:cNvSpPr>
          <p:nvPr/>
        </p:nvSpPr>
        <p:spPr bwMode="auto">
          <a:xfrm>
            <a:off x="1984375" y="3735388"/>
            <a:ext cx="54610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78352" name="Group 464"/>
          <p:cNvGrpSpPr>
            <a:grpSpLocks/>
          </p:cNvGrpSpPr>
          <p:nvPr/>
        </p:nvGrpSpPr>
        <p:grpSpPr bwMode="auto">
          <a:xfrm>
            <a:off x="1984375" y="3735388"/>
            <a:ext cx="506413" cy="261937"/>
            <a:chOff x="1250" y="2109"/>
            <a:chExt cx="319" cy="165"/>
          </a:xfrm>
        </p:grpSpPr>
        <p:sp>
          <p:nvSpPr>
            <p:cNvPr id="678353" name="Rectangle 465"/>
            <p:cNvSpPr>
              <a:spLocks noChangeArrowheads="1"/>
            </p:cNvSpPr>
            <p:nvPr/>
          </p:nvSpPr>
          <p:spPr bwMode="auto">
            <a:xfrm>
              <a:off x="1289" y="2188"/>
              <a:ext cx="2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chemeClr val="accent2"/>
                  </a:solidFill>
                  <a:latin typeface="Times New Roman" pitchFamily="18" charset="0"/>
                </a:rPr>
                <a:t>Honduras</a:t>
              </a:r>
              <a:endParaRPr lang="en-US" sz="900">
                <a:solidFill>
                  <a:schemeClr val="accent2"/>
                </a:solidFill>
              </a:endParaRPr>
            </a:p>
          </p:txBody>
        </p:sp>
        <p:sp>
          <p:nvSpPr>
            <p:cNvPr id="678354" name="Rectangle 466"/>
            <p:cNvSpPr>
              <a:spLocks noChangeArrowheads="1"/>
            </p:cNvSpPr>
            <p:nvPr/>
          </p:nvSpPr>
          <p:spPr bwMode="auto">
            <a:xfrm>
              <a:off x="1250" y="2109"/>
              <a:ext cx="31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chemeClr val="accent2"/>
                  </a:solidFill>
                  <a:latin typeface="Times New Roman" pitchFamily="18" charset="0"/>
                </a:rPr>
                <a:t>Guatemala</a:t>
              </a:r>
              <a:endParaRPr lang="en-US" sz="900">
                <a:solidFill>
                  <a:schemeClr val="accent2"/>
                </a:solidFill>
              </a:endParaRPr>
            </a:p>
          </p:txBody>
        </p:sp>
      </p:grpSp>
      <p:sp>
        <p:nvSpPr>
          <p:cNvPr id="678355" name="Rectangle 467"/>
          <p:cNvSpPr>
            <a:spLocks noChangeArrowheads="1"/>
          </p:cNvSpPr>
          <p:nvPr/>
        </p:nvSpPr>
        <p:spPr bwMode="auto">
          <a:xfrm>
            <a:off x="1730375" y="3133725"/>
            <a:ext cx="547688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56" name="Rectangle 468"/>
          <p:cNvSpPr>
            <a:spLocks noChangeArrowheads="1"/>
          </p:cNvSpPr>
          <p:nvPr/>
        </p:nvSpPr>
        <p:spPr bwMode="auto">
          <a:xfrm>
            <a:off x="1806575" y="3178175"/>
            <a:ext cx="466725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57" name="Rectangle 469"/>
          <p:cNvSpPr>
            <a:spLocks noChangeArrowheads="1"/>
          </p:cNvSpPr>
          <p:nvPr/>
        </p:nvSpPr>
        <p:spPr bwMode="auto">
          <a:xfrm>
            <a:off x="1863725" y="3181350"/>
            <a:ext cx="396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66FF"/>
                </a:solidFill>
                <a:latin typeface="Times New Roman" pitchFamily="18" charset="0"/>
              </a:rPr>
              <a:t>MCCA</a:t>
            </a:r>
            <a:endParaRPr lang="en-US">
              <a:solidFill>
                <a:srgbClr val="FF66FF"/>
              </a:solidFill>
            </a:endParaRPr>
          </a:p>
        </p:txBody>
      </p:sp>
      <p:sp>
        <p:nvSpPr>
          <p:cNvPr id="678358" name="Rectangle 470"/>
          <p:cNvSpPr>
            <a:spLocks noChangeArrowheads="1"/>
          </p:cNvSpPr>
          <p:nvPr/>
        </p:nvSpPr>
        <p:spPr bwMode="auto">
          <a:xfrm>
            <a:off x="1878013" y="3313113"/>
            <a:ext cx="407987" cy="11112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59" name="Rectangle 471"/>
          <p:cNvSpPr>
            <a:spLocks noChangeArrowheads="1"/>
          </p:cNvSpPr>
          <p:nvPr/>
        </p:nvSpPr>
        <p:spPr bwMode="auto">
          <a:xfrm>
            <a:off x="2246313" y="3181350"/>
            <a:ext cx="317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66CC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360" name="Freeform 472"/>
          <p:cNvSpPr>
            <a:spLocks/>
          </p:cNvSpPr>
          <p:nvPr/>
        </p:nvSpPr>
        <p:spPr bwMode="auto">
          <a:xfrm>
            <a:off x="2384425" y="2420938"/>
            <a:ext cx="2822575" cy="939800"/>
          </a:xfrm>
          <a:custGeom>
            <a:avLst/>
            <a:gdLst/>
            <a:ahLst/>
            <a:cxnLst>
              <a:cxn ang="0">
                <a:pos x="755" y="182"/>
              </a:cxn>
              <a:cxn ang="0">
                <a:pos x="667" y="210"/>
              </a:cxn>
              <a:cxn ang="0">
                <a:pos x="583" y="239"/>
              </a:cxn>
              <a:cxn ang="0">
                <a:pos x="503" y="268"/>
              </a:cxn>
              <a:cxn ang="0">
                <a:pos x="427" y="296"/>
              </a:cxn>
              <a:cxn ang="0">
                <a:pos x="356" y="324"/>
              </a:cxn>
              <a:cxn ang="0">
                <a:pos x="290" y="353"/>
              </a:cxn>
              <a:cxn ang="0">
                <a:pos x="231" y="381"/>
              </a:cxn>
              <a:cxn ang="0">
                <a:pos x="176" y="408"/>
              </a:cxn>
              <a:cxn ang="0">
                <a:pos x="128" y="433"/>
              </a:cxn>
              <a:cxn ang="0">
                <a:pos x="87" y="457"/>
              </a:cxn>
              <a:cxn ang="0">
                <a:pos x="53" y="482"/>
              </a:cxn>
              <a:cxn ang="0">
                <a:pos x="27" y="503"/>
              </a:cxn>
              <a:cxn ang="0">
                <a:pos x="10" y="522"/>
              </a:cxn>
              <a:cxn ang="0">
                <a:pos x="0" y="541"/>
              </a:cxn>
              <a:cxn ang="0">
                <a:pos x="0" y="557"/>
              </a:cxn>
              <a:cxn ang="0">
                <a:pos x="10" y="570"/>
              </a:cxn>
              <a:cxn ang="0">
                <a:pos x="27" y="580"/>
              </a:cxn>
              <a:cxn ang="0">
                <a:pos x="53" y="586"/>
              </a:cxn>
              <a:cxn ang="0">
                <a:pos x="87" y="591"/>
              </a:cxn>
              <a:cxn ang="0">
                <a:pos x="128" y="592"/>
              </a:cxn>
              <a:cxn ang="0">
                <a:pos x="176" y="591"/>
              </a:cxn>
              <a:cxn ang="0">
                <a:pos x="231" y="586"/>
              </a:cxn>
              <a:cxn ang="0">
                <a:pos x="292" y="580"/>
              </a:cxn>
              <a:cxn ang="0">
                <a:pos x="357" y="570"/>
              </a:cxn>
              <a:cxn ang="0">
                <a:pos x="428" y="558"/>
              </a:cxn>
              <a:cxn ang="0">
                <a:pos x="503" y="545"/>
              </a:cxn>
              <a:cxn ang="0">
                <a:pos x="582" y="528"/>
              </a:cxn>
              <a:cxn ang="0">
                <a:pos x="667" y="508"/>
              </a:cxn>
              <a:cxn ang="0">
                <a:pos x="840" y="462"/>
              </a:cxn>
              <a:cxn ang="0">
                <a:pos x="1022" y="409"/>
              </a:cxn>
              <a:cxn ang="0">
                <a:pos x="1110" y="381"/>
              </a:cxn>
              <a:cxn ang="0">
                <a:pos x="1194" y="353"/>
              </a:cxn>
              <a:cxn ang="0">
                <a:pos x="1275" y="324"/>
              </a:cxn>
              <a:cxn ang="0">
                <a:pos x="1349" y="295"/>
              </a:cxn>
              <a:cxn ang="0">
                <a:pos x="1421" y="267"/>
              </a:cxn>
              <a:cxn ang="0">
                <a:pos x="1487" y="239"/>
              </a:cxn>
              <a:cxn ang="0">
                <a:pos x="1548" y="212"/>
              </a:cxn>
              <a:cxn ang="0">
                <a:pos x="1601" y="185"/>
              </a:cxn>
              <a:cxn ang="0">
                <a:pos x="1650" y="158"/>
              </a:cxn>
              <a:cxn ang="0">
                <a:pos x="1691" y="134"/>
              </a:cxn>
              <a:cxn ang="0">
                <a:pos x="1723" y="111"/>
              </a:cxn>
              <a:cxn ang="0">
                <a:pos x="1749" y="89"/>
              </a:cxn>
              <a:cxn ang="0">
                <a:pos x="1768" y="70"/>
              </a:cxn>
              <a:cxn ang="0">
                <a:pos x="1777" y="52"/>
              </a:cxn>
              <a:cxn ang="0">
                <a:pos x="1777" y="36"/>
              </a:cxn>
              <a:cxn ang="0">
                <a:pos x="1768" y="23"/>
              </a:cxn>
              <a:cxn ang="0">
                <a:pos x="1750" y="13"/>
              </a:cxn>
              <a:cxn ang="0">
                <a:pos x="1723" y="6"/>
              </a:cxn>
              <a:cxn ang="0">
                <a:pos x="1691" y="2"/>
              </a:cxn>
              <a:cxn ang="0">
                <a:pos x="1649" y="0"/>
              </a:cxn>
              <a:cxn ang="0">
                <a:pos x="1601" y="2"/>
              </a:cxn>
              <a:cxn ang="0">
                <a:pos x="1547" y="6"/>
              </a:cxn>
              <a:cxn ang="0">
                <a:pos x="1486" y="13"/>
              </a:cxn>
              <a:cxn ang="0">
                <a:pos x="1420" y="21"/>
              </a:cxn>
              <a:cxn ang="0">
                <a:pos x="1349" y="33"/>
              </a:cxn>
              <a:cxn ang="0">
                <a:pos x="1274" y="48"/>
              </a:cxn>
              <a:cxn ang="0">
                <a:pos x="1194" y="65"/>
              </a:cxn>
              <a:cxn ang="0">
                <a:pos x="1112" y="84"/>
              </a:cxn>
              <a:cxn ang="0">
                <a:pos x="937" y="129"/>
              </a:cxn>
            </a:cxnLst>
            <a:rect l="0" t="0" r="r" b="b"/>
            <a:pathLst>
              <a:path w="1778" h="592">
                <a:moveTo>
                  <a:pt x="845" y="156"/>
                </a:moveTo>
                <a:lnTo>
                  <a:pt x="755" y="182"/>
                </a:lnTo>
                <a:lnTo>
                  <a:pt x="711" y="197"/>
                </a:lnTo>
                <a:lnTo>
                  <a:pt x="667" y="210"/>
                </a:lnTo>
                <a:lnTo>
                  <a:pt x="624" y="225"/>
                </a:lnTo>
                <a:lnTo>
                  <a:pt x="583" y="239"/>
                </a:lnTo>
                <a:lnTo>
                  <a:pt x="542" y="254"/>
                </a:lnTo>
                <a:lnTo>
                  <a:pt x="503" y="268"/>
                </a:lnTo>
                <a:lnTo>
                  <a:pt x="464" y="282"/>
                </a:lnTo>
                <a:lnTo>
                  <a:pt x="427" y="296"/>
                </a:lnTo>
                <a:lnTo>
                  <a:pt x="391" y="311"/>
                </a:lnTo>
                <a:lnTo>
                  <a:pt x="356" y="324"/>
                </a:lnTo>
                <a:lnTo>
                  <a:pt x="323" y="340"/>
                </a:lnTo>
                <a:lnTo>
                  <a:pt x="290" y="353"/>
                </a:lnTo>
                <a:lnTo>
                  <a:pt x="259" y="367"/>
                </a:lnTo>
                <a:lnTo>
                  <a:pt x="231" y="381"/>
                </a:lnTo>
                <a:lnTo>
                  <a:pt x="202" y="394"/>
                </a:lnTo>
                <a:lnTo>
                  <a:pt x="176" y="408"/>
                </a:lnTo>
                <a:lnTo>
                  <a:pt x="151" y="420"/>
                </a:lnTo>
                <a:lnTo>
                  <a:pt x="128" y="433"/>
                </a:lnTo>
                <a:lnTo>
                  <a:pt x="107" y="445"/>
                </a:lnTo>
                <a:lnTo>
                  <a:pt x="87" y="457"/>
                </a:lnTo>
                <a:lnTo>
                  <a:pt x="69" y="470"/>
                </a:lnTo>
                <a:lnTo>
                  <a:pt x="53" y="482"/>
                </a:lnTo>
                <a:lnTo>
                  <a:pt x="40" y="493"/>
                </a:lnTo>
                <a:lnTo>
                  <a:pt x="27" y="503"/>
                </a:lnTo>
                <a:lnTo>
                  <a:pt x="19" y="512"/>
                </a:lnTo>
                <a:lnTo>
                  <a:pt x="10" y="522"/>
                </a:lnTo>
                <a:lnTo>
                  <a:pt x="4" y="533"/>
                </a:lnTo>
                <a:lnTo>
                  <a:pt x="0" y="541"/>
                </a:lnTo>
                <a:lnTo>
                  <a:pt x="0" y="548"/>
                </a:lnTo>
                <a:lnTo>
                  <a:pt x="0" y="557"/>
                </a:lnTo>
                <a:lnTo>
                  <a:pt x="4" y="564"/>
                </a:lnTo>
                <a:lnTo>
                  <a:pt x="10" y="570"/>
                </a:lnTo>
                <a:lnTo>
                  <a:pt x="17" y="575"/>
                </a:lnTo>
                <a:lnTo>
                  <a:pt x="27" y="580"/>
                </a:lnTo>
                <a:lnTo>
                  <a:pt x="40" y="583"/>
                </a:lnTo>
                <a:lnTo>
                  <a:pt x="53" y="586"/>
                </a:lnTo>
                <a:lnTo>
                  <a:pt x="69" y="588"/>
                </a:lnTo>
                <a:lnTo>
                  <a:pt x="87" y="591"/>
                </a:lnTo>
                <a:lnTo>
                  <a:pt x="107" y="592"/>
                </a:lnTo>
                <a:lnTo>
                  <a:pt x="128" y="592"/>
                </a:lnTo>
                <a:lnTo>
                  <a:pt x="151" y="592"/>
                </a:lnTo>
                <a:lnTo>
                  <a:pt x="176" y="591"/>
                </a:lnTo>
                <a:lnTo>
                  <a:pt x="204" y="588"/>
                </a:lnTo>
                <a:lnTo>
                  <a:pt x="231" y="586"/>
                </a:lnTo>
                <a:lnTo>
                  <a:pt x="261" y="583"/>
                </a:lnTo>
                <a:lnTo>
                  <a:pt x="292" y="580"/>
                </a:lnTo>
                <a:lnTo>
                  <a:pt x="323" y="575"/>
                </a:lnTo>
                <a:lnTo>
                  <a:pt x="357" y="570"/>
                </a:lnTo>
                <a:lnTo>
                  <a:pt x="392" y="564"/>
                </a:lnTo>
                <a:lnTo>
                  <a:pt x="428" y="558"/>
                </a:lnTo>
                <a:lnTo>
                  <a:pt x="465" y="552"/>
                </a:lnTo>
                <a:lnTo>
                  <a:pt x="503" y="545"/>
                </a:lnTo>
                <a:lnTo>
                  <a:pt x="542" y="536"/>
                </a:lnTo>
                <a:lnTo>
                  <a:pt x="582" y="528"/>
                </a:lnTo>
                <a:lnTo>
                  <a:pt x="623" y="518"/>
                </a:lnTo>
                <a:lnTo>
                  <a:pt x="667" y="508"/>
                </a:lnTo>
                <a:lnTo>
                  <a:pt x="751" y="485"/>
                </a:lnTo>
                <a:lnTo>
                  <a:pt x="840" y="462"/>
                </a:lnTo>
                <a:lnTo>
                  <a:pt x="931" y="437"/>
                </a:lnTo>
                <a:lnTo>
                  <a:pt x="1022" y="409"/>
                </a:lnTo>
                <a:lnTo>
                  <a:pt x="1066" y="396"/>
                </a:lnTo>
                <a:lnTo>
                  <a:pt x="1110" y="381"/>
                </a:lnTo>
                <a:lnTo>
                  <a:pt x="1152" y="367"/>
                </a:lnTo>
                <a:lnTo>
                  <a:pt x="1194" y="353"/>
                </a:lnTo>
                <a:lnTo>
                  <a:pt x="1235" y="339"/>
                </a:lnTo>
                <a:lnTo>
                  <a:pt x="1275" y="324"/>
                </a:lnTo>
                <a:lnTo>
                  <a:pt x="1312" y="310"/>
                </a:lnTo>
                <a:lnTo>
                  <a:pt x="1349" y="295"/>
                </a:lnTo>
                <a:lnTo>
                  <a:pt x="1385" y="281"/>
                </a:lnTo>
                <a:lnTo>
                  <a:pt x="1421" y="267"/>
                </a:lnTo>
                <a:lnTo>
                  <a:pt x="1455" y="253"/>
                </a:lnTo>
                <a:lnTo>
                  <a:pt x="1487" y="239"/>
                </a:lnTo>
                <a:lnTo>
                  <a:pt x="1517" y="225"/>
                </a:lnTo>
                <a:lnTo>
                  <a:pt x="1548" y="212"/>
                </a:lnTo>
                <a:lnTo>
                  <a:pt x="1575" y="197"/>
                </a:lnTo>
                <a:lnTo>
                  <a:pt x="1601" y="185"/>
                </a:lnTo>
                <a:lnTo>
                  <a:pt x="1626" y="172"/>
                </a:lnTo>
                <a:lnTo>
                  <a:pt x="1650" y="158"/>
                </a:lnTo>
                <a:lnTo>
                  <a:pt x="1671" y="146"/>
                </a:lnTo>
                <a:lnTo>
                  <a:pt x="1691" y="134"/>
                </a:lnTo>
                <a:lnTo>
                  <a:pt x="1708" y="122"/>
                </a:lnTo>
                <a:lnTo>
                  <a:pt x="1723" y="111"/>
                </a:lnTo>
                <a:lnTo>
                  <a:pt x="1738" y="100"/>
                </a:lnTo>
                <a:lnTo>
                  <a:pt x="1749" y="89"/>
                </a:lnTo>
                <a:lnTo>
                  <a:pt x="1759" y="79"/>
                </a:lnTo>
                <a:lnTo>
                  <a:pt x="1768" y="70"/>
                </a:lnTo>
                <a:lnTo>
                  <a:pt x="1774" y="60"/>
                </a:lnTo>
                <a:lnTo>
                  <a:pt x="1777" y="52"/>
                </a:lnTo>
                <a:lnTo>
                  <a:pt x="1778" y="43"/>
                </a:lnTo>
                <a:lnTo>
                  <a:pt x="1777" y="36"/>
                </a:lnTo>
                <a:lnTo>
                  <a:pt x="1774" y="29"/>
                </a:lnTo>
                <a:lnTo>
                  <a:pt x="1768" y="23"/>
                </a:lnTo>
                <a:lnTo>
                  <a:pt x="1760" y="16"/>
                </a:lnTo>
                <a:lnTo>
                  <a:pt x="1750" y="13"/>
                </a:lnTo>
                <a:lnTo>
                  <a:pt x="1738" y="9"/>
                </a:lnTo>
                <a:lnTo>
                  <a:pt x="1723" y="6"/>
                </a:lnTo>
                <a:lnTo>
                  <a:pt x="1708" y="3"/>
                </a:lnTo>
                <a:lnTo>
                  <a:pt x="1691" y="2"/>
                </a:lnTo>
                <a:lnTo>
                  <a:pt x="1671" y="0"/>
                </a:lnTo>
                <a:lnTo>
                  <a:pt x="1649" y="0"/>
                </a:lnTo>
                <a:lnTo>
                  <a:pt x="1626" y="0"/>
                </a:lnTo>
                <a:lnTo>
                  <a:pt x="1601" y="2"/>
                </a:lnTo>
                <a:lnTo>
                  <a:pt x="1574" y="3"/>
                </a:lnTo>
                <a:lnTo>
                  <a:pt x="1547" y="6"/>
                </a:lnTo>
                <a:lnTo>
                  <a:pt x="1517" y="9"/>
                </a:lnTo>
                <a:lnTo>
                  <a:pt x="1486" y="13"/>
                </a:lnTo>
                <a:lnTo>
                  <a:pt x="1454" y="16"/>
                </a:lnTo>
                <a:lnTo>
                  <a:pt x="1420" y="21"/>
                </a:lnTo>
                <a:lnTo>
                  <a:pt x="1385" y="27"/>
                </a:lnTo>
                <a:lnTo>
                  <a:pt x="1349" y="33"/>
                </a:lnTo>
                <a:lnTo>
                  <a:pt x="1312" y="41"/>
                </a:lnTo>
                <a:lnTo>
                  <a:pt x="1274" y="48"/>
                </a:lnTo>
                <a:lnTo>
                  <a:pt x="1235" y="56"/>
                </a:lnTo>
                <a:lnTo>
                  <a:pt x="1194" y="65"/>
                </a:lnTo>
                <a:lnTo>
                  <a:pt x="1153" y="75"/>
                </a:lnTo>
                <a:lnTo>
                  <a:pt x="1112" y="84"/>
                </a:lnTo>
                <a:lnTo>
                  <a:pt x="1025" y="106"/>
                </a:lnTo>
                <a:lnTo>
                  <a:pt x="937" y="129"/>
                </a:lnTo>
                <a:lnTo>
                  <a:pt x="845" y="156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61" name="Freeform 473"/>
          <p:cNvSpPr>
            <a:spLocks/>
          </p:cNvSpPr>
          <p:nvPr/>
        </p:nvSpPr>
        <p:spPr bwMode="auto">
          <a:xfrm>
            <a:off x="2528888" y="2689225"/>
            <a:ext cx="2124075" cy="636588"/>
          </a:xfrm>
          <a:custGeom>
            <a:avLst/>
            <a:gdLst/>
            <a:ahLst/>
            <a:cxnLst>
              <a:cxn ang="0">
                <a:pos x="631" y="53"/>
              </a:cxn>
              <a:cxn ang="0">
                <a:pos x="499" y="29"/>
              </a:cxn>
              <a:cxn ang="0">
                <a:pos x="377" y="12"/>
              </a:cxn>
              <a:cxn ang="0">
                <a:pos x="321" y="7"/>
              </a:cxn>
              <a:cxn ang="0">
                <a:pos x="268" y="4"/>
              </a:cxn>
              <a:cxn ang="0">
                <a:pos x="218" y="1"/>
              </a:cxn>
              <a:cxn ang="0">
                <a:pos x="173" y="0"/>
              </a:cxn>
              <a:cxn ang="0">
                <a:pos x="132" y="3"/>
              </a:cxn>
              <a:cxn ang="0">
                <a:pos x="95" y="6"/>
              </a:cxn>
              <a:cxn ang="0">
                <a:pos x="64" y="10"/>
              </a:cxn>
              <a:cxn ang="0">
                <a:pos x="39" y="17"/>
              </a:cxn>
              <a:cxn ang="0">
                <a:pos x="19" y="27"/>
              </a:cxn>
              <a:cxn ang="0">
                <a:pos x="7" y="38"/>
              </a:cxn>
              <a:cxn ang="0">
                <a:pos x="0" y="51"/>
              </a:cxn>
              <a:cxn ang="0">
                <a:pos x="1" y="66"/>
              </a:cxn>
              <a:cxn ang="0">
                <a:pos x="7" y="80"/>
              </a:cxn>
              <a:cxn ang="0">
                <a:pos x="21" y="97"/>
              </a:cxn>
              <a:cxn ang="0">
                <a:pos x="40" y="114"/>
              </a:cxn>
              <a:cxn ang="0">
                <a:pos x="67" y="132"/>
              </a:cxn>
              <a:cxn ang="0">
                <a:pos x="98" y="150"/>
              </a:cxn>
              <a:cxn ang="0">
                <a:pos x="132" y="170"/>
              </a:cxn>
              <a:cxn ang="0">
                <a:pos x="173" y="188"/>
              </a:cxn>
              <a:cxn ang="0">
                <a:pos x="219" y="208"/>
              </a:cxn>
              <a:cxn ang="0">
                <a:pos x="268" y="227"/>
              </a:cxn>
              <a:cxn ang="0">
                <a:pos x="322" y="246"/>
              </a:cxn>
              <a:cxn ang="0">
                <a:pos x="379" y="265"/>
              </a:cxn>
              <a:cxn ang="0">
                <a:pos x="504" y="301"/>
              </a:cxn>
              <a:cxn ang="0">
                <a:pos x="638" y="334"/>
              </a:cxn>
              <a:cxn ang="0">
                <a:pos x="773" y="361"/>
              </a:cxn>
              <a:cxn ang="0">
                <a:pos x="900" y="382"/>
              </a:cxn>
              <a:cxn ang="0">
                <a:pos x="989" y="393"/>
              </a:cxn>
              <a:cxn ang="0">
                <a:pos x="1044" y="397"/>
              </a:cxn>
              <a:cxn ang="0">
                <a:pos x="1096" y="400"/>
              </a:cxn>
              <a:cxn ang="0">
                <a:pos x="1142" y="401"/>
              </a:cxn>
              <a:cxn ang="0">
                <a:pos x="1186" y="401"/>
              </a:cxn>
              <a:cxn ang="0">
                <a:pos x="1224" y="399"/>
              </a:cxn>
              <a:cxn ang="0">
                <a:pos x="1257" y="395"/>
              </a:cxn>
              <a:cxn ang="0">
                <a:pos x="1286" y="388"/>
              </a:cxn>
              <a:cxn ang="0">
                <a:pos x="1308" y="379"/>
              </a:cxn>
              <a:cxn ang="0">
                <a:pos x="1324" y="370"/>
              </a:cxn>
              <a:cxn ang="0">
                <a:pos x="1334" y="359"/>
              </a:cxn>
              <a:cxn ang="0">
                <a:pos x="1338" y="344"/>
              </a:cxn>
              <a:cxn ang="0">
                <a:pos x="1334" y="330"/>
              </a:cxn>
              <a:cxn ang="0">
                <a:pos x="1324" y="314"/>
              </a:cxn>
              <a:cxn ang="0">
                <a:pos x="1308" y="296"/>
              </a:cxn>
              <a:cxn ang="0">
                <a:pos x="1285" y="279"/>
              </a:cxn>
              <a:cxn ang="0">
                <a:pos x="1257" y="261"/>
              </a:cxn>
              <a:cxn ang="0">
                <a:pos x="1224" y="242"/>
              </a:cxn>
              <a:cxn ang="0">
                <a:pos x="1185" y="223"/>
              </a:cxn>
              <a:cxn ang="0">
                <a:pos x="1142" y="204"/>
              </a:cxn>
              <a:cxn ang="0">
                <a:pos x="1093" y="185"/>
              </a:cxn>
              <a:cxn ang="0">
                <a:pos x="1042" y="166"/>
              </a:cxn>
              <a:cxn ang="0">
                <a:pos x="987" y="147"/>
              </a:cxn>
              <a:cxn ang="0">
                <a:pos x="897" y="119"/>
              </a:cxn>
              <a:cxn ang="0">
                <a:pos x="768" y="85"/>
              </a:cxn>
            </a:cxnLst>
            <a:rect l="0" t="0" r="r" b="b"/>
            <a:pathLst>
              <a:path w="1338" h="401">
                <a:moveTo>
                  <a:pt x="700" y="68"/>
                </a:moveTo>
                <a:lnTo>
                  <a:pt x="631" y="53"/>
                </a:lnTo>
                <a:lnTo>
                  <a:pt x="564" y="41"/>
                </a:lnTo>
                <a:lnTo>
                  <a:pt x="499" y="29"/>
                </a:lnTo>
                <a:lnTo>
                  <a:pt x="438" y="21"/>
                </a:lnTo>
                <a:lnTo>
                  <a:pt x="377" y="12"/>
                </a:lnTo>
                <a:lnTo>
                  <a:pt x="348" y="10"/>
                </a:lnTo>
                <a:lnTo>
                  <a:pt x="321" y="7"/>
                </a:lnTo>
                <a:lnTo>
                  <a:pt x="294" y="5"/>
                </a:lnTo>
                <a:lnTo>
                  <a:pt x="268" y="4"/>
                </a:lnTo>
                <a:lnTo>
                  <a:pt x="242" y="3"/>
                </a:lnTo>
                <a:lnTo>
                  <a:pt x="218" y="1"/>
                </a:lnTo>
                <a:lnTo>
                  <a:pt x="194" y="1"/>
                </a:lnTo>
                <a:lnTo>
                  <a:pt x="173" y="0"/>
                </a:lnTo>
                <a:lnTo>
                  <a:pt x="151" y="1"/>
                </a:lnTo>
                <a:lnTo>
                  <a:pt x="132" y="3"/>
                </a:lnTo>
                <a:lnTo>
                  <a:pt x="113" y="4"/>
                </a:lnTo>
                <a:lnTo>
                  <a:pt x="95" y="6"/>
                </a:lnTo>
                <a:lnTo>
                  <a:pt x="79" y="7"/>
                </a:lnTo>
                <a:lnTo>
                  <a:pt x="64" y="10"/>
                </a:lnTo>
                <a:lnTo>
                  <a:pt x="52" y="13"/>
                </a:lnTo>
                <a:lnTo>
                  <a:pt x="39" y="17"/>
                </a:lnTo>
                <a:lnTo>
                  <a:pt x="29" y="22"/>
                </a:lnTo>
                <a:lnTo>
                  <a:pt x="19" y="27"/>
                </a:lnTo>
                <a:lnTo>
                  <a:pt x="12" y="33"/>
                </a:lnTo>
                <a:lnTo>
                  <a:pt x="7" y="38"/>
                </a:lnTo>
                <a:lnTo>
                  <a:pt x="3" y="44"/>
                </a:lnTo>
                <a:lnTo>
                  <a:pt x="0" y="51"/>
                </a:lnTo>
                <a:lnTo>
                  <a:pt x="0" y="57"/>
                </a:lnTo>
                <a:lnTo>
                  <a:pt x="1" y="66"/>
                </a:lnTo>
                <a:lnTo>
                  <a:pt x="3" y="73"/>
                </a:lnTo>
                <a:lnTo>
                  <a:pt x="7" y="80"/>
                </a:lnTo>
                <a:lnTo>
                  <a:pt x="13" y="89"/>
                </a:lnTo>
                <a:lnTo>
                  <a:pt x="21" y="97"/>
                </a:lnTo>
                <a:lnTo>
                  <a:pt x="29" y="105"/>
                </a:lnTo>
                <a:lnTo>
                  <a:pt x="40" y="114"/>
                </a:lnTo>
                <a:lnTo>
                  <a:pt x="52" y="122"/>
                </a:lnTo>
                <a:lnTo>
                  <a:pt x="67" y="132"/>
                </a:lnTo>
                <a:lnTo>
                  <a:pt x="80" y="142"/>
                </a:lnTo>
                <a:lnTo>
                  <a:pt x="98" y="150"/>
                </a:lnTo>
                <a:lnTo>
                  <a:pt x="114" y="160"/>
                </a:lnTo>
                <a:lnTo>
                  <a:pt x="132" y="170"/>
                </a:lnTo>
                <a:lnTo>
                  <a:pt x="152" y="179"/>
                </a:lnTo>
                <a:lnTo>
                  <a:pt x="173" y="188"/>
                </a:lnTo>
                <a:lnTo>
                  <a:pt x="196" y="199"/>
                </a:lnTo>
                <a:lnTo>
                  <a:pt x="219" y="208"/>
                </a:lnTo>
                <a:lnTo>
                  <a:pt x="243" y="217"/>
                </a:lnTo>
                <a:lnTo>
                  <a:pt x="268" y="227"/>
                </a:lnTo>
                <a:lnTo>
                  <a:pt x="295" y="236"/>
                </a:lnTo>
                <a:lnTo>
                  <a:pt x="322" y="246"/>
                </a:lnTo>
                <a:lnTo>
                  <a:pt x="351" y="256"/>
                </a:lnTo>
                <a:lnTo>
                  <a:pt x="379" y="265"/>
                </a:lnTo>
                <a:lnTo>
                  <a:pt x="440" y="284"/>
                </a:lnTo>
                <a:lnTo>
                  <a:pt x="504" y="301"/>
                </a:lnTo>
                <a:lnTo>
                  <a:pt x="569" y="317"/>
                </a:lnTo>
                <a:lnTo>
                  <a:pt x="638" y="334"/>
                </a:lnTo>
                <a:lnTo>
                  <a:pt x="706" y="349"/>
                </a:lnTo>
                <a:lnTo>
                  <a:pt x="773" y="361"/>
                </a:lnTo>
                <a:lnTo>
                  <a:pt x="838" y="372"/>
                </a:lnTo>
                <a:lnTo>
                  <a:pt x="900" y="382"/>
                </a:lnTo>
                <a:lnTo>
                  <a:pt x="959" y="390"/>
                </a:lnTo>
                <a:lnTo>
                  <a:pt x="989" y="393"/>
                </a:lnTo>
                <a:lnTo>
                  <a:pt x="1016" y="395"/>
                </a:lnTo>
                <a:lnTo>
                  <a:pt x="1044" y="397"/>
                </a:lnTo>
                <a:lnTo>
                  <a:pt x="1070" y="399"/>
                </a:lnTo>
                <a:lnTo>
                  <a:pt x="1096" y="400"/>
                </a:lnTo>
                <a:lnTo>
                  <a:pt x="1119" y="401"/>
                </a:lnTo>
                <a:lnTo>
                  <a:pt x="1142" y="401"/>
                </a:lnTo>
                <a:lnTo>
                  <a:pt x="1164" y="401"/>
                </a:lnTo>
                <a:lnTo>
                  <a:pt x="1186" y="401"/>
                </a:lnTo>
                <a:lnTo>
                  <a:pt x="1205" y="400"/>
                </a:lnTo>
                <a:lnTo>
                  <a:pt x="1224" y="399"/>
                </a:lnTo>
                <a:lnTo>
                  <a:pt x="1241" y="397"/>
                </a:lnTo>
                <a:lnTo>
                  <a:pt x="1257" y="395"/>
                </a:lnTo>
                <a:lnTo>
                  <a:pt x="1272" y="391"/>
                </a:lnTo>
                <a:lnTo>
                  <a:pt x="1286" y="388"/>
                </a:lnTo>
                <a:lnTo>
                  <a:pt x="1298" y="384"/>
                </a:lnTo>
                <a:lnTo>
                  <a:pt x="1308" y="379"/>
                </a:lnTo>
                <a:lnTo>
                  <a:pt x="1317" y="376"/>
                </a:lnTo>
                <a:lnTo>
                  <a:pt x="1324" y="370"/>
                </a:lnTo>
                <a:lnTo>
                  <a:pt x="1330" y="365"/>
                </a:lnTo>
                <a:lnTo>
                  <a:pt x="1334" y="359"/>
                </a:lnTo>
                <a:lnTo>
                  <a:pt x="1337" y="351"/>
                </a:lnTo>
                <a:lnTo>
                  <a:pt x="1338" y="344"/>
                </a:lnTo>
                <a:lnTo>
                  <a:pt x="1337" y="337"/>
                </a:lnTo>
                <a:lnTo>
                  <a:pt x="1334" y="330"/>
                </a:lnTo>
                <a:lnTo>
                  <a:pt x="1330" y="321"/>
                </a:lnTo>
                <a:lnTo>
                  <a:pt x="1324" y="314"/>
                </a:lnTo>
                <a:lnTo>
                  <a:pt x="1317" y="305"/>
                </a:lnTo>
                <a:lnTo>
                  <a:pt x="1308" y="296"/>
                </a:lnTo>
                <a:lnTo>
                  <a:pt x="1297" y="287"/>
                </a:lnTo>
                <a:lnTo>
                  <a:pt x="1285" y="279"/>
                </a:lnTo>
                <a:lnTo>
                  <a:pt x="1272" y="270"/>
                </a:lnTo>
                <a:lnTo>
                  <a:pt x="1257" y="261"/>
                </a:lnTo>
                <a:lnTo>
                  <a:pt x="1241" y="252"/>
                </a:lnTo>
                <a:lnTo>
                  <a:pt x="1224" y="242"/>
                </a:lnTo>
                <a:lnTo>
                  <a:pt x="1205" y="233"/>
                </a:lnTo>
                <a:lnTo>
                  <a:pt x="1185" y="223"/>
                </a:lnTo>
                <a:lnTo>
                  <a:pt x="1164" y="213"/>
                </a:lnTo>
                <a:lnTo>
                  <a:pt x="1142" y="204"/>
                </a:lnTo>
                <a:lnTo>
                  <a:pt x="1118" y="194"/>
                </a:lnTo>
                <a:lnTo>
                  <a:pt x="1093" y="185"/>
                </a:lnTo>
                <a:lnTo>
                  <a:pt x="1068" y="176"/>
                </a:lnTo>
                <a:lnTo>
                  <a:pt x="1042" y="166"/>
                </a:lnTo>
                <a:lnTo>
                  <a:pt x="1015" y="156"/>
                </a:lnTo>
                <a:lnTo>
                  <a:pt x="987" y="147"/>
                </a:lnTo>
                <a:lnTo>
                  <a:pt x="958" y="137"/>
                </a:lnTo>
                <a:lnTo>
                  <a:pt x="897" y="119"/>
                </a:lnTo>
                <a:lnTo>
                  <a:pt x="834" y="102"/>
                </a:lnTo>
                <a:lnTo>
                  <a:pt x="768" y="85"/>
                </a:lnTo>
                <a:lnTo>
                  <a:pt x="700" y="68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62" name="Freeform 474"/>
          <p:cNvSpPr>
            <a:spLocks/>
          </p:cNvSpPr>
          <p:nvPr/>
        </p:nvSpPr>
        <p:spPr bwMode="auto">
          <a:xfrm>
            <a:off x="2379663" y="3017838"/>
            <a:ext cx="2586037" cy="392112"/>
          </a:xfrm>
          <a:custGeom>
            <a:avLst/>
            <a:gdLst/>
            <a:ahLst/>
            <a:cxnLst>
              <a:cxn ang="0">
                <a:pos x="738" y="3"/>
              </a:cxn>
              <a:cxn ang="0">
                <a:pos x="579" y="0"/>
              </a:cxn>
              <a:cxn ang="0">
                <a:pos x="504" y="0"/>
              </a:cxn>
              <a:cxn ang="0">
                <a:pos x="431" y="0"/>
              </a:cxn>
              <a:cxn ang="0">
                <a:pos x="364" y="3"/>
              </a:cxn>
              <a:cxn ang="0">
                <a:pos x="301" y="6"/>
              </a:cxn>
              <a:cxn ang="0">
                <a:pos x="244" y="11"/>
              </a:cxn>
              <a:cxn ang="0">
                <a:pos x="190" y="17"/>
              </a:cxn>
              <a:cxn ang="0">
                <a:pos x="143" y="23"/>
              </a:cxn>
              <a:cxn ang="0">
                <a:pos x="101" y="31"/>
              </a:cxn>
              <a:cxn ang="0">
                <a:pos x="66" y="39"/>
              </a:cxn>
              <a:cxn ang="0">
                <a:pos x="39" y="49"/>
              </a:cxn>
              <a:cxn ang="0">
                <a:pos x="18" y="58"/>
              </a:cxn>
              <a:cxn ang="0">
                <a:pos x="5" y="69"/>
              </a:cxn>
              <a:cxn ang="0">
                <a:pos x="0" y="80"/>
              </a:cxn>
              <a:cxn ang="0">
                <a:pos x="3" y="94"/>
              </a:cxn>
              <a:cxn ang="0">
                <a:pos x="15" y="106"/>
              </a:cxn>
              <a:cxn ang="0">
                <a:pos x="35" y="118"/>
              </a:cxn>
              <a:cxn ang="0">
                <a:pos x="61" y="130"/>
              </a:cxn>
              <a:cxn ang="0">
                <a:pos x="96" y="142"/>
              </a:cxn>
              <a:cxn ang="0">
                <a:pos x="136" y="154"/>
              </a:cxn>
              <a:cxn ang="0">
                <a:pos x="182" y="165"/>
              </a:cxn>
              <a:cxn ang="0">
                <a:pos x="234" y="176"/>
              </a:cxn>
              <a:cxn ang="0">
                <a:pos x="291" y="187"/>
              </a:cxn>
              <a:cxn ang="0">
                <a:pos x="353" y="197"/>
              </a:cxn>
              <a:cxn ang="0">
                <a:pos x="421" y="206"/>
              </a:cxn>
              <a:cxn ang="0">
                <a:pos x="492" y="215"/>
              </a:cxn>
              <a:cxn ang="0">
                <a:pos x="567" y="222"/>
              </a:cxn>
              <a:cxn ang="0">
                <a:pos x="725" y="235"/>
              </a:cxn>
              <a:cxn ang="0">
                <a:pos x="891" y="245"/>
              </a:cxn>
              <a:cxn ang="0">
                <a:pos x="1051" y="247"/>
              </a:cxn>
              <a:cxn ang="0">
                <a:pos x="1126" y="247"/>
              </a:cxn>
              <a:cxn ang="0">
                <a:pos x="1197" y="246"/>
              </a:cxn>
              <a:cxn ang="0">
                <a:pos x="1264" y="245"/>
              </a:cxn>
              <a:cxn ang="0">
                <a:pos x="1328" y="241"/>
              </a:cxn>
              <a:cxn ang="0">
                <a:pos x="1386" y="236"/>
              </a:cxn>
              <a:cxn ang="0">
                <a:pos x="1439" y="230"/>
              </a:cxn>
              <a:cxn ang="0">
                <a:pos x="1487" y="224"/>
              </a:cxn>
              <a:cxn ang="0">
                <a:pos x="1528" y="217"/>
              </a:cxn>
              <a:cxn ang="0">
                <a:pos x="1562" y="209"/>
              </a:cxn>
              <a:cxn ang="0">
                <a:pos x="1590" y="199"/>
              </a:cxn>
              <a:cxn ang="0">
                <a:pos x="1611" y="189"/>
              </a:cxn>
              <a:cxn ang="0">
                <a:pos x="1623" y="178"/>
              </a:cxn>
              <a:cxn ang="0">
                <a:pos x="1629" y="166"/>
              </a:cxn>
              <a:cxn ang="0">
                <a:pos x="1626" y="154"/>
              </a:cxn>
              <a:cxn ang="0">
                <a:pos x="1613" y="142"/>
              </a:cxn>
              <a:cxn ang="0">
                <a:pos x="1595" y="130"/>
              </a:cxn>
              <a:cxn ang="0">
                <a:pos x="1567" y="118"/>
              </a:cxn>
              <a:cxn ang="0">
                <a:pos x="1532" y="106"/>
              </a:cxn>
              <a:cxn ang="0">
                <a:pos x="1493" y="94"/>
              </a:cxn>
              <a:cxn ang="0">
                <a:pos x="1447" y="83"/>
              </a:cxn>
              <a:cxn ang="0">
                <a:pos x="1395" y="71"/>
              </a:cxn>
              <a:cxn ang="0">
                <a:pos x="1338" y="61"/>
              </a:cxn>
              <a:cxn ang="0">
                <a:pos x="1275" y="51"/>
              </a:cxn>
              <a:cxn ang="0">
                <a:pos x="1207" y="41"/>
              </a:cxn>
              <a:cxn ang="0">
                <a:pos x="1138" y="33"/>
              </a:cxn>
              <a:cxn ang="0">
                <a:pos x="1063" y="24"/>
              </a:cxn>
              <a:cxn ang="0">
                <a:pos x="904" y="12"/>
              </a:cxn>
            </a:cxnLst>
            <a:rect l="0" t="0" r="r" b="b"/>
            <a:pathLst>
              <a:path w="1629" h="247">
                <a:moveTo>
                  <a:pt x="821" y="6"/>
                </a:moveTo>
                <a:lnTo>
                  <a:pt x="738" y="3"/>
                </a:lnTo>
                <a:lnTo>
                  <a:pt x="657" y="0"/>
                </a:lnTo>
                <a:lnTo>
                  <a:pt x="579" y="0"/>
                </a:lnTo>
                <a:lnTo>
                  <a:pt x="540" y="0"/>
                </a:lnTo>
                <a:lnTo>
                  <a:pt x="504" y="0"/>
                </a:lnTo>
                <a:lnTo>
                  <a:pt x="467" y="0"/>
                </a:lnTo>
                <a:lnTo>
                  <a:pt x="431" y="0"/>
                </a:lnTo>
                <a:lnTo>
                  <a:pt x="398" y="3"/>
                </a:lnTo>
                <a:lnTo>
                  <a:pt x="364" y="3"/>
                </a:lnTo>
                <a:lnTo>
                  <a:pt x="333" y="5"/>
                </a:lnTo>
                <a:lnTo>
                  <a:pt x="301" y="6"/>
                </a:lnTo>
                <a:lnTo>
                  <a:pt x="271" y="9"/>
                </a:lnTo>
                <a:lnTo>
                  <a:pt x="244" y="11"/>
                </a:lnTo>
                <a:lnTo>
                  <a:pt x="216" y="14"/>
                </a:lnTo>
                <a:lnTo>
                  <a:pt x="190" y="17"/>
                </a:lnTo>
                <a:lnTo>
                  <a:pt x="167" y="20"/>
                </a:lnTo>
                <a:lnTo>
                  <a:pt x="143" y="23"/>
                </a:lnTo>
                <a:lnTo>
                  <a:pt x="121" y="27"/>
                </a:lnTo>
                <a:lnTo>
                  <a:pt x="101" y="31"/>
                </a:lnTo>
                <a:lnTo>
                  <a:pt x="84" y="34"/>
                </a:lnTo>
                <a:lnTo>
                  <a:pt x="66" y="39"/>
                </a:lnTo>
                <a:lnTo>
                  <a:pt x="53" y="44"/>
                </a:lnTo>
                <a:lnTo>
                  <a:pt x="39" y="49"/>
                </a:lnTo>
                <a:lnTo>
                  <a:pt x="28" y="54"/>
                </a:lnTo>
                <a:lnTo>
                  <a:pt x="18" y="58"/>
                </a:lnTo>
                <a:lnTo>
                  <a:pt x="12" y="63"/>
                </a:lnTo>
                <a:lnTo>
                  <a:pt x="5" y="69"/>
                </a:lnTo>
                <a:lnTo>
                  <a:pt x="2" y="75"/>
                </a:lnTo>
                <a:lnTo>
                  <a:pt x="0" y="80"/>
                </a:lnTo>
                <a:lnTo>
                  <a:pt x="0" y="87"/>
                </a:lnTo>
                <a:lnTo>
                  <a:pt x="3" y="94"/>
                </a:lnTo>
                <a:lnTo>
                  <a:pt x="9" y="100"/>
                </a:lnTo>
                <a:lnTo>
                  <a:pt x="15" y="106"/>
                </a:lnTo>
                <a:lnTo>
                  <a:pt x="24" y="112"/>
                </a:lnTo>
                <a:lnTo>
                  <a:pt x="35" y="118"/>
                </a:lnTo>
                <a:lnTo>
                  <a:pt x="48" y="124"/>
                </a:lnTo>
                <a:lnTo>
                  <a:pt x="61" y="130"/>
                </a:lnTo>
                <a:lnTo>
                  <a:pt x="77" y="136"/>
                </a:lnTo>
                <a:lnTo>
                  <a:pt x="96" y="142"/>
                </a:lnTo>
                <a:lnTo>
                  <a:pt x="115" y="148"/>
                </a:lnTo>
                <a:lnTo>
                  <a:pt x="136" y="154"/>
                </a:lnTo>
                <a:lnTo>
                  <a:pt x="158" y="159"/>
                </a:lnTo>
                <a:lnTo>
                  <a:pt x="182" y="165"/>
                </a:lnTo>
                <a:lnTo>
                  <a:pt x="208" y="171"/>
                </a:lnTo>
                <a:lnTo>
                  <a:pt x="234" y="176"/>
                </a:lnTo>
                <a:lnTo>
                  <a:pt x="262" y="181"/>
                </a:lnTo>
                <a:lnTo>
                  <a:pt x="291" y="187"/>
                </a:lnTo>
                <a:lnTo>
                  <a:pt x="322" y="192"/>
                </a:lnTo>
                <a:lnTo>
                  <a:pt x="353" y="197"/>
                </a:lnTo>
                <a:lnTo>
                  <a:pt x="387" y="201"/>
                </a:lnTo>
                <a:lnTo>
                  <a:pt x="421" y="206"/>
                </a:lnTo>
                <a:lnTo>
                  <a:pt x="456" y="210"/>
                </a:lnTo>
                <a:lnTo>
                  <a:pt x="492" y="215"/>
                </a:lnTo>
                <a:lnTo>
                  <a:pt x="529" y="218"/>
                </a:lnTo>
                <a:lnTo>
                  <a:pt x="567" y="222"/>
                </a:lnTo>
                <a:lnTo>
                  <a:pt x="645" y="230"/>
                </a:lnTo>
                <a:lnTo>
                  <a:pt x="725" y="235"/>
                </a:lnTo>
                <a:lnTo>
                  <a:pt x="807" y="240"/>
                </a:lnTo>
                <a:lnTo>
                  <a:pt x="891" y="245"/>
                </a:lnTo>
                <a:lnTo>
                  <a:pt x="973" y="246"/>
                </a:lnTo>
                <a:lnTo>
                  <a:pt x="1051" y="247"/>
                </a:lnTo>
                <a:lnTo>
                  <a:pt x="1088" y="247"/>
                </a:lnTo>
                <a:lnTo>
                  <a:pt x="1126" y="247"/>
                </a:lnTo>
                <a:lnTo>
                  <a:pt x="1161" y="247"/>
                </a:lnTo>
                <a:lnTo>
                  <a:pt x="1197" y="246"/>
                </a:lnTo>
                <a:lnTo>
                  <a:pt x="1231" y="245"/>
                </a:lnTo>
                <a:lnTo>
                  <a:pt x="1264" y="245"/>
                </a:lnTo>
                <a:lnTo>
                  <a:pt x="1297" y="243"/>
                </a:lnTo>
                <a:lnTo>
                  <a:pt x="1328" y="241"/>
                </a:lnTo>
                <a:lnTo>
                  <a:pt x="1357" y="239"/>
                </a:lnTo>
                <a:lnTo>
                  <a:pt x="1386" y="236"/>
                </a:lnTo>
                <a:lnTo>
                  <a:pt x="1413" y="234"/>
                </a:lnTo>
                <a:lnTo>
                  <a:pt x="1439" y="230"/>
                </a:lnTo>
                <a:lnTo>
                  <a:pt x="1463" y="227"/>
                </a:lnTo>
                <a:lnTo>
                  <a:pt x="1487" y="224"/>
                </a:lnTo>
                <a:lnTo>
                  <a:pt x="1508" y="221"/>
                </a:lnTo>
                <a:lnTo>
                  <a:pt x="1528" y="217"/>
                </a:lnTo>
                <a:lnTo>
                  <a:pt x="1546" y="212"/>
                </a:lnTo>
                <a:lnTo>
                  <a:pt x="1562" y="209"/>
                </a:lnTo>
                <a:lnTo>
                  <a:pt x="1577" y="204"/>
                </a:lnTo>
                <a:lnTo>
                  <a:pt x="1590" y="199"/>
                </a:lnTo>
                <a:lnTo>
                  <a:pt x="1601" y="194"/>
                </a:lnTo>
                <a:lnTo>
                  <a:pt x="1611" y="189"/>
                </a:lnTo>
                <a:lnTo>
                  <a:pt x="1618" y="183"/>
                </a:lnTo>
                <a:lnTo>
                  <a:pt x="1623" y="178"/>
                </a:lnTo>
                <a:lnTo>
                  <a:pt x="1627" y="172"/>
                </a:lnTo>
                <a:lnTo>
                  <a:pt x="1629" y="166"/>
                </a:lnTo>
                <a:lnTo>
                  <a:pt x="1628" y="160"/>
                </a:lnTo>
                <a:lnTo>
                  <a:pt x="1626" y="154"/>
                </a:lnTo>
                <a:lnTo>
                  <a:pt x="1621" y="148"/>
                </a:lnTo>
                <a:lnTo>
                  <a:pt x="1613" y="142"/>
                </a:lnTo>
                <a:lnTo>
                  <a:pt x="1604" y="136"/>
                </a:lnTo>
                <a:lnTo>
                  <a:pt x="1595" y="130"/>
                </a:lnTo>
                <a:lnTo>
                  <a:pt x="1582" y="124"/>
                </a:lnTo>
                <a:lnTo>
                  <a:pt x="1567" y="118"/>
                </a:lnTo>
                <a:lnTo>
                  <a:pt x="1551" y="112"/>
                </a:lnTo>
                <a:lnTo>
                  <a:pt x="1532" y="106"/>
                </a:lnTo>
                <a:lnTo>
                  <a:pt x="1514" y="100"/>
                </a:lnTo>
                <a:lnTo>
                  <a:pt x="1493" y="94"/>
                </a:lnTo>
                <a:lnTo>
                  <a:pt x="1470" y="87"/>
                </a:lnTo>
                <a:lnTo>
                  <a:pt x="1447" y="83"/>
                </a:lnTo>
                <a:lnTo>
                  <a:pt x="1421" y="77"/>
                </a:lnTo>
                <a:lnTo>
                  <a:pt x="1395" y="71"/>
                </a:lnTo>
                <a:lnTo>
                  <a:pt x="1366" y="67"/>
                </a:lnTo>
                <a:lnTo>
                  <a:pt x="1338" y="61"/>
                </a:lnTo>
                <a:lnTo>
                  <a:pt x="1307" y="56"/>
                </a:lnTo>
                <a:lnTo>
                  <a:pt x="1275" y="51"/>
                </a:lnTo>
                <a:lnTo>
                  <a:pt x="1242" y="45"/>
                </a:lnTo>
                <a:lnTo>
                  <a:pt x="1207" y="41"/>
                </a:lnTo>
                <a:lnTo>
                  <a:pt x="1172" y="37"/>
                </a:lnTo>
                <a:lnTo>
                  <a:pt x="1138" y="33"/>
                </a:lnTo>
                <a:lnTo>
                  <a:pt x="1100" y="29"/>
                </a:lnTo>
                <a:lnTo>
                  <a:pt x="1063" y="24"/>
                </a:lnTo>
                <a:lnTo>
                  <a:pt x="985" y="18"/>
                </a:lnTo>
                <a:lnTo>
                  <a:pt x="904" y="12"/>
                </a:lnTo>
                <a:lnTo>
                  <a:pt x="821" y="6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63" name="Freeform 475"/>
          <p:cNvSpPr>
            <a:spLocks/>
          </p:cNvSpPr>
          <p:nvPr/>
        </p:nvSpPr>
        <p:spPr bwMode="auto">
          <a:xfrm>
            <a:off x="1479550" y="3119438"/>
            <a:ext cx="3224213" cy="977900"/>
          </a:xfrm>
          <a:custGeom>
            <a:avLst/>
            <a:gdLst/>
            <a:ahLst/>
            <a:cxnLst>
              <a:cxn ang="0">
                <a:pos x="914" y="102"/>
              </a:cxn>
              <a:cxn ang="0">
                <a:pos x="813" y="126"/>
              </a:cxn>
              <a:cxn ang="0">
                <a:pos x="714" y="153"/>
              </a:cxn>
              <a:cxn ang="0">
                <a:pos x="620" y="180"/>
              </a:cxn>
              <a:cxn ang="0">
                <a:pos x="531" y="208"/>
              </a:cxn>
              <a:cxn ang="0">
                <a:pos x="448" y="235"/>
              </a:cxn>
              <a:cxn ang="0">
                <a:pos x="370" y="266"/>
              </a:cxn>
              <a:cxn ang="0">
                <a:pos x="297" y="295"/>
              </a:cxn>
              <a:cxn ang="0">
                <a:pos x="231" y="324"/>
              </a:cxn>
              <a:cxn ang="0">
                <a:pos x="174" y="354"/>
              </a:cxn>
              <a:cxn ang="0">
                <a:pos x="123" y="383"/>
              </a:cxn>
              <a:cxn ang="0">
                <a:pos x="79" y="411"/>
              </a:cxn>
              <a:cxn ang="0">
                <a:pos x="46" y="439"/>
              </a:cxn>
              <a:cxn ang="0">
                <a:pos x="21" y="466"/>
              </a:cxn>
              <a:cxn ang="0">
                <a:pos x="5" y="491"/>
              </a:cxn>
              <a:cxn ang="0">
                <a:pos x="0" y="515"/>
              </a:cxn>
              <a:cxn ang="0">
                <a:pos x="5" y="537"/>
              </a:cxn>
              <a:cxn ang="0">
                <a:pos x="20" y="558"/>
              </a:cxn>
              <a:cxn ang="0">
                <a:pos x="45" y="573"/>
              </a:cxn>
              <a:cxn ang="0">
                <a:pos x="79" y="588"/>
              </a:cxn>
              <a:cxn ang="0">
                <a:pos x="123" y="600"/>
              </a:cxn>
              <a:cxn ang="0">
                <a:pos x="174" y="609"/>
              </a:cxn>
              <a:cxn ang="0">
                <a:pos x="231" y="613"/>
              </a:cxn>
              <a:cxn ang="0">
                <a:pos x="297" y="616"/>
              </a:cxn>
              <a:cxn ang="0">
                <a:pos x="370" y="616"/>
              </a:cxn>
              <a:cxn ang="0">
                <a:pos x="448" y="612"/>
              </a:cxn>
              <a:cxn ang="0">
                <a:pos x="531" y="607"/>
              </a:cxn>
              <a:cxn ang="0">
                <a:pos x="620" y="599"/>
              </a:cxn>
              <a:cxn ang="0">
                <a:pos x="713" y="588"/>
              </a:cxn>
              <a:cxn ang="0">
                <a:pos x="810" y="573"/>
              </a:cxn>
              <a:cxn ang="0">
                <a:pos x="961" y="547"/>
              </a:cxn>
              <a:cxn ang="0">
                <a:pos x="1116" y="514"/>
              </a:cxn>
              <a:cxn ang="0">
                <a:pos x="1218" y="490"/>
              </a:cxn>
              <a:cxn ang="0">
                <a:pos x="1317" y="463"/>
              </a:cxn>
              <a:cxn ang="0">
                <a:pos x="1410" y="437"/>
              </a:cxn>
              <a:cxn ang="0">
                <a:pos x="1500" y="410"/>
              </a:cxn>
              <a:cxn ang="0">
                <a:pos x="1583" y="381"/>
              </a:cxn>
              <a:cxn ang="0">
                <a:pos x="1661" y="351"/>
              </a:cxn>
              <a:cxn ang="0">
                <a:pos x="1733" y="321"/>
              </a:cxn>
              <a:cxn ang="0">
                <a:pos x="1799" y="292"/>
              </a:cxn>
              <a:cxn ang="0">
                <a:pos x="1857" y="263"/>
              </a:cxn>
              <a:cxn ang="0">
                <a:pos x="1907" y="234"/>
              </a:cxn>
              <a:cxn ang="0">
                <a:pos x="1950" y="205"/>
              </a:cxn>
              <a:cxn ang="0">
                <a:pos x="1985" y="179"/>
              </a:cxn>
              <a:cxn ang="0">
                <a:pos x="2010" y="151"/>
              </a:cxn>
              <a:cxn ang="0">
                <a:pos x="2025" y="125"/>
              </a:cxn>
              <a:cxn ang="0">
                <a:pos x="2031" y="101"/>
              </a:cxn>
              <a:cxn ang="0">
                <a:pos x="2025" y="79"/>
              </a:cxn>
              <a:cxn ang="0">
                <a:pos x="2010" y="59"/>
              </a:cxn>
              <a:cxn ang="0">
                <a:pos x="1985" y="43"/>
              </a:cxn>
              <a:cxn ang="0">
                <a:pos x="1950" y="28"/>
              </a:cxn>
              <a:cxn ang="0">
                <a:pos x="1908" y="16"/>
              </a:cxn>
              <a:cxn ang="0">
                <a:pos x="1857" y="9"/>
              </a:cxn>
              <a:cxn ang="0">
                <a:pos x="1799" y="3"/>
              </a:cxn>
              <a:cxn ang="0">
                <a:pos x="1733" y="0"/>
              </a:cxn>
              <a:cxn ang="0">
                <a:pos x="1661" y="0"/>
              </a:cxn>
              <a:cxn ang="0">
                <a:pos x="1583" y="4"/>
              </a:cxn>
              <a:cxn ang="0">
                <a:pos x="1500" y="9"/>
              </a:cxn>
              <a:cxn ang="0">
                <a:pos x="1412" y="17"/>
              </a:cxn>
              <a:cxn ang="0">
                <a:pos x="1319" y="30"/>
              </a:cxn>
              <a:cxn ang="0">
                <a:pos x="1222" y="43"/>
              </a:cxn>
              <a:cxn ang="0">
                <a:pos x="1070" y="70"/>
              </a:cxn>
            </a:cxnLst>
            <a:rect l="0" t="0" r="r" b="b"/>
            <a:pathLst>
              <a:path w="2031" h="616">
                <a:moveTo>
                  <a:pt x="966" y="91"/>
                </a:moveTo>
                <a:lnTo>
                  <a:pt x="914" y="102"/>
                </a:lnTo>
                <a:lnTo>
                  <a:pt x="863" y="114"/>
                </a:lnTo>
                <a:lnTo>
                  <a:pt x="813" y="126"/>
                </a:lnTo>
                <a:lnTo>
                  <a:pt x="762" y="140"/>
                </a:lnTo>
                <a:lnTo>
                  <a:pt x="714" y="153"/>
                </a:lnTo>
                <a:lnTo>
                  <a:pt x="667" y="166"/>
                </a:lnTo>
                <a:lnTo>
                  <a:pt x="620" y="180"/>
                </a:lnTo>
                <a:lnTo>
                  <a:pt x="576" y="193"/>
                </a:lnTo>
                <a:lnTo>
                  <a:pt x="531" y="208"/>
                </a:lnTo>
                <a:lnTo>
                  <a:pt x="489" y="221"/>
                </a:lnTo>
                <a:lnTo>
                  <a:pt x="448" y="235"/>
                </a:lnTo>
                <a:lnTo>
                  <a:pt x="408" y="251"/>
                </a:lnTo>
                <a:lnTo>
                  <a:pt x="370" y="266"/>
                </a:lnTo>
                <a:lnTo>
                  <a:pt x="333" y="280"/>
                </a:lnTo>
                <a:lnTo>
                  <a:pt x="297" y="295"/>
                </a:lnTo>
                <a:lnTo>
                  <a:pt x="263" y="309"/>
                </a:lnTo>
                <a:lnTo>
                  <a:pt x="231" y="324"/>
                </a:lnTo>
                <a:lnTo>
                  <a:pt x="202" y="338"/>
                </a:lnTo>
                <a:lnTo>
                  <a:pt x="174" y="354"/>
                </a:lnTo>
                <a:lnTo>
                  <a:pt x="148" y="369"/>
                </a:lnTo>
                <a:lnTo>
                  <a:pt x="123" y="383"/>
                </a:lnTo>
                <a:lnTo>
                  <a:pt x="101" y="398"/>
                </a:lnTo>
                <a:lnTo>
                  <a:pt x="79" y="411"/>
                </a:lnTo>
                <a:lnTo>
                  <a:pt x="61" y="424"/>
                </a:lnTo>
                <a:lnTo>
                  <a:pt x="46" y="439"/>
                </a:lnTo>
                <a:lnTo>
                  <a:pt x="32" y="452"/>
                </a:lnTo>
                <a:lnTo>
                  <a:pt x="21" y="466"/>
                </a:lnTo>
                <a:lnTo>
                  <a:pt x="11" y="479"/>
                </a:lnTo>
                <a:lnTo>
                  <a:pt x="5" y="491"/>
                </a:lnTo>
                <a:lnTo>
                  <a:pt x="1" y="503"/>
                </a:lnTo>
                <a:lnTo>
                  <a:pt x="0" y="515"/>
                </a:lnTo>
                <a:lnTo>
                  <a:pt x="1" y="526"/>
                </a:lnTo>
                <a:lnTo>
                  <a:pt x="5" y="537"/>
                </a:lnTo>
                <a:lnTo>
                  <a:pt x="11" y="548"/>
                </a:lnTo>
                <a:lnTo>
                  <a:pt x="20" y="558"/>
                </a:lnTo>
                <a:lnTo>
                  <a:pt x="32" y="566"/>
                </a:lnTo>
                <a:lnTo>
                  <a:pt x="45" y="573"/>
                </a:lnTo>
                <a:lnTo>
                  <a:pt x="61" y="582"/>
                </a:lnTo>
                <a:lnTo>
                  <a:pt x="79" y="588"/>
                </a:lnTo>
                <a:lnTo>
                  <a:pt x="99" y="594"/>
                </a:lnTo>
                <a:lnTo>
                  <a:pt x="123" y="600"/>
                </a:lnTo>
                <a:lnTo>
                  <a:pt x="148" y="604"/>
                </a:lnTo>
                <a:lnTo>
                  <a:pt x="174" y="609"/>
                </a:lnTo>
                <a:lnTo>
                  <a:pt x="202" y="611"/>
                </a:lnTo>
                <a:lnTo>
                  <a:pt x="231" y="613"/>
                </a:lnTo>
                <a:lnTo>
                  <a:pt x="264" y="615"/>
                </a:lnTo>
                <a:lnTo>
                  <a:pt x="297" y="616"/>
                </a:lnTo>
                <a:lnTo>
                  <a:pt x="333" y="616"/>
                </a:lnTo>
                <a:lnTo>
                  <a:pt x="370" y="616"/>
                </a:lnTo>
                <a:lnTo>
                  <a:pt x="408" y="615"/>
                </a:lnTo>
                <a:lnTo>
                  <a:pt x="448" y="612"/>
                </a:lnTo>
                <a:lnTo>
                  <a:pt x="489" y="611"/>
                </a:lnTo>
                <a:lnTo>
                  <a:pt x="531" y="607"/>
                </a:lnTo>
                <a:lnTo>
                  <a:pt x="575" y="603"/>
                </a:lnTo>
                <a:lnTo>
                  <a:pt x="620" y="599"/>
                </a:lnTo>
                <a:lnTo>
                  <a:pt x="665" y="593"/>
                </a:lnTo>
                <a:lnTo>
                  <a:pt x="713" y="588"/>
                </a:lnTo>
                <a:lnTo>
                  <a:pt x="761" y="581"/>
                </a:lnTo>
                <a:lnTo>
                  <a:pt x="810" y="573"/>
                </a:lnTo>
                <a:lnTo>
                  <a:pt x="859" y="565"/>
                </a:lnTo>
                <a:lnTo>
                  <a:pt x="961" y="547"/>
                </a:lnTo>
                <a:lnTo>
                  <a:pt x="1064" y="525"/>
                </a:lnTo>
                <a:lnTo>
                  <a:pt x="1116" y="514"/>
                </a:lnTo>
                <a:lnTo>
                  <a:pt x="1168" y="502"/>
                </a:lnTo>
                <a:lnTo>
                  <a:pt x="1218" y="490"/>
                </a:lnTo>
                <a:lnTo>
                  <a:pt x="1268" y="477"/>
                </a:lnTo>
                <a:lnTo>
                  <a:pt x="1317" y="463"/>
                </a:lnTo>
                <a:lnTo>
                  <a:pt x="1364" y="451"/>
                </a:lnTo>
                <a:lnTo>
                  <a:pt x="1410" y="437"/>
                </a:lnTo>
                <a:lnTo>
                  <a:pt x="1455" y="423"/>
                </a:lnTo>
                <a:lnTo>
                  <a:pt x="1500" y="410"/>
                </a:lnTo>
                <a:lnTo>
                  <a:pt x="1542" y="395"/>
                </a:lnTo>
                <a:lnTo>
                  <a:pt x="1583" y="381"/>
                </a:lnTo>
                <a:lnTo>
                  <a:pt x="1623" y="366"/>
                </a:lnTo>
                <a:lnTo>
                  <a:pt x="1661" y="351"/>
                </a:lnTo>
                <a:lnTo>
                  <a:pt x="1698" y="336"/>
                </a:lnTo>
                <a:lnTo>
                  <a:pt x="1733" y="321"/>
                </a:lnTo>
                <a:lnTo>
                  <a:pt x="1768" y="308"/>
                </a:lnTo>
                <a:lnTo>
                  <a:pt x="1799" y="292"/>
                </a:lnTo>
                <a:lnTo>
                  <a:pt x="1829" y="278"/>
                </a:lnTo>
                <a:lnTo>
                  <a:pt x="1857" y="263"/>
                </a:lnTo>
                <a:lnTo>
                  <a:pt x="1883" y="248"/>
                </a:lnTo>
                <a:lnTo>
                  <a:pt x="1907" y="234"/>
                </a:lnTo>
                <a:lnTo>
                  <a:pt x="1929" y="220"/>
                </a:lnTo>
                <a:lnTo>
                  <a:pt x="1950" y="205"/>
                </a:lnTo>
                <a:lnTo>
                  <a:pt x="1969" y="192"/>
                </a:lnTo>
                <a:lnTo>
                  <a:pt x="1985" y="179"/>
                </a:lnTo>
                <a:lnTo>
                  <a:pt x="1998" y="164"/>
                </a:lnTo>
                <a:lnTo>
                  <a:pt x="2010" y="151"/>
                </a:lnTo>
                <a:lnTo>
                  <a:pt x="2019" y="139"/>
                </a:lnTo>
                <a:lnTo>
                  <a:pt x="2025" y="125"/>
                </a:lnTo>
                <a:lnTo>
                  <a:pt x="2030" y="113"/>
                </a:lnTo>
                <a:lnTo>
                  <a:pt x="2031" y="101"/>
                </a:lnTo>
                <a:lnTo>
                  <a:pt x="2030" y="90"/>
                </a:lnTo>
                <a:lnTo>
                  <a:pt x="2025" y="79"/>
                </a:lnTo>
                <a:lnTo>
                  <a:pt x="2020" y="68"/>
                </a:lnTo>
                <a:lnTo>
                  <a:pt x="2010" y="59"/>
                </a:lnTo>
                <a:lnTo>
                  <a:pt x="1999" y="51"/>
                </a:lnTo>
                <a:lnTo>
                  <a:pt x="1985" y="43"/>
                </a:lnTo>
                <a:lnTo>
                  <a:pt x="1969" y="34"/>
                </a:lnTo>
                <a:lnTo>
                  <a:pt x="1950" y="28"/>
                </a:lnTo>
                <a:lnTo>
                  <a:pt x="1931" y="22"/>
                </a:lnTo>
                <a:lnTo>
                  <a:pt x="1908" y="16"/>
                </a:lnTo>
                <a:lnTo>
                  <a:pt x="1883" y="13"/>
                </a:lnTo>
                <a:lnTo>
                  <a:pt x="1857" y="9"/>
                </a:lnTo>
                <a:lnTo>
                  <a:pt x="1829" y="5"/>
                </a:lnTo>
                <a:lnTo>
                  <a:pt x="1799" y="3"/>
                </a:lnTo>
                <a:lnTo>
                  <a:pt x="1767" y="2"/>
                </a:lnTo>
                <a:lnTo>
                  <a:pt x="1733" y="0"/>
                </a:lnTo>
                <a:lnTo>
                  <a:pt x="1697" y="0"/>
                </a:lnTo>
                <a:lnTo>
                  <a:pt x="1661" y="0"/>
                </a:lnTo>
                <a:lnTo>
                  <a:pt x="1623" y="3"/>
                </a:lnTo>
                <a:lnTo>
                  <a:pt x="1583" y="4"/>
                </a:lnTo>
                <a:lnTo>
                  <a:pt x="1542" y="7"/>
                </a:lnTo>
                <a:lnTo>
                  <a:pt x="1500" y="9"/>
                </a:lnTo>
                <a:lnTo>
                  <a:pt x="1456" y="14"/>
                </a:lnTo>
                <a:lnTo>
                  <a:pt x="1412" y="17"/>
                </a:lnTo>
                <a:lnTo>
                  <a:pt x="1364" y="23"/>
                </a:lnTo>
                <a:lnTo>
                  <a:pt x="1319" y="30"/>
                </a:lnTo>
                <a:lnTo>
                  <a:pt x="1270" y="36"/>
                </a:lnTo>
                <a:lnTo>
                  <a:pt x="1222" y="43"/>
                </a:lnTo>
                <a:lnTo>
                  <a:pt x="1172" y="51"/>
                </a:lnTo>
                <a:lnTo>
                  <a:pt x="1070" y="70"/>
                </a:lnTo>
                <a:lnTo>
                  <a:pt x="966" y="91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64" name="Freeform 476"/>
          <p:cNvSpPr>
            <a:spLocks/>
          </p:cNvSpPr>
          <p:nvPr/>
        </p:nvSpPr>
        <p:spPr bwMode="auto">
          <a:xfrm>
            <a:off x="3152775" y="4425950"/>
            <a:ext cx="30163" cy="28575"/>
          </a:xfrm>
          <a:custGeom>
            <a:avLst/>
            <a:gdLst/>
            <a:ahLst/>
            <a:cxnLst>
              <a:cxn ang="0">
                <a:pos x="10" y="18"/>
              </a:cxn>
              <a:cxn ang="0">
                <a:pos x="19" y="9"/>
              </a:cxn>
              <a:cxn ang="0">
                <a:pos x="8" y="0"/>
              </a:cxn>
              <a:cxn ang="0">
                <a:pos x="0" y="10"/>
              </a:cxn>
              <a:cxn ang="0">
                <a:pos x="10" y="18"/>
              </a:cxn>
            </a:cxnLst>
            <a:rect l="0" t="0" r="r" b="b"/>
            <a:pathLst>
              <a:path w="19" h="18">
                <a:moveTo>
                  <a:pt x="10" y="18"/>
                </a:moveTo>
                <a:lnTo>
                  <a:pt x="19" y="9"/>
                </a:lnTo>
                <a:lnTo>
                  <a:pt x="8" y="0"/>
                </a:lnTo>
                <a:lnTo>
                  <a:pt x="0" y="10"/>
                </a:lnTo>
                <a:lnTo>
                  <a:pt x="10" y="18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65" name="Freeform 477"/>
          <p:cNvSpPr>
            <a:spLocks/>
          </p:cNvSpPr>
          <p:nvPr/>
        </p:nvSpPr>
        <p:spPr bwMode="auto">
          <a:xfrm>
            <a:off x="2798763" y="4251325"/>
            <a:ext cx="26987" cy="26988"/>
          </a:xfrm>
          <a:custGeom>
            <a:avLst/>
            <a:gdLst/>
            <a:ahLst/>
            <a:cxnLst>
              <a:cxn ang="0">
                <a:pos x="12" y="17"/>
              </a:cxn>
              <a:cxn ang="0">
                <a:pos x="17" y="5"/>
              </a:cxn>
              <a:cxn ang="0">
                <a:pos x="5" y="0"/>
              </a:cxn>
              <a:cxn ang="0">
                <a:pos x="0" y="12"/>
              </a:cxn>
              <a:cxn ang="0">
                <a:pos x="12" y="17"/>
              </a:cxn>
            </a:cxnLst>
            <a:rect l="0" t="0" r="r" b="b"/>
            <a:pathLst>
              <a:path w="17" h="17">
                <a:moveTo>
                  <a:pt x="12" y="17"/>
                </a:moveTo>
                <a:lnTo>
                  <a:pt x="17" y="5"/>
                </a:lnTo>
                <a:lnTo>
                  <a:pt x="5" y="0"/>
                </a:lnTo>
                <a:lnTo>
                  <a:pt x="0" y="12"/>
                </a:lnTo>
                <a:lnTo>
                  <a:pt x="12" y="17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78366" name="Group 478"/>
          <p:cNvGrpSpPr>
            <a:grpSpLocks/>
          </p:cNvGrpSpPr>
          <p:nvPr/>
        </p:nvGrpSpPr>
        <p:grpSpPr bwMode="auto">
          <a:xfrm>
            <a:off x="1133475" y="4179888"/>
            <a:ext cx="2111375" cy="1247775"/>
            <a:chOff x="714" y="2389"/>
            <a:chExt cx="1330" cy="786"/>
          </a:xfrm>
        </p:grpSpPr>
        <p:sp>
          <p:nvSpPr>
            <p:cNvPr id="678367" name="Freeform 479"/>
            <p:cNvSpPr>
              <a:spLocks/>
            </p:cNvSpPr>
            <p:nvPr/>
          </p:nvSpPr>
          <p:spPr bwMode="auto">
            <a:xfrm>
              <a:off x="1265" y="2394"/>
              <a:ext cx="13" cy="14"/>
            </a:xfrm>
            <a:custGeom>
              <a:avLst/>
              <a:gdLst/>
              <a:ahLst/>
              <a:cxnLst>
                <a:cxn ang="0">
                  <a:pos x="13" y="12"/>
                </a:cxn>
                <a:cxn ang="0">
                  <a:pos x="12" y="0"/>
                </a:cxn>
                <a:cxn ang="0">
                  <a:pos x="0" y="1"/>
                </a:cxn>
                <a:cxn ang="0">
                  <a:pos x="1" y="14"/>
                </a:cxn>
                <a:cxn ang="0">
                  <a:pos x="13" y="12"/>
                </a:cxn>
              </a:cxnLst>
              <a:rect l="0" t="0" r="r" b="b"/>
              <a:pathLst>
                <a:path w="13" h="14">
                  <a:moveTo>
                    <a:pt x="13" y="12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" y="14"/>
                  </a:lnTo>
                  <a:lnTo>
                    <a:pt x="13" y="12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68" name="Freeform 480"/>
            <p:cNvSpPr>
              <a:spLocks/>
            </p:cNvSpPr>
            <p:nvPr/>
          </p:nvSpPr>
          <p:spPr bwMode="auto">
            <a:xfrm>
              <a:off x="804" y="2578"/>
              <a:ext cx="19" cy="18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9" y="0"/>
                </a:cxn>
                <a:cxn ang="0">
                  <a:pos x="0" y="8"/>
                </a:cxn>
                <a:cxn ang="0">
                  <a:pos x="9" y="18"/>
                </a:cxn>
                <a:cxn ang="0">
                  <a:pos x="19" y="8"/>
                </a:cxn>
              </a:cxnLst>
              <a:rect l="0" t="0" r="r" b="b"/>
              <a:pathLst>
                <a:path w="19" h="18">
                  <a:moveTo>
                    <a:pt x="19" y="8"/>
                  </a:moveTo>
                  <a:lnTo>
                    <a:pt x="9" y="0"/>
                  </a:lnTo>
                  <a:lnTo>
                    <a:pt x="0" y="8"/>
                  </a:lnTo>
                  <a:lnTo>
                    <a:pt x="9" y="18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69" name="Freeform 481"/>
            <p:cNvSpPr>
              <a:spLocks/>
            </p:cNvSpPr>
            <p:nvPr/>
          </p:nvSpPr>
          <p:spPr bwMode="auto">
            <a:xfrm>
              <a:off x="714" y="2660"/>
              <a:ext cx="44" cy="101"/>
            </a:xfrm>
            <a:custGeom>
              <a:avLst/>
              <a:gdLst/>
              <a:ahLst/>
              <a:cxnLst>
                <a:cxn ang="0">
                  <a:pos x="44" y="6"/>
                </a:cxn>
                <a:cxn ang="0">
                  <a:pos x="33" y="0"/>
                </a:cxn>
                <a:cxn ang="0">
                  <a:pos x="32" y="3"/>
                </a:cxn>
                <a:cxn ang="0">
                  <a:pos x="21" y="21"/>
                </a:cxn>
                <a:cxn ang="0">
                  <a:pos x="14" y="39"/>
                </a:cxn>
                <a:cxn ang="0">
                  <a:pos x="7" y="60"/>
                </a:cxn>
                <a:cxn ang="0">
                  <a:pos x="3" y="78"/>
                </a:cxn>
                <a:cxn ang="0">
                  <a:pos x="2" y="81"/>
                </a:cxn>
                <a:cxn ang="0">
                  <a:pos x="0" y="101"/>
                </a:cxn>
                <a:cxn ang="0">
                  <a:pos x="0" y="101"/>
                </a:cxn>
                <a:cxn ang="0">
                  <a:pos x="13" y="101"/>
                </a:cxn>
                <a:cxn ang="0">
                  <a:pos x="13" y="101"/>
                </a:cxn>
                <a:cxn ang="0">
                  <a:pos x="16" y="81"/>
                </a:cxn>
                <a:cxn ang="0">
                  <a:pos x="8" y="81"/>
                </a:cxn>
                <a:cxn ang="0">
                  <a:pos x="16" y="84"/>
                </a:cxn>
                <a:cxn ang="0">
                  <a:pos x="19" y="63"/>
                </a:cxn>
                <a:cxn ang="0">
                  <a:pos x="27" y="45"/>
                </a:cxn>
                <a:cxn ang="0">
                  <a:pos x="33" y="26"/>
                </a:cxn>
                <a:cxn ang="0">
                  <a:pos x="44" y="8"/>
                </a:cxn>
                <a:cxn ang="0">
                  <a:pos x="44" y="6"/>
                </a:cxn>
              </a:cxnLst>
              <a:rect l="0" t="0" r="r" b="b"/>
              <a:pathLst>
                <a:path w="44" h="101">
                  <a:moveTo>
                    <a:pt x="44" y="6"/>
                  </a:moveTo>
                  <a:lnTo>
                    <a:pt x="33" y="0"/>
                  </a:lnTo>
                  <a:lnTo>
                    <a:pt x="32" y="3"/>
                  </a:lnTo>
                  <a:lnTo>
                    <a:pt x="21" y="21"/>
                  </a:lnTo>
                  <a:lnTo>
                    <a:pt x="14" y="39"/>
                  </a:lnTo>
                  <a:lnTo>
                    <a:pt x="7" y="60"/>
                  </a:lnTo>
                  <a:lnTo>
                    <a:pt x="3" y="78"/>
                  </a:lnTo>
                  <a:lnTo>
                    <a:pt x="2" y="81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13" y="101"/>
                  </a:lnTo>
                  <a:lnTo>
                    <a:pt x="13" y="101"/>
                  </a:lnTo>
                  <a:lnTo>
                    <a:pt x="16" y="81"/>
                  </a:lnTo>
                  <a:lnTo>
                    <a:pt x="8" y="81"/>
                  </a:lnTo>
                  <a:lnTo>
                    <a:pt x="16" y="84"/>
                  </a:lnTo>
                  <a:lnTo>
                    <a:pt x="19" y="63"/>
                  </a:lnTo>
                  <a:lnTo>
                    <a:pt x="27" y="45"/>
                  </a:lnTo>
                  <a:lnTo>
                    <a:pt x="33" y="26"/>
                  </a:lnTo>
                  <a:lnTo>
                    <a:pt x="44" y="8"/>
                  </a:lnTo>
                  <a:lnTo>
                    <a:pt x="44" y="6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70" name="Freeform 482"/>
            <p:cNvSpPr>
              <a:spLocks/>
            </p:cNvSpPr>
            <p:nvPr/>
          </p:nvSpPr>
          <p:spPr bwMode="auto">
            <a:xfrm>
              <a:off x="714" y="2800"/>
              <a:ext cx="14" cy="1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2" y="14"/>
                </a:cxn>
                <a:cxn ang="0">
                  <a:pos x="14" y="12"/>
                </a:cxn>
                <a:cxn ang="0">
                  <a:pos x="13" y="1"/>
                </a:cxn>
                <a:cxn ang="0">
                  <a:pos x="13" y="0"/>
                </a:cxn>
              </a:cxnLst>
              <a:rect l="0" t="0" r="r" b="b"/>
              <a:pathLst>
                <a:path w="14" h="14">
                  <a:moveTo>
                    <a:pt x="13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2" y="14"/>
                  </a:lnTo>
                  <a:lnTo>
                    <a:pt x="14" y="12"/>
                  </a:lnTo>
                  <a:lnTo>
                    <a:pt x="13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71" name="Freeform 483"/>
            <p:cNvSpPr>
              <a:spLocks/>
            </p:cNvSpPr>
            <p:nvPr/>
          </p:nvSpPr>
          <p:spPr bwMode="auto">
            <a:xfrm>
              <a:off x="726" y="2848"/>
              <a:ext cx="16" cy="1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5"/>
                </a:cxn>
                <a:cxn ang="0">
                  <a:pos x="2" y="13"/>
                </a:cxn>
                <a:cxn ang="0">
                  <a:pos x="4" y="17"/>
                </a:cxn>
                <a:cxn ang="0">
                  <a:pos x="16" y="13"/>
                </a:cxn>
                <a:cxn ang="0">
                  <a:pos x="15" y="9"/>
                </a:cxn>
                <a:cxn ang="0">
                  <a:pos x="12" y="0"/>
                </a:cxn>
              </a:cxnLst>
              <a:rect l="0" t="0" r="r" b="b"/>
              <a:pathLst>
                <a:path w="16" h="17">
                  <a:moveTo>
                    <a:pt x="12" y="0"/>
                  </a:moveTo>
                  <a:lnTo>
                    <a:pt x="0" y="5"/>
                  </a:lnTo>
                  <a:lnTo>
                    <a:pt x="2" y="13"/>
                  </a:lnTo>
                  <a:lnTo>
                    <a:pt x="4" y="17"/>
                  </a:lnTo>
                  <a:lnTo>
                    <a:pt x="16" y="13"/>
                  </a:lnTo>
                  <a:lnTo>
                    <a:pt x="15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72" name="Freeform 484"/>
            <p:cNvSpPr>
              <a:spLocks/>
            </p:cNvSpPr>
            <p:nvPr/>
          </p:nvSpPr>
          <p:spPr bwMode="auto">
            <a:xfrm>
              <a:off x="844" y="3000"/>
              <a:ext cx="19" cy="1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9"/>
                </a:cxn>
                <a:cxn ang="0">
                  <a:pos x="11" y="16"/>
                </a:cxn>
                <a:cxn ang="0">
                  <a:pos x="19" y="8"/>
                </a:cxn>
                <a:cxn ang="0">
                  <a:pos x="9" y="0"/>
                </a:cxn>
              </a:cxnLst>
              <a:rect l="0" t="0" r="r" b="b"/>
              <a:pathLst>
                <a:path w="19" h="16">
                  <a:moveTo>
                    <a:pt x="9" y="0"/>
                  </a:moveTo>
                  <a:lnTo>
                    <a:pt x="0" y="9"/>
                  </a:lnTo>
                  <a:lnTo>
                    <a:pt x="11" y="16"/>
                  </a:lnTo>
                  <a:lnTo>
                    <a:pt x="19" y="8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73" name="Freeform 485"/>
            <p:cNvSpPr>
              <a:spLocks/>
            </p:cNvSpPr>
            <p:nvPr/>
          </p:nvSpPr>
          <p:spPr bwMode="auto">
            <a:xfrm>
              <a:off x="1069" y="3111"/>
              <a:ext cx="17" cy="1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2"/>
                </a:cxn>
                <a:cxn ang="0">
                  <a:pos x="12" y="16"/>
                </a:cxn>
                <a:cxn ang="0">
                  <a:pos x="17" y="4"/>
                </a:cxn>
                <a:cxn ang="0">
                  <a:pos x="5" y="0"/>
                </a:cxn>
              </a:cxnLst>
              <a:rect l="0" t="0" r="r" b="b"/>
              <a:pathLst>
                <a:path w="17" h="16">
                  <a:moveTo>
                    <a:pt x="5" y="0"/>
                  </a:moveTo>
                  <a:lnTo>
                    <a:pt x="0" y="12"/>
                  </a:lnTo>
                  <a:lnTo>
                    <a:pt x="12" y="16"/>
                  </a:lnTo>
                  <a:lnTo>
                    <a:pt x="17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74" name="Freeform 486"/>
            <p:cNvSpPr>
              <a:spLocks/>
            </p:cNvSpPr>
            <p:nvPr/>
          </p:nvSpPr>
          <p:spPr bwMode="auto">
            <a:xfrm>
              <a:off x="1121" y="3126"/>
              <a:ext cx="15" cy="1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2"/>
                </a:cxn>
                <a:cxn ang="0">
                  <a:pos x="12" y="15"/>
                </a:cxn>
                <a:cxn ang="0">
                  <a:pos x="15" y="3"/>
                </a:cxn>
                <a:cxn ang="0">
                  <a:pos x="2" y="0"/>
                </a:cxn>
              </a:cxnLst>
              <a:rect l="0" t="0" r="r" b="b"/>
              <a:pathLst>
                <a:path w="15" h="15">
                  <a:moveTo>
                    <a:pt x="2" y="0"/>
                  </a:moveTo>
                  <a:lnTo>
                    <a:pt x="0" y="12"/>
                  </a:lnTo>
                  <a:lnTo>
                    <a:pt x="12" y="15"/>
                  </a:lnTo>
                  <a:lnTo>
                    <a:pt x="15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75" name="Freeform 487"/>
            <p:cNvSpPr>
              <a:spLocks/>
            </p:cNvSpPr>
            <p:nvPr/>
          </p:nvSpPr>
          <p:spPr bwMode="auto">
            <a:xfrm>
              <a:off x="1318" y="3159"/>
              <a:ext cx="14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14" y="14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0" y="13"/>
                  </a:lnTo>
                  <a:lnTo>
                    <a:pt x="14" y="14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76" name="Freeform 488"/>
            <p:cNvSpPr>
              <a:spLocks/>
            </p:cNvSpPr>
            <p:nvPr/>
          </p:nvSpPr>
          <p:spPr bwMode="auto">
            <a:xfrm>
              <a:off x="1370" y="3162"/>
              <a:ext cx="14" cy="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2"/>
                </a:cxn>
                <a:cxn ang="0">
                  <a:pos x="14" y="13"/>
                </a:cxn>
                <a:cxn ang="0">
                  <a:pos x="14" y="0"/>
                </a:cxn>
                <a:cxn ang="0">
                  <a:pos x="2" y="0"/>
                </a:cxn>
              </a:cxnLst>
              <a:rect l="0" t="0" r="r" b="b"/>
              <a:pathLst>
                <a:path w="14" h="13">
                  <a:moveTo>
                    <a:pt x="2" y="0"/>
                  </a:moveTo>
                  <a:lnTo>
                    <a:pt x="0" y="12"/>
                  </a:lnTo>
                  <a:lnTo>
                    <a:pt x="14" y="13"/>
                  </a:lnTo>
                  <a:lnTo>
                    <a:pt x="1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77" name="Freeform 489"/>
            <p:cNvSpPr>
              <a:spLocks/>
            </p:cNvSpPr>
            <p:nvPr/>
          </p:nvSpPr>
          <p:spPr bwMode="auto">
            <a:xfrm>
              <a:off x="1570" y="3153"/>
              <a:ext cx="14" cy="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5"/>
                </a:cxn>
                <a:cxn ang="0">
                  <a:pos x="14" y="12"/>
                </a:cxn>
                <a:cxn ang="0">
                  <a:pos x="13" y="0"/>
                </a:cxn>
                <a:cxn ang="0">
                  <a:pos x="0" y="2"/>
                </a:cxn>
              </a:cxnLst>
              <a:rect l="0" t="0" r="r" b="b"/>
              <a:pathLst>
                <a:path w="14" h="15">
                  <a:moveTo>
                    <a:pt x="0" y="2"/>
                  </a:moveTo>
                  <a:lnTo>
                    <a:pt x="1" y="15"/>
                  </a:lnTo>
                  <a:lnTo>
                    <a:pt x="14" y="12"/>
                  </a:lnTo>
                  <a:lnTo>
                    <a:pt x="1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78" name="Freeform 490"/>
            <p:cNvSpPr>
              <a:spLocks/>
            </p:cNvSpPr>
            <p:nvPr/>
          </p:nvSpPr>
          <p:spPr bwMode="auto">
            <a:xfrm>
              <a:off x="1812" y="3093"/>
              <a:ext cx="18" cy="1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5" y="18"/>
                </a:cxn>
                <a:cxn ang="0">
                  <a:pos x="9" y="17"/>
                </a:cxn>
                <a:cxn ang="0">
                  <a:pos x="18" y="12"/>
                </a:cxn>
                <a:cxn ang="0">
                  <a:pos x="13" y="0"/>
                </a:cxn>
                <a:cxn ang="0">
                  <a:pos x="4" y="5"/>
                </a:cxn>
                <a:cxn ang="0">
                  <a:pos x="0" y="6"/>
                </a:cxn>
              </a:cxnLst>
              <a:rect l="0" t="0" r="r" b="b"/>
              <a:pathLst>
                <a:path w="18" h="18">
                  <a:moveTo>
                    <a:pt x="0" y="6"/>
                  </a:moveTo>
                  <a:lnTo>
                    <a:pt x="5" y="18"/>
                  </a:lnTo>
                  <a:lnTo>
                    <a:pt x="9" y="17"/>
                  </a:lnTo>
                  <a:lnTo>
                    <a:pt x="18" y="12"/>
                  </a:lnTo>
                  <a:lnTo>
                    <a:pt x="13" y="0"/>
                  </a:lnTo>
                  <a:lnTo>
                    <a:pt x="4" y="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79" name="Freeform 491"/>
            <p:cNvSpPr>
              <a:spLocks/>
            </p:cNvSpPr>
            <p:nvPr/>
          </p:nvSpPr>
          <p:spPr bwMode="auto">
            <a:xfrm>
              <a:off x="2026" y="2966"/>
              <a:ext cx="18" cy="1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0" y="18"/>
                </a:cxn>
                <a:cxn ang="0">
                  <a:pos x="18" y="8"/>
                </a:cxn>
                <a:cxn ang="0">
                  <a:pos x="10" y="0"/>
                </a:cxn>
                <a:cxn ang="0">
                  <a:pos x="0" y="9"/>
                </a:cxn>
              </a:cxnLst>
              <a:rect l="0" t="0" r="r" b="b"/>
              <a:pathLst>
                <a:path w="18" h="18">
                  <a:moveTo>
                    <a:pt x="0" y="9"/>
                  </a:moveTo>
                  <a:lnTo>
                    <a:pt x="10" y="18"/>
                  </a:lnTo>
                  <a:lnTo>
                    <a:pt x="18" y="8"/>
                  </a:lnTo>
                  <a:lnTo>
                    <a:pt x="1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80" name="Freeform 492"/>
            <p:cNvSpPr>
              <a:spLocks/>
            </p:cNvSpPr>
            <p:nvPr/>
          </p:nvSpPr>
          <p:spPr bwMode="auto">
            <a:xfrm>
              <a:off x="1713" y="2420"/>
              <a:ext cx="15" cy="15"/>
            </a:xfrm>
            <a:custGeom>
              <a:avLst/>
              <a:gdLst/>
              <a:ahLst/>
              <a:cxnLst>
                <a:cxn ang="0">
                  <a:pos x="12" y="15"/>
                </a:cxn>
                <a:cxn ang="0">
                  <a:pos x="15" y="3"/>
                </a:cxn>
                <a:cxn ang="0">
                  <a:pos x="2" y="0"/>
                </a:cxn>
                <a:cxn ang="0">
                  <a:pos x="0" y="13"/>
                </a:cxn>
                <a:cxn ang="0">
                  <a:pos x="12" y="15"/>
                </a:cxn>
              </a:cxnLst>
              <a:rect l="0" t="0" r="r" b="b"/>
              <a:pathLst>
                <a:path w="15" h="15">
                  <a:moveTo>
                    <a:pt x="12" y="15"/>
                  </a:moveTo>
                  <a:lnTo>
                    <a:pt x="15" y="3"/>
                  </a:lnTo>
                  <a:lnTo>
                    <a:pt x="2" y="0"/>
                  </a:lnTo>
                  <a:lnTo>
                    <a:pt x="0" y="13"/>
                  </a:lnTo>
                  <a:lnTo>
                    <a:pt x="12" y="15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381" name="Freeform 493"/>
            <p:cNvSpPr>
              <a:spLocks/>
            </p:cNvSpPr>
            <p:nvPr/>
          </p:nvSpPr>
          <p:spPr bwMode="auto">
            <a:xfrm>
              <a:off x="1517" y="2389"/>
              <a:ext cx="15" cy="13"/>
            </a:xfrm>
            <a:custGeom>
              <a:avLst/>
              <a:gdLst/>
              <a:ahLst/>
              <a:cxnLst>
                <a:cxn ang="0">
                  <a:pos x="13" y="13"/>
                </a:cxn>
                <a:cxn ang="0">
                  <a:pos x="15" y="1"/>
                </a:cxn>
                <a:cxn ang="0">
                  <a:pos x="1" y="0"/>
                </a:cxn>
                <a:cxn ang="0">
                  <a:pos x="0" y="13"/>
                </a:cxn>
                <a:cxn ang="0">
                  <a:pos x="13" y="13"/>
                </a:cxn>
              </a:cxnLst>
              <a:rect l="0" t="0" r="r" b="b"/>
              <a:pathLst>
                <a:path w="15" h="13">
                  <a:moveTo>
                    <a:pt x="13" y="13"/>
                  </a:moveTo>
                  <a:lnTo>
                    <a:pt x="15" y="1"/>
                  </a:lnTo>
                  <a:lnTo>
                    <a:pt x="1" y="0"/>
                  </a:lnTo>
                  <a:lnTo>
                    <a:pt x="0" y="13"/>
                  </a:lnTo>
                  <a:lnTo>
                    <a:pt x="13" y="13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8382" name="Freeform 494"/>
          <p:cNvSpPr>
            <a:spLocks/>
          </p:cNvSpPr>
          <p:nvPr/>
        </p:nvSpPr>
        <p:spPr bwMode="auto">
          <a:xfrm>
            <a:off x="2325688" y="4176713"/>
            <a:ext cx="20637" cy="20637"/>
          </a:xfrm>
          <a:custGeom>
            <a:avLst/>
            <a:gdLst/>
            <a:ahLst/>
            <a:cxnLst>
              <a:cxn ang="0">
                <a:pos x="12" y="13"/>
              </a:cxn>
              <a:cxn ang="0">
                <a:pos x="13" y="0"/>
              </a:cxn>
              <a:cxn ang="0">
                <a:pos x="0" y="0"/>
              </a:cxn>
              <a:cxn ang="0">
                <a:pos x="0" y="12"/>
              </a:cxn>
              <a:cxn ang="0">
                <a:pos x="12" y="13"/>
              </a:cxn>
            </a:cxnLst>
            <a:rect l="0" t="0" r="r" b="b"/>
            <a:pathLst>
              <a:path w="13" h="13">
                <a:moveTo>
                  <a:pt x="12" y="13"/>
                </a:moveTo>
                <a:lnTo>
                  <a:pt x="13" y="0"/>
                </a:lnTo>
                <a:lnTo>
                  <a:pt x="0" y="0"/>
                </a:lnTo>
                <a:lnTo>
                  <a:pt x="0" y="12"/>
                </a:lnTo>
                <a:lnTo>
                  <a:pt x="12" y="13"/>
                </a:lnTo>
                <a:close/>
              </a:path>
            </a:pathLst>
          </a:custGeom>
          <a:solidFill>
            <a:srgbClr val="3333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83" name="Rectangle 495"/>
          <p:cNvSpPr>
            <a:spLocks noChangeArrowheads="1"/>
          </p:cNvSpPr>
          <p:nvPr/>
        </p:nvSpPr>
        <p:spPr bwMode="auto">
          <a:xfrm>
            <a:off x="2476500" y="4491038"/>
            <a:ext cx="627063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84" name="Rectangle 496"/>
          <p:cNvSpPr>
            <a:spLocks noChangeArrowheads="1"/>
          </p:cNvSpPr>
          <p:nvPr/>
        </p:nvSpPr>
        <p:spPr bwMode="auto">
          <a:xfrm>
            <a:off x="2551113" y="4535488"/>
            <a:ext cx="56515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85" name="Rectangle 497"/>
          <p:cNvSpPr>
            <a:spLocks noChangeArrowheads="1"/>
          </p:cNvSpPr>
          <p:nvPr/>
        </p:nvSpPr>
        <p:spPr bwMode="auto">
          <a:xfrm>
            <a:off x="2998788" y="4481513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386" name="Rectangle 498"/>
          <p:cNvSpPr>
            <a:spLocks noChangeArrowheads="1"/>
          </p:cNvSpPr>
          <p:nvPr/>
        </p:nvSpPr>
        <p:spPr bwMode="auto">
          <a:xfrm>
            <a:off x="2627313" y="4659313"/>
            <a:ext cx="3968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87" name="Rectangle 499"/>
          <p:cNvSpPr>
            <a:spLocks noChangeArrowheads="1"/>
          </p:cNvSpPr>
          <p:nvPr/>
        </p:nvSpPr>
        <p:spPr bwMode="auto">
          <a:xfrm>
            <a:off x="2965450" y="4605338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388" name="Rectangle 500"/>
          <p:cNvSpPr>
            <a:spLocks noChangeArrowheads="1"/>
          </p:cNvSpPr>
          <p:nvPr/>
        </p:nvSpPr>
        <p:spPr bwMode="auto">
          <a:xfrm>
            <a:off x="1876425" y="5110163"/>
            <a:ext cx="989013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89" name="Rectangle 501"/>
          <p:cNvSpPr>
            <a:spLocks noChangeArrowheads="1"/>
          </p:cNvSpPr>
          <p:nvPr/>
        </p:nvSpPr>
        <p:spPr bwMode="auto">
          <a:xfrm>
            <a:off x="1951038" y="5154613"/>
            <a:ext cx="957262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90" name="Rectangle 502"/>
          <p:cNvSpPr>
            <a:spLocks noChangeArrowheads="1"/>
          </p:cNvSpPr>
          <p:nvPr/>
        </p:nvSpPr>
        <p:spPr bwMode="auto">
          <a:xfrm>
            <a:off x="2735263" y="5100638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391" name="Rectangle 503"/>
          <p:cNvSpPr>
            <a:spLocks noChangeArrowheads="1"/>
          </p:cNvSpPr>
          <p:nvPr/>
        </p:nvSpPr>
        <p:spPr bwMode="auto">
          <a:xfrm>
            <a:off x="2614613" y="4862513"/>
            <a:ext cx="5556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92" name="Rectangle 504"/>
          <p:cNvSpPr>
            <a:spLocks noChangeArrowheads="1"/>
          </p:cNvSpPr>
          <p:nvPr/>
        </p:nvSpPr>
        <p:spPr bwMode="auto">
          <a:xfrm>
            <a:off x="2689225" y="4908550"/>
            <a:ext cx="48577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93" name="Rectangle 505"/>
          <p:cNvSpPr>
            <a:spLocks noChangeArrowheads="1"/>
          </p:cNvSpPr>
          <p:nvPr/>
        </p:nvSpPr>
        <p:spPr bwMode="auto">
          <a:xfrm>
            <a:off x="3095625" y="4854575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394" name="Rectangle 506"/>
          <p:cNvSpPr>
            <a:spLocks noChangeArrowheads="1"/>
          </p:cNvSpPr>
          <p:nvPr/>
        </p:nvSpPr>
        <p:spPr bwMode="auto">
          <a:xfrm>
            <a:off x="2260600" y="4738688"/>
            <a:ext cx="4254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95" name="Rectangle 507"/>
          <p:cNvSpPr>
            <a:spLocks noChangeArrowheads="1"/>
          </p:cNvSpPr>
          <p:nvPr/>
        </p:nvSpPr>
        <p:spPr bwMode="auto">
          <a:xfrm>
            <a:off x="2336800" y="4783138"/>
            <a:ext cx="341313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96" name="Rectangle 508"/>
          <p:cNvSpPr>
            <a:spLocks noChangeArrowheads="1"/>
          </p:cNvSpPr>
          <p:nvPr/>
        </p:nvSpPr>
        <p:spPr bwMode="auto">
          <a:xfrm>
            <a:off x="1447800" y="4578350"/>
            <a:ext cx="573088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97" name="Rectangle 509"/>
          <p:cNvSpPr>
            <a:spLocks noChangeArrowheads="1"/>
          </p:cNvSpPr>
          <p:nvPr/>
        </p:nvSpPr>
        <p:spPr bwMode="auto">
          <a:xfrm>
            <a:off x="1512888" y="4662488"/>
            <a:ext cx="50006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398" name="Rectangle 510"/>
          <p:cNvSpPr>
            <a:spLocks noChangeArrowheads="1"/>
          </p:cNvSpPr>
          <p:nvPr/>
        </p:nvSpPr>
        <p:spPr bwMode="auto">
          <a:xfrm>
            <a:off x="1933575" y="4608513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399" name="Rectangle 511"/>
          <p:cNvSpPr>
            <a:spLocks noChangeArrowheads="1"/>
          </p:cNvSpPr>
          <p:nvPr/>
        </p:nvSpPr>
        <p:spPr bwMode="auto">
          <a:xfrm>
            <a:off x="2278063" y="4908550"/>
            <a:ext cx="439737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00" name="Rectangle 512"/>
          <p:cNvSpPr>
            <a:spLocks noChangeArrowheads="1"/>
          </p:cNvSpPr>
          <p:nvPr/>
        </p:nvSpPr>
        <p:spPr bwMode="auto">
          <a:xfrm>
            <a:off x="2643188" y="4854575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401" name="Rectangle 513"/>
          <p:cNvSpPr>
            <a:spLocks noChangeArrowheads="1"/>
          </p:cNvSpPr>
          <p:nvPr/>
        </p:nvSpPr>
        <p:spPr bwMode="auto">
          <a:xfrm>
            <a:off x="1555750" y="4986338"/>
            <a:ext cx="48577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02" name="Rectangle 514"/>
          <p:cNvSpPr>
            <a:spLocks noChangeArrowheads="1"/>
          </p:cNvSpPr>
          <p:nvPr/>
        </p:nvSpPr>
        <p:spPr bwMode="auto">
          <a:xfrm>
            <a:off x="1633538" y="5032375"/>
            <a:ext cx="4032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03" name="Rectangle 515"/>
          <p:cNvSpPr>
            <a:spLocks noChangeArrowheads="1"/>
          </p:cNvSpPr>
          <p:nvPr/>
        </p:nvSpPr>
        <p:spPr bwMode="auto">
          <a:xfrm>
            <a:off x="1973263" y="4978400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404" name="Rectangle 516"/>
          <p:cNvSpPr>
            <a:spLocks noChangeArrowheads="1"/>
          </p:cNvSpPr>
          <p:nvPr/>
        </p:nvSpPr>
        <p:spPr bwMode="auto">
          <a:xfrm>
            <a:off x="1512888" y="4783138"/>
            <a:ext cx="417512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05" name="Rectangle 517"/>
          <p:cNvSpPr>
            <a:spLocks noChangeArrowheads="1"/>
          </p:cNvSpPr>
          <p:nvPr/>
        </p:nvSpPr>
        <p:spPr bwMode="auto">
          <a:xfrm>
            <a:off x="2025650" y="4616450"/>
            <a:ext cx="560388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06" name="Rectangle 518"/>
          <p:cNvSpPr>
            <a:spLocks noChangeArrowheads="1"/>
          </p:cNvSpPr>
          <p:nvPr/>
        </p:nvSpPr>
        <p:spPr bwMode="auto">
          <a:xfrm>
            <a:off x="2101850" y="4662488"/>
            <a:ext cx="4873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07" name="Rectangle 519"/>
          <p:cNvSpPr>
            <a:spLocks noChangeArrowheads="1"/>
          </p:cNvSpPr>
          <p:nvPr/>
        </p:nvSpPr>
        <p:spPr bwMode="auto">
          <a:xfrm>
            <a:off x="1925638" y="4783138"/>
            <a:ext cx="4603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08" name="Rectangle 520"/>
          <p:cNvSpPr>
            <a:spLocks noChangeArrowheads="1"/>
          </p:cNvSpPr>
          <p:nvPr/>
        </p:nvSpPr>
        <p:spPr bwMode="auto">
          <a:xfrm>
            <a:off x="1906588" y="4986338"/>
            <a:ext cx="124777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09" name="Rectangle 521"/>
          <p:cNvSpPr>
            <a:spLocks noChangeArrowheads="1"/>
          </p:cNvSpPr>
          <p:nvPr/>
        </p:nvSpPr>
        <p:spPr bwMode="auto">
          <a:xfrm>
            <a:off x="1984375" y="5032375"/>
            <a:ext cx="1239838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10" name="Rectangle 522"/>
          <p:cNvSpPr>
            <a:spLocks noChangeArrowheads="1"/>
          </p:cNvSpPr>
          <p:nvPr/>
        </p:nvSpPr>
        <p:spPr bwMode="auto">
          <a:xfrm>
            <a:off x="3035300" y="4978400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411" name="Rectangle 523"/>
          <p:cNvSpPr>
            <a:spLocks noChangeArrowheads="1"/>
          </p:cNvSpPr>
          <p:nvPr/>
        </p:nvSpPr>
        <p:spPr bwMode="auto">
          <a:xfrm>
            <a:off x="1512888" y="4908550"/>
            <a:ext cx="8382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78412" name="Group 524"/>
          <p:cNvGrpSpPr>
            <a:grpSpLocks/>
          </p:cNvGrpSpPr>
          <p:nvPr/>
        </p:nvGrpSpPr>
        <p:grpSpPr bwMode="auto">
          <a:xfrm>
            <a:off x="1436688" y="4537075"/>
            <a:ext cx="1701800" cy="755650"/>
            <a:chOff x="905" y="2614"/>
            <a:chExt cx="1072" cy="476"/>
          </a:xfrm>
        </p:grpSpPr>
        <p:sp>
          <p:nvSpPr>
            <p:cNvPr id="678413" name="Rectangle 525"/>
            <p:cNvSpPr>
              <a:spLocks noChangeArrowheads="1"/>
            </p:cNvSpPr>
            <p:nvPr/>
          </p:nvSpPr>
          <p:spPr bwMode="auto">
            <a:xfrm>
              <a:off x="956" y="2771"/>
              <a:ext cx="23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chemeClr val="accent2"/>
                  </a:solidFill>
                  <a:latin typeface="Times New Roman" pitchFamily="18" charset="0"/>
                </a:rPr>
                <a:t>Jamaica</a:t>
              </a:r>
              <a:endParaRPr lang="en-US" sz="900" b="0">
                <a:solidFill>
                  <a:schemeClr val="accent2"/>
                </a:solidFill>
              </a:endParaRPr>
            </a:p>
          </p:txBody>
        </p:sp>
        <p:grpSp>
          <p:nvGrpSpPr>
            <p:cNvPr id="678414" name="Group 526"/>
            <p:cNvGrpSpPr>
              <a:grpSpLocks/>
            </p:cNvGrpSpPr>
            <p:nvPr/>
          </p:nvGrpSpPr>
          <p:grpSpPr bwMode="auto">
            <a:xfrm>
              <a:off x="905" y="2614"/>
              <a:ext cx="1072" cy="476"/>
              <a:chOff x="905" y="2614"/>
              <a:chExt cx="1072" cy="476"/>
            </a:xfrm>
          </p:grpSpPr>
          <p:sp>
            <p:nvSpPr>
              <p:cNvPr id="678415" name="Rectangle 527"/>
              <p:cNvSpPr>
                <a:spLocks noChangeArrowheads="1"/>
              </p:cNvSpPr>
              <p:nvPr/>
            </p:nvSpPr>
            <p:spPr bwMode="auto">
              <a:xfrm>
                <a:off x="1608" y="2614"/>
                <a:ext cx="302" cy="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chemeClr val="accent2"/>
                    </a:solidFill>
                    <a:latin typeface="Times New Roman" pitchFamily="18" charset="0"/>
                  </a:rPr>
                  <a:t>Trinidad y</a:t>
                </a:r>
              </a:p>
              <a:p>
                <a:r>
                  <a:rPr lang="en-US" sz="900" b="0">
                    <a:solidFill>
                      <a:schemeClr val="accent2"/>
                    </a:solidFill>
                    <a:latin typeface="Times New Roman" pitchFamily="18" charset="0"/>
                  </a:rPr>
                  <a:t>Tobago</a:t>
                </a:r>
                <a:endParaRPr lang="en-US" sz="9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78416" name="Rectangle 528"/>
              <p:cNvSpPr>
                <a:spLocks noChangeArrowheads="1"/>
              </p:cNvSpPr>
              <p:nvPr/>
            </p:nvSpPr>
            <p:spPr bwMode="auto">
              <a:xfrm>
                <a:off x="1341" y="3004"/>
                <a:ext cx="548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chemeClr val="accent2"/>
                    </a:solidFill>
                    <a:latin typeface="Times New Roman" pitchFamily="18" charset="0"/>
                  </a:rPr>
                  <a:t>Antigua y Barbuda</a:t>
                </a:r>
                <a:endParaRPr lang="en-US" sz="9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78417" name="Rectangle 529"/>
              <p:cNvSpPr>
                <a:spLocks noChangeArrowheads="1"/>
              </p:cNvSpPr>
              <p:nvPr/>
            </p:nvSpPr>
            <p:spPr bwMode="auto">
              <a:xfrm>
                <a:off x="1683" y="2832"/>
                <a:ext cx="27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chemeClr val="accent2"/>
                    </a:solidFill>
                    <a:latin typeface="Times New Roman" pitchFamily="18" charset="0"/>
                  </a:rPr>
                  <a:t>Barbados</a:t>
                </a:r>
                <a:endParaRPr lang="en-US" sz="9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78418" name="Rectangle 530"/>
              <p:cNvSpPr>
                <a:spLocks noChangeArrowheads="1"/>
              </p:cNvSpPr>
              <p:nvPr/>
            </p:nvSpPr>
            <p:spPr bwMode="auto">
              <a:xfrm>
                <a:off x="1554" y="2771"/>
                <a:ext cx="184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chemeClr val="accent2"/>
                    </a:solidFill>
                    <a:latin typeface="Times New Roman" pitchFamily="18" charset="0"/>
                  </a:rPr>
                  <a:t>Belize</a:t>
                </a:r>
                <a:endParaRPr lang="en-US" sz="9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78419" name="Rectangle 531"/>
              <p:cNvSpPr>
                <a:spLocks noChangeArrowheads="1"/>
              </p:cNvSpPr>
              <p:nvPr/>
            </p:nvSpPr>
            <p:spPr bwMode="auto">
              <a:xfrm>
                <a:off x="954" y="2694"/>
                <a:ext cx="284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chemeClr val="accent2"/>
                    </a:solidFill>
                    <a:latin typeface="Times New Roman" pitchFamily="18" charset="0"/>
                  </a:rPr>
                  <a:t>Dominica</a:t>
                </a:r>
                <a:endParaRPr lang="en-US" sz="9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78420" name="Rectangle 532"/>
              <p:cNvSpPr>
                <a:spLocks noChangeArrowheads="1"/>
              </p:cNvSpPr>
              <p:nvPr/>
            </p:nvSpPr>
            <p:spPr bwMode="auto">
              <a:xfrm>
                <a:off x="1438" y="2849"/>
                <a:ext cx="244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chemeClr val="accent2"/>
                    </a:solidFill>
                    <a:latin typeface="Times New Roman" pitchFamily="18" charset="0"/>
                  </a:rPr>
                  <a:t>Grenada</a:t>
                </a:r>
                <a:endParaRPr lang="en-US" sz="9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78421" name="Rectangle 533"/>
              <p:cNvSpPr>
                <a:spLocks noChangeArrowheads="1"/>
              </p:cNvSpPr>
              <p:nvPr/>
            </p:nvSpPr>
            <p:spPr bwMode="auto">
              <a:xfrm>
                <a:off x="1032" y="2927"/>
                <a:ext cx="224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chemeClr val="accent2"/>
                    </a:solidFill>
                    <a:latin typeface="Times New Roman" pitchFamily="18" charset="0"/>
                  </a:rPr>
                  <a:t>Guyana</a:t>
                </a:r>
                <a:endParaRPr lang="en-US" sz="9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78422" name="Rectangle 534"/>
              <p:cNvSpPr>
                <a:spLocks noChangeArrowheads="1"/>
              </p:cNvSpPr>
              <p:nvPr/>
            </p:nvSpPr>
            <p:spPr bwMode="auto">
              <a:xfrm>
                <a:off x="905" y="2741"/>
                <a:ext cx="313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423" name="Rectangle 535"/>
              <p:cNvSpPr>
                <a:spLocks noChangeArrowheads="1"/>
              </p:cNvSpPr>
              <p:nvPr/>
            </p:nvSpPr>
            <p:spPr bwMode="auto">
              <a:xfrm>
                <a:off x="1342" y="2694"/>
                <a:ext cx="244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chemeClr val="accent2"/>
                    </a:solidFill>
                    <a:latin typeface="Times New Roman" pitchFamily="18" charset="0"/>
                  </a:rPr>
                  <a:t>Surinam</a:t>
                </a:r>
                <a:endParaRPr lang="en-US" sz="9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78424" name="Rectangle 536"/>
              <p:cNvSpPr>
                <a:spLocks noChangeArrowheads="1"/>
              </p:cNvSpPr>
              <p:nvPr/>
            </p:nvSpPr>
            <p:spPr bwMode="auto">
              <a:xfrm>
                <a:off x="1213" y="2771"/>
                <a:ext cx="29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chemeClr val="accent2"/>
                    </a:solidFill>
                    <a:latin typeface="Times New Roman" pitchFamily="18" charset="0"/>
                  </a:rPr>
                  <a:t>Sta. Lucia</a:t>
                </a:r>
                <a:endParaRPr lang="en-US" sz="9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78425" name="Rectangle 537"/>
              <p:cNvSpPr>
                <a:spLocks noChangeArrowheads="1"/>
              </p:cNvSpPr>
              <p:nvPr/>
            </p:nvSpPr>
            <p:spPr bwMode="auto">
              <a:xfrm>
                <a:off x="1233" y="2927"/>
                <a:ext cx="744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chemeClr val="accent2"/>
                    </a:solidFill>
                    <a:latin typeface="Times New Roman" pitchFamily="18" charset="0"/>
                  </a:rPr>
                  <a:t>St. Vincent &amp; Grenadines</a:t>
                </a:r>
                <a:endParaRPr lang="en-US" sz="900" b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78426" name="Rectangle 538"/>
              <p:cNvSpPr>
                <a:spLocks noChangeArrowheads="1"/>
              </p:cNvSpPr>
              <p:nvPr/>
            </p:nvSpPr>
            <p:spPr bwMode="auto">
              <a:xfrm>
                <a:off x="944" y="2849"/>
                <a:ext cx="506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0">
                    <a:solidFill>
                      <a:schemeClr val="accent2"/>
                    </a:solidFill>
                    <a:latin typeface="Times New Roman" pitchFamily="18" charset="0"/>
                  </a:rPr>
                  <a:t>San Kitts y Nevis</a:t>
                </a:r>
                <a:endParaRPr lang="en-US" sz="900" b="0">
                  <a:solidFill>
                    <a:schemeClr val="accent2"/>
                  </a:solidFill>
                </a:endParaRPr>
              </a:p>
            </p:txBody>
          </p:sp>
        </p:grpSp>
      </p:grpSp>
      <p:sp>
        <p:nvSpPr>
          <p:cNvPr id="678427" name="Freeform 539"/>
          <p:cNvSpPr>
            <a:spLocks/>
          </p:cNvSpPr>
          <p:nvPr/>
        </p:nvSpPr>
        <p:spPr bwMode="auto">
          <a:xfrm>
            <a:off x="2433638" y="2952750"/>
            <a:ext cx="876300" cy="1900238"/>
          </a:xfrm>
          <a:custGeom>
            <a:avLst/>
            <a:gdLst/>
            <a:ahLst/>
            <a:cxnLst>
              <a:cxn ang="0">
                <a:pos x="356" y="0"/>
              </a:cxn>
              <a:cxn ang="0">
                <a:pos x="329" y="1"/>
              </a:cxn>
              <a:cxn ang="0">
                <a:pos x="302" y="10"/>
              </a:cxn>
              <a:cxn ang="0">
                <a:pos x="274" y="24"/>
              </a:cxn>
              <a:cxn ang="0">
                <a:pos x="247" y="44"/>
              </a:cxn>
              <a:cxn ang="0">
                <a:pos x="221" y="68"/>
              </a:cxn>
              <a:cxn ang="0">
                <a:pos x="195" y="97"/>
              </a:cxn>
              <a:cxn ang="0">
                <a:pos x="170" y="131"/>
              </a:cxn>
              <a:cxn ang="0">
                <a:pos x="145" y="168"/>
              </a:cxn>
              <a:cxn ang="0">
                <a:pos x="123" y="210"/>
              </a:cxn>
              <a:cxn ang="0">
                <a:pos x="102" y="256"/>
              </a:cxn>
              <a:cxn ang="0">
                <a:pos x="82" y="304"/>
              </a:cxn>
              <a:cxn ang="0">
                <a:pos x="55" y="384"/>
              </a:cxn>
              <a:cxn ang="0">
                <a:pos x="27" y="499"/>
              </a:cxn>
              <a:cxn ang="0">
                <a:pos x="7" y="622"/>
              </a:cxn>
              <a:cxn ang="0">
                <a:pos x="0" y="739"/>
              </a:cxn>
              <a:cxn ang="0">
                <a:pos x="4" y="849"/>
              </a:cxn>
              <a:cxn ang="0">
                <a:pos x="12" y="924"/>
              </a:cxn>
              <a:cxn ang="0">
                <a:pos x="21" y="972"/>
              </a:cxn>
              <a:cxn ang="0">
                <a:pos x="32" y="1014"/>
              </a:cxn>
              <a:cxn ang="0">
                <a:pos x="46" y="1054"/>
              </a:cxn>
              <a:cxn ang="0">
                <a:pos x="62" y="1089"/>
              </a:cxn>
              <a:cxn ang="0">
                <a:pos x="79" y="1119"/>
              </a:cxn>
              <a:cxn ang="0">
                <a:pos x="99" y="1146"/>
              </a:cxn>
              <a:cxn ang="0">
                <a:pos x="122" y="1168"/>
              </a:cxn>
              <a:cxn ang="0">
                <a:pos x="145" y="1182"/>
              </a:cxn>
              <a:cxn ang="0">
                <a:pos x="170" y="1193"/>
              </a:cxn>
              <a:cxn ang="0">
                <a:pos x="197" y="1197"/>
              </a:cxn>
              <a:cxn ang="0">
                <a:pos x="225" y="1195"/>
              </a:cxn>
              <a:cxn ang="0">
                <a:pos x="252" y="1187"/>
              </a:cxn>
              <a:cxn ang="0">
                <a:pos x="279" y="1173"/>
              </a:cxn>
              <a:cxn ang="0">
                <a:pos x="307" y="1153"/>
              </a:cxn>
              <a:cxn ang="0">
                <a:pos x="333" y="1129"/>
              </a:cxn>
              <a:cxn ang="0">
                <a:pos x="359" y="1100"/>
              </a:cxn>
              <a:cxn ang="0">
                <a:pos x="384" y="1066"/>
              </a:cxn>
              <a:cxn ang="0">
                <a:pos x="407" y="1029"/>
              </a:cxn>
              <a:cxn ang="0">
                <a:pos x="431" y="986"/>
              </a:cxn>
              <a:cxn ang="0">
                <a:pos x="452" y="940"/>
              </a:cxn>
              <a:cxn ang="0">
                <a:pos x="472" y="892"/>
              </a:cxn>
              <a:cxn ang="0">
                <a:pos x="498" y="813"/>
              </a:cxn>
              <a:cxn ang="0">
                <a:pos x="526" y="698"/>
              </a:cxn>
              <a:cxn ang="0">
                <a:pos x="546" y="575"/>
              </a:cxn>
              <a:cxn ang="0">
                <a:pos x="552" y="458"/>
              </a:cxn>
              <a:cxn ang="0">
                <a:pos x="550" y="348"/>
              </a:cxn>
              <a:cxn ang="0">
                <a:pos x="541" y="273"/>
              </a:cxn>
              <a:cxn ang="0">
                <a:pos x="533" y="225"/>
              </a:cxn>
              <a:cxn ang="0">
                <a:pos x="521" y="183"/>
              </a:cxn>
              <a:cxn ang="0">
                <a:pos x="508" y="143"/>
              </a:cxn>
              <a:cxn ang="0">
                <a:pos x="490" y="108"/>
              </a:cxn>
              <a:cxn ang="0">
                <a:pos x="473" y="78"/>
              </a:cxn>
              <a:cxn ang="0">
                <a:pos x="453" y="50"/>
              </a:cxn>
              <a:cxn ang="0">
                <a:pos x="432" y="29"/>
              </a:cxn>
              <a:cxn ang="0">
                <a:pos x="407" y="13"/>
              </a:cxn>
              <a:cxn ang="0">
                <a:pos x="382" y="5"/>
              </a:cxn>
            </a:cxnLst>
            <a:rect l="0" t="0" r="r" b="b"/>
            <a:pathLst>
              <a:path w="552" h="1197">
                <a:moveTo>
                  <a:pt x="370" y="1"/>
                </a:moveTo>
                <a:lnTo>
                  <a:pt x="356" y="0"/>
                </a:lnTo>
                <a:lnTo>
                  <a:pt x="343" y="0"/>
                </a:lnTo>
                <a:lnTo>
                  <a:pt x="329" y="1"/>
                </a:lnTo>
                <a:lnTo>
                  <a:pt x="315" y="6"/>
                </a:lnTo>
                <a:lnTo>
                  <a:pt x="302" y="10"/>
                </a:lnTo>
                <a:lnTo>
                  <a:pt x="288" y="17"/>
                </a:lnTo>
                <a:lnTo>
                  <a:pt x="274" y="24"/>
                </a:lnTo>
                <a:lnTo>
                  <a:pt x="261" y="34"/>
                </a:lnTo>
                <a:lnTo>
                  <a:pt x="247" y="44"/>
                </a:lnTo>
                <a:lnTo>
                  <a:pt x="233" y="56"/>
                </a:lnTo>
                <a:lnTo>
                  <a:pt x="221" y="68"/>
                </a:lnTo>
                <a:lnTo>
                  <a:pt x="207" y="82"/>
                </a:lnTo>
                <a:lnTo>
                  <a:pt x="195" y="97"/>
                </a:lnTo>
                <a:lnTo>
                  <a:pt x="182" y="113"/>
                </a:lnTo>
                <a:lnTo>
                  <a:pt x="170" y="131"/>
                </a:lnTo>
                <a:lnTo>
                  <a:pt x="158" y="149"/>
                </a:lnTo>
                <a:lnTo>
                  <a:pt x="145" y="168"/>
                </a:lnTo>
                <a:lnTo>
                  <a:pt x="134" y="189"/>
                </a:lnTo>
                <a:lnTo>
                  <a:pt x="123" y="210"/>
                </a:lnTo>
                <a:lnTo>
                  <a:pt x="112" y="233"/>
                </a:lnTo>
                <a:lnTo>
                  <a:pt x="102" y="256"/>
                </a:lnTo>
                <a:lnTo>
                  <a:pt x="92" y="280"/>
                </a:lnTo>
                <a:lnTo>
                  <a:pt x="82" y="304"/>
                </a:lnTo>
                <a:lnTo>
                  <a:pt x="72" y="331"/>
                </a:lnTo>
                <a:lnTo>
                  <a:pt x="55" y="384"/>
                </a:lnTo>
                <a:lnTo>
                  <a:pt x="40" y="440"/>
                </a:lnTo>
                <a:lnTo>
                  <a:pt x="27" y="499"/>
                </a:lnTo>
                <a:lnTo>
                  <a:pt x="16" y="560"/>
                </a:lnTo>
                <a:lnTo>
                  <a:pt x="7" y="622"/>
                </a:lnTo>
                <a:lnTo>
                  <a:pt x="2" y="681"/>
                </a:lnTo>
                <a:lnTo>
                  <a:pt x="0" y="739"/>
                </a:lnTo>
                <a:lnTo>
                  <a:pt x="0" y="796"/>
                </a:lnTo>
                <a:lnTo>
                  <a:pt x="4" y="849"/>
                </a:lnTo>
                <a:lnTo>
                  <a:pt x="9" y="900"/>
                </a:lnTo>
                <a:lnTo>
                  <a:pt x="12" y="924"/>
                </a:lnTo>
                <a:lnTo>
                  <a:pt x="17" y="949"/>
                </a:lnTo>
                <a:lnTo>
                  <a:pt x="21" y="972"/>
                </a:lnTo>
                <a:lnTo>
                  <a:pt x="27" y="993"/>
                </a:lnTo>
                <a:lnTo>
                  <a:pt x="32" y="1014"/>
                </a:lnTo>
                <a:lnTo>
                  <a:pt x="40" y="1035"/>
                </a:lnTo>
                <a:lnTo>
                  <a:pt x="46" y="1054"/>
                </a:lnTo>
                <a:lnTo>
                  <a:pt x="55" y="1072"/>
                </a:lnTo>
                <a:lnTo>
                  <a:pt x="62" y="1089"/>
                </a:lnTo>
                <a:lnTo>
                  <a:pt x="71" y="1105"/>
                </a:lnTo>
                <a:lnTo>
                  <a:pt x="79" y="1119"/>
                </a:lnTo>
                <a:lnTo>
                  <a:pt x="89" y="1134"/>
                </a:lnTo>
                <a:lnTo>
                  <a:pt x="99" y="1146"/>
                </a:lnTo>
                <a:lnTo>
                  <a:pt x="110" y="1157"/>
                </a:lnTo>
                <a:lnTo>
                  <a:pt x="122" y="1168"/>
                </a:lnTo>
                <a:lnTo>
                  <a:pt x="133" y="1175"/>
                </a:lnTo>
                <a:lnTo>
                  <a:pt x="145" y="1182"/>
                </a:lnTo>
                <a:lnTo>
                  <a:pt x="158" y="1188"/>
                </a:lnTo>
                <a:lnTo>
                  <a:pt x="170" y="1193"/>
                </a:lnTo>
                <a:lnTo>
                  <a:pt x="184" y="1196"/>
                </a:lnTo>
                <a:lnTo>
                  <a:pt x="197" y="1197"/>
                </a:lnTo>
                <a:lnTo>
                  <a:pt x="211" y="1197"/>
                </a:lnTo>
                <a:lnTo>
                  <a:pt x="225" y="1195"/>
                </a:lnTo>
                <a:lnTo>
                  <a:pt x="238" y="1192"/>
                </a:lnTo>
                <a:lnTo>
                  <a:pt x="252" y="1187"/>
                </a:lnTo>
                <a:lnTo>
                  <a:pt x="266" y="1180"/>
                </a:lnTo>
                <a:lnTo>
                  <a:pt x="279" y="1173"/>
                </a:lnTo>
                <a:lnTo>
                  <a:pt x="292" y="1163"/>
                </a:lnTo>
                <a:lnTo>
                  <a:pt x="307" y="1153"/>
                </a:lnTo>
                <a:lnTo>
                  <a:pt x="319" y="1141"/>
                </a:lnTo>
                <a:lnTo>
                  <a:pt x="333" y="1129"/>
                </a:lnTo>
                <a:lnTo>
                  <a:pt x="345" y="1115"/>
                </a:lnTo>
                <a:lnTo>
                  <a:pt x="359" y="1100"/>
                </a:lnTo>
                <a:lnTo>
                  <a:pt x="371" y="1084"/>
                </a:lnTo>
                <a:lnTo>
                  <a:pt x="384" y="1066"/>
                </a:lnTo>
                <a:lnTo>
                  <a:pt x="395" y="1048"/>
                </a:lnTo>
                <a:lnTo>
                  <a:pt x="407" y="1029"/>
                </a:lnTo>
                <a:lnTo>
                  <a:pt x="420" y="1008"/>
                </a:lnTo>
                <a:lnTo>
                  <a:pt x="431" y="986"/>
                </a:lnTo>
                <a:lnTo>
                  <a:pt x="441" y="964"/>
                </a:lnTo>
                <a:lnTo>
                  <a:pt x="452" y="940"/>
                </a:lnTo>
                <a:lnTo>
                  <a:pt x="462" y="917"/>
                </a:lnTo>
                <a:lnTo>
                  <a:pt x="472" y="892"/>
                </a:lnTo>
                <a:lnTo>
                  <a:pt x="480" y="866"/>
                </a:lnTo>
                <a:lnTo>
                  <a:pt x="498" y="813"/>
                </a:lnTo>
                <a:lnTo>
                  <a:pt x="513" y="757"/>
                </a:lnTo>
                <a:lnTo>
                  <a:pt x="526" y="698"/>
                </a:lnTo>
                <a:lnTo>
                  <a:pt x="538" y="637"/>
                </a:lnTo>
                <a:lnTo>
                  <a:pt x="546" y="575"/>
                </a:lnTo>
                <a:lnTo>
                  <a:pt x="550" y="516"/>
                </a:lnTo>
                <a:lnTo>
                  <a:pt x="552" y="458"/>
                </a:lnTo>
                <a:lnTo>
                  <a:pt x="552" y="401"/>
                </a:lnTo>
                <a:lnTo>
                  <a:pt x="550" y="348"/>
                </a:lnTo>
                <a:lnTo>
                  <a:pt x="545" y="297"/>
                </a:lnTo>
                <a:lnTo>
                  <a:pt x="541" y="273"/>
                </a:lnTo>
                <a:lnTo>
                  <a:pt x="536" y="248"/>
                </a:lnTo>
                <a:lnTo>
                  <a:pt x="533" y="225"/>
                </a:lnTo>
                <a:lnTo>
                  <a:pt x="526" y="204"/>
                </a:lnTo>
                <a:lnTo>
                  <a:pt x="521" y="183"/>
                </a:lnTo>
                <a:lnTo>
                  <a:pt x="514" y="162"/>
                </a:lnTo>
                <a:lnTo>
                  <a:pt x="508" y="143"/>
                </a:lnTo>
                <a:lnTo>
                  <a:pt x="499" y="125"/>
                </a:lnTo>
                <a:lnTo>
                  <a:pt x="490" y="108"/>
                </a:lnTo>
                <a:lnTo>
                  <a:pt x="483" y="92"/>
                </a:lnTo>
                <a:lnTo>
                  <a:pt x="473" y="78"/>
                </a:lnTo>
                <a:lnTo>
                  <a:pt x="463" y="63"/>
                </a:lnTo>
                <a:lnTo>
                  <a:pt x="453" y="50"/>
                </a:lnTo>
                <a:lnTo>
                  <a:pt x="443" y="40"/>
                </a:lnTo>
                <a:lnTo>
                  <a:pt x="432" y="29"/>
                </a:lnTo>
                <a:lnTo>
                  <a:pt x="420" y="22"/>
                </a:lnTo>
                <a:lnTo>
                  <a:pt x="407" y="13"/>
                </a:lnTo>
                <a:lnTo>
                  <a:pt x="395" y="9"/>
                </a:lnTo>
                <a:lnTo>
                  <a:pt x="382" y="5"/>
                </a:lnTo>
                <a:lnTo>
                  <a:pt x="370" y="1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28" name="Rectangle 540"/>
          <p:cNvSpPr>
            <a:spLocks noChangeArrowheads="1"/>
          </p:cNvSpPr>
          <p:nvPr/>
        </p:nvSpPr>
        <p:spPr bwMode="auto">
          <a:xfrm>
            <a:off x="1730375" y="4491038"/>
            <a:ext cx="7874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29" name="Rectangle 541"/>
          <p:cNvSpPr>
            <a:spLocks noChangeArrowheads="1"/>
          </p:cNvSpPr>
          <p:nvPr/>
        </p:nvSpPr>
        <p:spPr bwMode="auto">
          <a:xfrm>
            <a:off x="1822450" y="4497388"/>
            <a:ext cx="6365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66FF"/>
                </a:solidFill>
                <a:latin typeface="Times New Roman" pitchFamily="18" charset="0"/>
              </a:rPr>
              <a:t>CARICOM</a:t>
            </a:r>
            <a:endParaRPr lang="en-US">
              <a:solidFill>
                <a:srgbClr val="FF66FF"/>
              </a:solidFill>
            </a:endParaRPr>
          </a:p>
        </p:txBody>
      </p:sp>
      <p:sp>
        <p:nvSpPr>
          <p:cNvPr id="678430" name="Rectangle 542"/>
          <p:cNvSpPr>
            <a:spLocks noChangeArrowheads="1"/>
          </p:cNvSpPr>
          <p:nvPr/>
        </p:nvSpPr>
        <p:spPr bwMode="auto">
          <a:xfrm>
            <a:off x="2438400" y="4497388"/>
            <a:ext cx="317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66CC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431" name="Freeform 543"/>
          <p:cNvSpPr>
            <a:spLocks/>
          </p:cNvSpPr>
          <p:nvPr/>
        </p:nvSpPr>
        <p:spPr bwMode="auto">
          <a:xfrm>
            <a:off x="5067300" y="3262313"/>
            <a:ext cx="446088" cy="2030412"/>
          </a:xfrm>
          <a:custGeom>
            <a:avLst/>
            <a:gdLst/>
            <a:ahLst/>
            <a:cxnLst>
              <a:cxn ang="0">
                <a:pos x="13" y="715"/>
              </a:cxn>
              <a:cxn ang="0">
                <a:pos x="28" y="838"/>
              </a:cxn>
              <a:cxn ang="0">
                <a:pos x="42" y="926"/>
              </a:cxn>
              <a:cxn ang="0">
                <a:pos x="52" y="980"/>
              </a:cxn>
              <a:cxn ang="0">
                <a:pos x="63" y="1030"/>
              </a:cxn>
              <a:cxn ang="0">
                <a:pos x="74" y="1077"/>
              </a:cxn>
              <a:cxn ang="0">
                <a:pos x="87" y="1119"/>
              </a:cxn>
              <a:cxn ang="0">
                <a:pos x="99" y="1158"/>
              </a:cxn>
              <a:cxn ang="0">
                <a:pos x="113" y="1192"/>
              </a:cxn>
              <a:cxn ang="0">
                <a:pos x="125" y="1220"/>
              </a:cxn>
              <a:cxn ang="0">
                <a:pos x="140" y="1244"/>
              </a:cxn>
              <a:cxn ang="0">
                <a:pos x="154" y="1261"/>
              </a:cxn>
              <a:cxn ang="0">
                <a:pos x="167" y="1273"/>
              </a:cxn>
              <a:cxn ang="0">
                <a:pos x="181" y="1279"/>
              </a:cxn>
              <a:cxn ang="0">
                <a:pos x="195" y="1278"/>
              </a:cxn>
              <a:cxn ang="0">
                <a:pos x="208" y="1271"/>
              </a:cxn>
              <a:cxn ang="0">
                <a:pos x="219" y="1256"/>
              </a:cxn>
              <a:cxn ang="0">
                <a:pos x="231" y="1237"/>
              </a:cxn>
              <a:cxn ang="0">
                <a:pos x="240" y="1212"/>
              </a:cxn>
              <a:cxn ang="0">
                <a:pos x="249" y="1181"/>
              </a:cxn>
              <a:cxn ang="0">
                <a:pos x="258" y="1146"/>
              </a:cxn>
              <a:cxn ang="0">
                <a:pos x="264" y="1106"/>
              </a:cxn>
              <a:cxn ang="0">
                <a:pos x="270" y="1063"/>
              </a:cxn>
              <a:cxn ang="0">
                <a:pos x="274" y="1015"/>
              </a:cxn>
              <a:cxn ang="0">
                <a:pos x="278" y="963"/>
              </a:cxn>
              <a:cxn ang="0">
                <a:pos x="281" y="880"/>
              </a:cxn>
              <a:cxn ang="0">
                <a:pos x="279" y="760"/>
              </a:cxn>
              <a:cxn ang="0">
                <a:pos x="273" y="630"/>
              </a:cxn>
              <a:cxn ang="0">
                <a:pos x="260" y="500"/>
              </a:cxn>
              <a:cxn ang="0">
                <a:pos x="243" y="382"/>
              </a:cxn>
              <a:cxn ang="0">
                <a:pos x="234" y="326"/>
              </a:cxn>
              <a:cxn ang="0">
                <a:pos x="224" y="274"/>
              </a:cxn>
              <a:cxn ang="0">
                <a:pos x="212" y="225"/>
              </a:cxn>
              <a:cxn ang="0">
                <a:pos x="201" y="181"/>
              </a:cxn>
              <a:cxn ang="0">
                <a:pos x="188" y="139"/>
              </a:cxn>
              <a:cxn ang="0">
                <a:pos x="175" y="104"/>
              </a:cxn>
              <a:cxn ang="0">
                <a:pos x="161" y="73"/>
              </a:cxn>
              <a:cxn ang="0">
                <a:pos x="149" y="46"/>
              </a:cxn>
              <a:cxn ang="0">
                <a:pos x="135" y="26"/>
              </a:cxn>
              <a:cxn ang="0">
                <a:pos x="120" y="11"/>
              </a:cxn>
              <a:cxn ang="0">
                <a:pos x="106" y="3"/>
              </a:cxn>
              <a:cxn ang="0">
                <a:pos x="93" y="0"/>
              </a:cxn>
              <a:cxn ang="0">
                <a:pos x="79" y="4"/>
              </a:cxn>
              <a:cxn ang="0">
                <a:pos x="67" y="15"/>
              </a:cxn>
              <a:cxn ang="0">
                <a:pos x="55" y="30"/>
              </a:cxn>
              <a:cxn ang="0">
                <a:pos x="46" y="53"/>
              </a:cxn>
              <a:cxn ang="0">
                <a:pos x="36" y="81"/>
              </a:cxn>
              <a:cxn ang="0">
                <a:pos x="27" y="115"/>
              </a:cxn>
              <a:cxn ang="0">
                <a:pos x="19" y="152"/>
              </a:cxn>
              <a:cxn ang="0">
                <a:pos x="13" y="194"/>
              </a:cxn>
              <a:cxn ang="0">
                <a:pos x="8" y="240"/>
              </a:cxn>
              <a:cxn ang="0">
                <a:pos x="5" y="290"/>
              </a:cxn>
              <a:cxn ang="0">
                <a:pos x="1" y="343"/>
              </a:cxn>
              <a:cxn ang="0">
                <a:pos x="0" y="458"/>
              </a:cxn>
              <a:cxn ang="0">
                <a:pos x="5" y="584"/>
              </a:cxn>
            </a:cxnLst>
            <a:rect l="0" t="0" r="r" b="b"/>
            <a:pathLst>
              <a:path w="281" h="1279">
                <a:moveTo>
                  <a:pt x="8" y="649"/>
                </a:moveTo>
                <a:lnTo>
                  <a:pt x="13" y="715"/>
                </a:lnTo>
                <a:lnTo>
                  <a:pt x="21" y="778"/>
                </a:lnTo>
                <a:lnTo>
                  <a:pt x="28" y="838"/>
                </a:lnTo>
                <a:lnTo>
                  <a:pt x="37" y="897"/>
                </a:lnTo>
                <a:lnTo>
                  <a:pt x="42" y="926"/>
                </a:lnTo>
                <a:lnTo>
                  <a:pt x="47" y="954"/>
                </a:lnTo>
                <a:lnTo>
                  <a:pt x="52" y="980"/>
                </a:lnTo>
                <a:lnTo>
                  <a:pt x="58" y="1004"/>
                </a:lnTo>
                <a:lnTo>
                  <a:pt x="63" y="1030"/>
                </a:lnTo>
                <a:lnTo>
                  <a:pt x="69" y="1054"/>
                </a:lnTo>
                <a:lnTo>
                  <a:pt x="74" y="1077"/>
                </a:lnTo>
                <a:lnTo>
                  <a:pt x="82" y="1099"/>
                </a:lnTo>
                <a:lnTo>
                  <a:pt x="87" y="1119"/>
                </a:lnTo>
                <a:lnTo>
                  <a:pt x="94" y="1139"/>
                </a:lnTo>
                <a:lnTo>
                  <a:pt x="99" y="1158"/>
                </a:lnTo>
                <a:lnTo>
                  <a:pt x="106" y="1175"/>
                </a:lnTo>
                <a:lnTo>
                  <a:pt x="113" y="1192"/>
                </a:lnTo>
                <a:lnTo>
                  <a:pt x="119" y="1207"/>
                </a:lnTo>
                <a:lnTo>
                  <a:pt x="125" y="1220"/>
                </a:lnTo>
                <a:lnTo>
                  <a:pt x="134" y="1232"/>
                </a:lnTo>
                <a:lnTo>
                  <a:pt x="140" y="1244"/>
                </a:lnTo>
                <a:lnTo>
                  <a:pt x="147" y="1254"/>
                </a:lnTo>
                <a:lnTo>
                  <a:pt x="154" y="1261"/>
                </a:lnTo>
                <a:lnTo>
                  <a:pt x="161" y="1268"/>
                </a:lnTo>
                <a:lnTo>
                  <a:pt x="167" y="1273"/>
                </a:lnTo>
                <a:lnTo>
                  <a:pt x="175" y="1277"/>
                </a:lnTo>
                <a:lnTo>
                  <a:pt x="181" y="1279"/>
                </a:lnTo>
                <a:lnTo>
                  <a:pt x="188" y="1279"/>
                </a:lnTo>
                <a:lnTo>
                  <a:pt x="195" y="1278"/>
                </a:lnTo>
                <a:lnTo>
                  <a:pt x="201" y="1276"/>
                </a:lnTo>
                <a:lnTo>
                  <a:pt x="208" y="1271"/>
                </a:lnTo>
                <a:lnTo>
                  <a:pt x="214" y="1264"/>
                </a:lnTo>
                <a:lnTo>
                  <a:pt x="219" y="1256"/>
                </a:lnTo>
                <a:lnTo>
                  <a:pt x="226" y="1248"/>
                </a:lnTo>
                <a:lnTo>
                  <a:pt x="231" y="1237"/>
                </a:lnTo>
                <a:lnTo>
                  <a:pt x="236" y="1225"/>
                </a:lnTo>
                <a:lnTo>
                  <a:pt x="240" y="1212"/>
                </a:lnTo>
                <a:lnTo>
                  <a:pt x="245" y="1197"/>
                </a:lnTo>
                <a:lnTo>
                  <a:pt x="249" y="1181"/>
                </a:lnTo>
                <a:lnTo>
                  <a:pt x="254" y="1164"/>
                </a:lnTo>
                <a:lnTo>
                  <a:pt x="258" y="1146"/>
                </a:lnTo>
                <a:lnTo>
                  <a:pt x="262" y="1127"/>
                </a:lnTo>
                <a:lnTo>
                  <a:pt x="264" y="1106"/>
                </a:lnTo>
                <a:lnTo>
                  <a:pt x="268" y="1084"/>
                </a:lnTo>
                <a:lnTo>
                  <a:pt x="270" y="1063"/>
                </a:lnTo>
                <a:lnTo>
                  <a:pt x="273" y="1040"/>
                </a:lnTo>
                <a:lnTo>
                  <a:pt x="274" y="1015"/>
                </a:lnTo>
                <a:lnTo>
                  <a:pt x="278" y="990"/>
                </a:lnTo>
                <a:lnTo>
                  <a:pt x="278" y="963"/>
                </a:lnTo>
                <a:lnTo>
                  <a:pt x="279" y="937"/>
                </a:lnTo>
                <a:lnTo>
                  <a:pt x="281" y="880"/>
                </a:lnTo>
                <a:lnTo>
                  <a:pt x="281" y="821"/>
                </a:lnTo>
                <a:lnTo>
                  <a:pt x="279" y="760"/>
                </a:lnTo>
                <a:lnTo>
                  <a:pt x="278" y="695"/>
                </a:lnTo>
                <a:lnTo>
                  <a:pt x="273" y="630"/>
                </a:lnTo>
                <a:lnTo>
                  <a:pt x="267" y="563"/>
                </a:lnTo>
                <a:lnTo>
                  <a:pt x="260" y="500"/>
                </a:lnTo>
                <a:lnTo>
                  <a:pt x="253" y="440"/>
                </a:lnTo>
                <a:lnTo>
                  <a:pt x="243" y="382"/>
                </a:lnTo>
                <a:lnTo>
                  <a:pt x="239" y="354"/>
                </a:lnTo>
                <a:lnTo>
                  <a:pt x="234" y="326"/>
                </a:lnTo>
                <a:lnTo>
                  <a:pt x="228" y="299"/>
                </a:lnTo>
                <a:lnTo>
                  <a:pt x="224" y="274"/>
                </a:lnTo>
                <a:lnTo>
                  <a:pt x="218" y="248"/>
                </a:lnTo>
                <a:lnTo>
                  <a:pt x="212" y="225"/>
                </a:lnTo>
                <a:lnTo>
                  <a:pt x="206" y="202"/>
                </a:lnTo>
                <a:lnTo>
                  <a:pt x="201" y="181"/>
                </a:lnTo>
                <a:lnTo>
                  <a:pt x="193" y="160"/>
                </a:lnTo>
                <a:lnTo>
                  <a:pt x="188" y="139"/>
                </a:lnTo>
                <a:lnTo>
                  <a:pt x="181" y="121"/>
                </a:lnTo>
                <a:lnTo>
                  <a:pt x="175" y="104"/>
                </a:lnTo>
                <a:lnTo>
                  <a:pt x="168" y="89"/>
                </a:lnTo>
                <a:lnTo>
                  <a:pt x="161" y="73"/>
                </a:lnTo>
                <a:lnTo>
                  <a:pt x="155" y="58"/>
                </a:lnTo>
                <a:lnTo>
                  <a:pt x="149" y="46"/>
                </a:lnTo>
                <a:lnTo>
                  <a:pt x="141" y="35"/>
                </a:lnTo>
                <a:lnTo>
                  <a:pt x="135" y="26"/>
                </a:lnTo>
                <a:lnTo>
                  <a:pt x="128" y="17"/>
                </a:lnTo>
                <a:lnTo>
                  <a:pt x="120" y="11"/>
                </a:lnTo>
                <a:lnTo>
                  <a:pt x="113" y="5"/>
                </a:lnTo>
                <a:lnTo>
                  <a:pt x="106" y="3"/>
                </a:lnTo>
                <a:lnTo>
                  <a:pt x="99" y="0"/>
                </a:lnTo>
                <a:lnTo>
                  <a:pt x="93" y="0"/>
                </a:lnTo>
                <a:lnTo>
                  <a:pt x="85" y="1"/>
                </a:lnTo>
                <a:lnTo>
                  <a:pt x="79" y="4"/>
                </a:lnTo>
                <a:lnTo>
                  <a:pt x="73" y="9"/>
                </a:lnTo>
                <a:lnTo>
                  <a:pt x="67" y="15"/>
                </a:lnTo>
                <a:lnTo>
                  <a:pt x="60" y="22"/>
                </a:lnTo>
                <a:lnTo>
                  <a:pt x="55" y="30"/>
                </a:lnTo>
                <a:lnTo>
                  <a:pt x="51" y="41"/>
                </a:lnTo>
                <a:lnTo>
                  <a:pt x="46" y="53"/>
                </a:lnTo>
                <a:lnTo>
                  <a:pt x="41" y="67"/>
                </a:lnTo>
                <a:lnTo>
                  <a:pt x="36" y="81"/>
                </a:lnTo>
                <a:lnTo>
                  <a:pt x="32" y="97"/>
                </a:lnTo>
                <a:lnTo>
                  <a:pt x="27" y="115"/>
                </a:lnTo>
                <a:lnTo>
                  <a:pt x="23" y="132"/>
                </a:lnTo>
                <a:lnTo>
                  <a:pt x="19" y="152"/>
                </a:lnTo>
                <a:lnTo>
                  <a:pt x="17" y="172"/>
                </a:lnTo>
                <a:lnTo>
                  <a:pt x="13" y="194"/>
                </a:lnTo>
                <a:lnTo>
                  <a:pt x="11" y="217"/>
                </a:lnTo>
                <a:lnTo>
                  <a:pt x="8" y="240"/>
                </a:lnTo>
                <a:lnTo>
                  <a:pt x="6" y="264"/>
                </a:lnTo>
                <a:lnTo>
                  <a:pt x="5" y="290"/>
                </a:lnTo>
                <a:lnTo>
                  <a:pt x="3" y="315"/>
                </a:lnTo>
                <a:lnTo>
                  <a:pt x="1" y="343"/>
                </a:lnTo>
                <a:lnTo>
                  <a:pt x="1" y="399"/>
                </a:lnTo>
                <a:lnTo>
                  <a:pt x="0" y="458"/>
                </a:lnTo>
                <a:lnTo>
                  <a:pt x="1" y="520"/>
                </a:lnTo>
                <a:lnTo>
                  <a:pt x="5" y="584"/>
                </a:lnTo>
                <a:lnTo>
                  <a:pt x="8" y="649"/>
                </a:lnTo>
                <a:close/>
              </a:path>
            </a:pathLst>
          </a:custGeom>
          <a:noFill/>
          <a:ln w="12700">
            <a:solidFill>
              <a:srgbClr val="66FF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32" name="Freeform 544"/>
          <p:cNvSpPr>
            <a:spLocks/>
          </p:cNvSpPr>
          <p:nvPr/>
        </p:nvSpPr>
        <p:spPr bwMode="auto">
          <a:xfrm>
            <a:off x="3995738" y="3370263"/>
            <a:ext cx="1522412" cy="1998662"/>
          </a:xfrm>
          <a:custGeom>
            <a:avLst/>
            <a:gdLst/>
            <a:ahLst/>
            <a:cxnLst>
              <a:cxn ang="0">
                <a:pos x="919" y="6"/>
              </a:cxn>
              <a:cxn ang="0">
                <a:pos x="899" y="1"/>
              </a:cxn>
              <a:cxn ang="0">
                <a:pos x="875" y="2"/>
              </a:cxn>
              <a:cxn ang="0">
                <a:pos x="845" y="10"/>
              </a:cxn>
              <a:cxn ang="0">
                <a:pos x="814" y="23"/>
              </a:cxn>
              <a:cxn ang="0">
                <a:pos x="779" y="41"/>
              </a:cxn>
              <a:cxn ang="0">
                <a:pos x="742" y="65"/>
              </a:cxn>
              <a:cxn ang="0">
                <a:pos x="702" y="96"/>
              </a:cxn>
              <a:cxn ang="0">
                <a:pos x="660" y="130"/>
              </a:cxn>
              <a:cxn ang="0">
                <a:pos x="616" y="168"/>
              </a:cxn>
              <a:cxn ang="0">
                <a:pos x="572" y="212"/>
              </a:cxn>
              <a:cxn ang="0">
                <a:pos x="526" y="259"/>
              </a:cxn>
              <a:cxn ang="0">
                <a:pos x="480" y="310"/>
              </a:cxn>
              <a:cxn ang="0">
                <a:pos x="434" y="365"/>
              </a:cxn>
              <a:cxn ang="0">
                <a:pos x="362" y="453"/>
              </a:cxn>
              <a:cxn ang="0">
                <a:pos x="270" y="580"/>
              </a:cxn>
              <a:cxn ang="0">
                <a:pos x="189" y="705"/>
              </a:cxn>
              <a:cxn ang="0">
                <a:pos x="153" y="766"/>
              </a:cxn>
              <a:cxn ang="0">
                <a:pos x="121" y="824"/>
              </a:cxn>
              <a:cxn ang="0">
                <a:pos x="92" y="881"/>
              </a:cxn>
              <a:cxn ang="0">
                <a:pos x="68" y="935"/>
              </a:cxn>
              <a:cxn ang="0">
                <a:pos x="45" y="987"/>
              </a:cxn>
              <a:cxn ang="0">
                <a:pos x="28" y="1035"/>
              </a:cxn>
              <a:cxn ang="0">
                <a:pos x="15" y="1079"/>
              </a:cxn>
              <a:cxn ang="0">
                <a:pos x="7" y="1119"/>
              </a:cxn>
              <a:cxn ang="0">
                <a:pos x="2" y="1156"/>
              </a:cxn>
              <a:cxn ang="0">
                <a:pos x="2" y="1187"/>
              </a:cxn>
              <a:cxn ang="0">
                <a:pos x="7" y="1213"/>
              </a:cxn>
              <a:cxn ang="0">
                <a:pos x="15" y="1234"/>
              </a:cxn>
              <a:cxn ang="0">
                <a:pos x="30" y="1249"/>
              </a:cxn>
              <a:cxn ang="0">
                <a:pos x="49" y="1256"/>
              </a:cxn>
              <a:cxn ang="0">
                <a:pos x="72" y="1259"/>
              </a:cxn>
              <a:cxn ang="0">
                <a:pos x="100" y="1254"/>
              </a:cxn>
              <a:cxn ang="0">
                <a:pos x="130" y="1244"/>
              </a:cxn>
              <a:cxn ang="0">
                <a:pos x="163" y="1227"/>
              </a:cxn>
              <a:cxn ang="0">
                <a:pos x="199" y="1207"/>
              </a:cxn>
              <a:cxn ang="0">
                <a:pos x="238" y="1180"/>
              </a:cxn>
              <a:cxn ang="0">
                <a:pos x="279" y="1147"/>
              </a:cxn>
              <a:cxn ang="0">
                <a:pos x="320" y="1111"/>
              </a:cxn>
              <a:cxn ang="0">
                <a:pos x="365" y="1070"/>
              </a:cxn>
              <a:cxn ang="0">
                <a:pos x="410" y="1025"/>
              </a:cxn>
              <a:cxn ang="0">
                <a:pos x="456" y="975"/>
              </a:cxn>
              <a:cxn ang="0">
                <a:pos x="502" y="922"/>
              </a:cxn>
              <a:cxn ang="0">
                <a:pos x="550" y="866"/>
              </a:cxn>
              <a:cxn ang="0">
                <a:pos x="644" y="744"/>
              </a:cxn>
              <a:cxn ang="0">
                <a:pos x="732" y="617"/>
              </a:cxn>
              <a:cxn ang="0">
                <a:pos x="788" y="524"/>
              </a:cxn>
              <a:cxn ang="0">
                <a:pos x="822" y="465"/>
              </a:cxn>
              <a:cxn ang="0">
                <a:pos x="853" y="406"/>
              </a:cxn>
              <a:cxn ang="0">
                <a:pos x="881" y="351"/>
              </a:cxn>
              <a:cxn ang="0">
                <a:pos x="903" y="299"/>
              </a:cxn>
              <a:cxn ang="0">
                <a:pos x="923" y="248"/>
              </a:cxn>
              <a:cxn ang="0">
                <a:pos x="938" y="202"/>
              </a:cxn>
              <a:cxn ang="0">
                <a:pos x="949" y="160"/>
              </a:cxn>
              <a:cxn ang="0">
                <a:pos x="956" y="122"/>
              </a:cxn>
              <a:cxn ang="0">
                <a:pos x="959" y="88"/>
              </a:cxn>
              <a:cxn ang="0">
                <a:pos x="956" y="59"/>
              </a:cxn>
              <a:cxn ang="0">
                <a:pos x="949" y="35"/>
              </a:cxn>
              <a:cxn ang="0">
                <a:pos x="937" y="17"/>
              </a:cxn>
            </a:cxnLst>
            <a:rect l="0" t="0" r="r" b="b"/>
            <a:pathLst>
              <a:path w="959" h="1259">
                <a:moveTo>
                  <a:pt x="929" y="11"/>
                </a:moveTo>
                <a:lnTo>
                  <a:pt x="919" y="6"/>
                </a:lnTo>
                <a:lnTo>
                  <a:pt x="909" y="2"/>
                </a:lnTo>
                <a:lnTo>
                  <a:pt x="899" y="1"/>
                </a:lnTo>
                <a:lnTo>
                  <a:pt x="887" y="0"/>
                </a:lnTo>
                <a:lnTo>
                  <a:pt x="875" y="2"/>
                </a:lnTo>
                <a:lnTo>
                  <a:pt x="860" y="5"/>
                </a:lnTo>
                <a:lnTo>
                  <a:pt x="845" y="10"/>
                </a:lnTo>
                <a:lnTo>
                  <a:pt x="830" y="16"/>
                </a:lnTo>
                <a:lnTo>
                  <a:pt x="814" y="23"/>
                </a:lnTo>
                <a:lnTo>
                  <a:pt x="796" y="33"/>
                </a:lnTo>
                <a:lnTo>
                  <a:pt x="779" y="41"/>
                </a:lnTo>
                <a:lnTo>
                  <a:pt x="760" y="53"/>
                </a:lnTo>
                <a:lnTo>
                  <a:pt x="742" y="65"/>
                </a:lnTo>
                <a:lnTo>
                  <a:pt x="722" y="80"/>
                </a:lnTo>
                <a:lnTo>
                  <a:pt x="702" y="96"/>
                </a:lnTo>
                <a:lnTo>
                  <a:pt x="681" y="113"/>
                </a:lnTo>
                <a:lnTo>
                  <a:pt x="660" y="130"/>
                </a:lnTo>
                <a:lnTo>
                  <a:pt x="639" y="149"/>
                </a:lnTo>
                <a:lnTo>
                  <a:pt x="616" y="168"/>
                </a:lnTo>
                <a:lnTo>
                  <a:pt x="595" y="190"/>
                </a:lnTo>
                <a:lnTo>
                  <a:pt x="572" y="212"/>
                </a:lnTo>
                <a:lnTo>
                  <a:pt x="549" y="235"/>
                </a:lnTo>
                <a:lnTo>
                  <a:pt x="526" y="259"/>
                </a:lnTo>
                <a:lnTo>
                  <a:pt x="502" y="283"/>
                </a:lnTo>
                <a:lnTo>
                  <a:pt x="480" y="310"/>
                </a:lnTo>
                <a:lnTo>
                  <a:pt x="456" y="338"/>
                </a:lnTo>
                <a:lnTo>
                  <a:pt x="434" y="365"/>
                </a:lnTo>
                <a:lnTo>
                  <a:pt x="409" y="394"/>
                </a:lnTo>
                <a:lnTo>
                  <a:pt x="362" y="453"/>
                </a:lnTo>
                <a:lnTo>
                  <a:pt x="316" y="516"/>
                </a:lnTo>
                <a:lnTo>
                  <a:pt x="270" y="580"/>
                </a:lnTo>
                <a:lnTo>
                  <a:pt x="228" y="643"/>
                </a:lnTo>
                <a:lnTo>
                  <a:pt x="189" y="705"/>
                </a:lnTo>
                <a:lnTo>
                  <a:pt x="171" y="735"/>
                </a:lnTo>
                <a:lnTo>
                  <a:pt x="153" y="766"/>
                </a:lnTo>
                <a:lnTo>
                  <a:pt x="137" y="795"/>
                </a:lnTo>
                <a:lnTo>
                  <a:pt x="121" y="824"/>
                </a:lnTo>
                <a:lnTo>
                  <a:pt x="106" y="853"/>
                </a:lnTo>
                <a:lnTo>
                  <a:pt x="92" y="881"/>
                </a:lnTo>
                <a:lnTo>
                  <a:pt x="79" y="909"/>
                </a:lnTo>
                <a:lnTo>
                  <a:pt x="68" y="935"/>
                </a:lnTo>
                <a:lnTo>
                  <a:pt x="55" y="961"/>
                </a:lnTo>
                <a:lnTo>
                  <a:pt x="45" y="987"/>
                </a:lnTo>
                <a:lnTo>
                  <a:pt x="36" y="1011"/>
                </a:lnTo>
                <a:lnTo>
                  <a:pt x="28" y="1035"/>
                </a:lnTo>
                <a:lnTo>
                  <a:pt x="22" y="1058"/>
                </a:lnTo>
                <a:lnTo>
                  <a:pt x="15" y="1079"/>
                </a:lnTo>
                <a:lnTo>
                  <a:pt x="9" y="1100"/>
                </a:lnTo>
                <a:lnTo>
                  <a:pt x="7" y="1119"/>
                </a:lnTo>
                <a:lnTo>
                  <a:pt x="3" y="1139"/>
                </a:lnTo>
                <a:lnTo>
                  <a:pt x="2" y="1156"/>
                </a:lnTo>
                <a:lnTo>
                  <a:pt x="0" y="1171"/>
                </a:lnTo>
                <a:lnTo>
                  <a:pt x="2" y="1187"/>
                </a:lnTo>
                <a:lnTo>
                  <a:pt x="3" y="1200"/>
                </a:lnTo>
                <a:lnTo>
                  <a:pt x="7" y="1213"/>
                </a:lnTo>
                <a:lnTo>
                  <a:pt x="10" y="1225"/>
                </a:lnTo>
                <a:lnTo>
                  <a:pt x="15" y="1234"/>
                </a:lnTo>
                <a:lnTo>
                  <a:pt x="22" y="1242"/>
                </a:lnTo>
                <a:lnTo>
                  <a:pt x="30" y="1249"/>
                </a:lnTo>
                <a:lnTo>
                  <a:pt x="40" y="1254"/>
                </a:lnTo>
                <a:lnTo>
                  <a:pt x="49" y="1256"/>
                </a:lnTo>
                <a:lnTo>
                  <a:pt x="60" y="1259"/>
                </a:lnTo>
                <a:lnTo>
                  <a:pt x="72" y="1259"/>
                </a:lnTo>
                <a:lnTo>
                  <a:pt x="85" y="1257"/>
                </a:lnTo>
                <a:lnTo>
                  <a:pt x="100" y="1254"/>
                </a:lnTo>
                <a:lnTo>
                  <a:pt x="115" y="1250"/>
                </a:lnTo>
                <a:lnTo>
                  <a:pt x="130" y="1244"/>
                </a:lnTo>
                <a:lnTo>
                  <a:pt x="146" y="1237"/>
                </a:lnTo>
                <a:lnTo>
                  <a:pt x="163" y="1227"/>
                </a:lnTo>
                <a:lnTo>
                  <a:pt x="180" y="1217"/>
                </a:lnTo>
                <a:lnTo>
                  <a:pt x="199" y="1207"/>
                </a:lnTo>
                <a:lnTo>
                  <a:pt x="218" y="1193"/>
                </a:lnTo>
                <a:lnTo>
                  <a:pt x="238" y="1180"/>
                </a:lnTo>
                <a:lnTo>
                  <a:pt x="257" y="1164"/>
                </a:lnTo>
                <a:lnTo>
                  <a:pt x="279" y="1147"/>
                </a:lnTo>
                <a:lnTo>
                  <a:pt x="300" y="1129"/>
                </a:lnTo>
                <a:lnTo>
                  <a:pt x="320" y="1111"/>
                </a:lnTo>
                <a:lnTo>
                  <a:pt x="343" y="1090"/>
                </a:lnTo>
                <a:lnTo>
                  <a:pt x="365" y="1070"/>
                </a:lnTo>
                <a:lnTo>
                  <a:pt x="388" y="1048"/>
                </a:lnTo>
                <a:lnTo>
                  <a:pt x="410" y="1025"/>
                </a:lnTo>
                <a:lnTo>
                  <a:pt x="434" y="1001"/>
                </a:lnTo>
                <a:lnTo>
                  <a:pt x="456" y="975"/>
                </a:lnTo>
                <a:lnTo>
                  <a:pt x="480" y="950"/>
                </a:lnTo>
                <a:lnTo>
                  <a:pt x="502" y="922"/>
                </a:lnTo>
                <a:lnTo>
                  <a:pt x="527" y="895"/>
                </a:lnTo>
                <a:lnTo>
                  <a:pt x="550" y="866"/>
                </a:lnTo>
                <a:lnTo>
                  <a:pt x="598" y="807"/>
                </a:lnTo>
                <a:lnTo>
                  <a:pt x="644" y="744"/>
                </a:lnTo>
                <a:lnTo>
                  <a:pt x="688" y="681"/>
                </a:lnTo>
                <a:lnTo>
                  <a:pt x="732" y="617"/>
                </a:lnTo>
                <a:lnTo>
                  <a:pt x="770" y="555"/>
                </a:lnTo>
                <a:lnTo>
                  <a:pt x="788" y="524"/>
                </a:lnTo>
                <a:lnTo>
                  <a:pt x="806" y="494"/>
                </a:lnTo>
                <a:lnTo>
                  <a:pt x="822" y="465"/>
                </a:lnTo>
                <a:lnTo>
                  <a:pt x="839" y="435"/>
                </a:lnTo>
                <a:lnTo>
                  <a:pt x="853" y="406"/>
                </a:lnTo>
                <a:lnTo>
                  <a:pt x="867" y="379"/>
                </a:lnTo>
                <a:lnTo>
                  <a:pt x="881" y="351"/>
                </a:lnTo>
                <a:lnTo>
                  <a:pt x="892" y="325"/>
                </a:lnTo>
                <a:lnTo>
                  <a:pt x="903" y="299"/>
                </a:lnTo>
                <a:lnTo>
                  <a:pt x="914" y="274"/>
                </a:lnTo>
                <a:lnTo>
                  <a:pt x="923" y="248"/>
                </a:lnTo>
                <a:lnTo>
                  <a:pt x="930" y="225"/>
                </a:lnTo>
                <a:lnTo>
                  <a:pt x="938" y="202"/>
                </a:lnTo>
                <a:lnTo>
                  <a:pt x="944" y="180"/>
                </a:lnTo>
                <a:lnTo>
                  <a:pt x="949" y="160"/>
                </a:lnTo>
                <a:lnTo>
                  <a:pt x="953" y="139"/>
                </a:lnTo>
                <a:lnTo>
                  <a:pt x="956" y="122"/>
                </a:lnTo>
                <a:lnTo>
                  <a:pt x="958" y="104"/>
                </a:lnTo>
                <a:lnTo>
                  <a:pt x="959" y="88"/>
                </a:lnTo>
                <a:lnTo>
                  <a:pt x="958" y="73"/>
                </a:lnTo>
                <a:lnTo>
                  <a:pt x="956" y="59"/>
                </a:lnTo>
                <a:lnTo>
                  <a:pt x="953" y="47"/>
                </a:lnTo>
                <a:lnTo>
                  <a:pt x="949" y="35"/>
                </a:lnTo>
                <a:lnTo>
                  <a:pt x="943" y="25"/>
                </a:lnTo>
                <a:lnTo>
                  <a:pt x="937" y="17"/>
                </a:lnTo>
                <a:lnTo>
                  <a:pt x="929" y="11"/>
                </a:lnTo>
                <a:close/>
              </a:path>
            </a:pathLst>
          </a:custGeom>
          <a:noFill/>
          <a:ln w="12700">
            <a:solidFill>
              <a:srgbClr val="66FF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33" name="Rectangle 545"/>
          <p:cNvSpPr>
            <a:spLocks noChangeArrowheads="1"/>
          </p:cNvSpPr>
          <p:nvPr/>
        </p:nvSpPr>
        <p:spPr bwMode="auto">
          <a:xfrm>
            <a:off x="3317875" y="4179888"/>
            <a:ext cx="182563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34" name="Rectangle 546"/>
          <p:cNvSpPr>
            <a:spLocks noChangeArrowheads="1"/>
          </p:cNvSpPr>
          <p:nvPr/>
        </p:nvSpPr>
        <p:spPr bwMode="auto">
          <a:xfrm>
            <a:off x="3321050" y="4060825"/>
            <a:ext cx="49053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35" name="Rectangle 547"/>
          <p:cNvSpPr>
            <a:spLocks noChangeArrowheads="1"/>
          </p:cNvSpPr>
          <p:nvPr/>
        </p:nvSpPr>
        <p:spPr bwMode="auto">
          <a:xfrm>
            <a:off x="3395663" y="4105275"/>
            <a:ext cx="411162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36" name="Rectangle 548"/>
          <p:cNvSpPr>
            <a:spLocks noChangeArrowheads="1"/>
          </p:cNvSpPr>
          <p:nvPr/>
        </p:nvSpPr>
        <p:spPr bwMode="auto">
          <a:xfrm>
            <a:off x="3402013" y="4106863"/>
            <a:ext cx="361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Panamá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678437" name="Rectangle 549"/>
          <p:cNvSpPr>
            <a:spLocks noChangeArrowheads="1"/>
          </p:cNvSpPr>
          <p:nvPr/>
        </p:nvSpPr>
        <p:spPr bwMode="auto">
          <a:xfrm>
            <a:off x="3740150" y="4051300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438" name="Freeform 550"/>
          <p:cNvSpPr>
            <a:spLocks/>
          </p:cNvSpPr>
          <p:nvPr/>
        </p:nvSpPr>
        <p:spPr bwMode="auto">
          <a:xfrm>
            <a:off x="3281363" y="3989388"/>
            <a:ext cx="1431925" cy="1046162"/>
          </a:xfrm>
          <a:custGeom>
            <a:avLst/>
            <a:gdLst/>
            <a:ahLst/>
            <a:cxnLst>
              <a:cxn ang="0">
                <a:pos x="13" y="85"/>
              </a:cxn>
              <a:cxn ang="0">
                <a:pos x="4" y="109"/>
              </a:cxn>
              <a:cxn ang="0">
                <a:pos x="1" y="133"/>
              </a:cxn>
              <a:cxn ang="0">
                <a:pos x="1" y="160"/>
              </a:cxn>
              <a:cxn ang="0">
                <a:pos x="6" y="189"/>
              </a:cxn>
              <a:cxn ang="0">
                <a:pos x="15" y="218"/>
              </a:cxn>
              <a:cxn ang="0">
                <a:pos x="27" y="248"/>
              </a:cxn>
              <a:cxn ang="0">
                <a:pos x="44" y="280"/>
              </a:cxn>
              <a:cxn ang="0">
                <a:pos x="66" y="311"/>
              </a:cxn>
              <a:cxn ang="0">
                <a:pos x="89" y="343"/>
              </a:cxn>
              <a:cxn ang="0">
                <a:pos x="116" y="374"/>
              </a:cxn>
              <a:cxn ang="0">
                <a:pos x="164" y="422"/>
              </a:cxn>
              <a:cxn ang="0">
                <a:pos x="237" y="481"/>
              </a:cxn>
              <a:cxn ang="0">
                <a:pos x="323" y="537"/>
              </a:cxn>
              <a:cxn ang="0">
                <a:pos x="412" y="584"/>
              </a:cxn>
              <a:cxn ang="0">
                <a:pos x="500" y="620"/>
              </a:cxn>
              <a:cxn ang="0">
                <a:pos x="586" y="645"/>
              </a:cxn>
              <a:cxn ang="0">
                <a:pos x="665" y="657"/>
              </a:cxn>
              <a:cxn ang="0">
                <a:pos x="737" y="657"/>
              </a:cxn>
              <a:cxn ang="0">
                <a:pos x="798" y="645"/>
              </a:cxn>
              <a:cxn ang="0">
                <a:pos x="825" y="635"/>
              </a:cxn>
              <a:cxn ang="0">
                <a:pos x="848" y="620"/>
              </a:cxn>
              <a:cxn ang="0">
                <a:pos x="868" y="605"/>
              </a:cxn>
              <a:cxn ang="0">
                <a:pos x="884" y="584"/>
              </a:cxn>
              <a:cxn ang="0">
                <a:pos x="894" y="561"/>
              </a:cxn>
              <a:cxn ang="0">
                <a:pos x="900" y="537"/>
              </a:cxn>
              <a:cxn ang="0">
                <a:pos x="902" y="511"/>
              </a:cxn>
              <a:cxn ang="0">
                <a:pos x="900" y="483"/>
              </a:cxn>
              <a:cxn ang="0">
                <a:pos x="892" y="454"/>
              </a:cxn>
              <a:cxn ang="0">
                <a:pos x="881" y="424"/>
              </a:cxn>
              <a:cxn ang="0">
                <a:pos x="866" y="394"/>
              </a:cxn>
              <a:cxn ang="0">
                <a:pos x="848" y="363"/>
              </a:cxn>
              <a:cxn ang="0">
                <a:pos x="825" y="331"/>
              </a:cxn>
              <a:cxn ang="0">
                <a:pos x="799" y="299"/>
              </a:cxn>
              <a:cxn ang="0">
                <a:pos x="770" y="268"/>
              </a:cxn>
              <a:cxn ang="0">
                <a:pos x="703" y="206"/>
              </a:cxn>
              <a:cxn ang="0">
                <a:pos x="623" y="148"/>
              </a:cxn>
              <a:cxn ang="0">
                <a:pos x="535" y="96"/>
              </a:cxn>
              <a:cxn ang="0">
                <a:pos x="446" y="55"/>
              </a:cxn>
              <a:cxn ang="0">
                <a:pos x="359" y="24"/>
              </a:cxn>
              <a:cxn ang="0">
                <a:pos x="277" y="6"/>
              </a:cxn>
              <a:cxn ang="0">
                <a:pos x="200" y="0"/>
              </a:cxn>
              <a:cxn ang="0">
                <a:pos x="133" y="6"/>
              </a:cxn>
              <a:cxn ang="0">
                <a:pos x="89" y="18"/>
              </a:cxn>
              <a:cxn ang="0">
                <a:pos x="64" y="30"/>
              </a:cxn>
              <a:cxn ang="0">
                <a:pos x="43" y="45"/>
              </a:cxn>
              <a:cxn ang="0">
                <a:pos x="27" y="63"/>
              </a:cxn>
            </a:cxnLst>
            <a:rect l="0" t="0" r="r" b="b"/>
            <a:pathLst>
              <a:path w="902" h="659">
                <a:moveTo>
                  <a:pt x="18" y="74"/>
                </a:moveTo>
                <a:lnTo>
                  <a:pt x="13" y="85"/>
                </a:lnTo>
                <a:lnTo>
                  <a:pt x="8" y="97"/>
                </a:lnTo>
                <a:lnTo>
                  <a:pt x="4" y="109"/>
                </a:lnTo>
                <a:lnTo>
                  <a:pt x="1" y="121"/>
                </a:lnTo>
                <a:lnTo>
                  <a:pt x="1" y="133"/>
                </a:lnTo>
                <a:lnTo>
                  <a:pt x="0" y="147"/>
                </a:lnTo>
                <a:lnTo>
                  <a:pt x="1" y="160"/>
                </a:lnTo>
                <a:lnTo>
                  <a:pt x="2" y="174"/>
                </a:lnTo>
                <a:lnTo>
                  <a:pt x="6" y="189"/>
                </a:lnTo>
                <a:lnTo>
                  <a:pt x="10" y="204"/>
                </a:lnTo>
                <a:lnTo>
                  <a:pt x="15" y="218"/>
                </a:lnTo>
                <a:lnTo>
                  <a:pt x="21" y="233"/>
                </a:lnTo>
                <a:lnTo>
                  <a:pt x="27" y="248"/>
                </a:lnTo>
                <a:lnTo>
                  <a:pt x="36" y="264"/>
                </a:lnTo>
                <a:lnTo>
                  <a:pt x="44" y="280"/>
                </a:lnTo>
                <a:lnTo>
                  <a:pt x="54" y="294"/>
                </a:lnTo>
                <a:lnTo>
                  <a:pt x="66" y="311"/>
                </a:lnTo>
                <a:lnTo>
                  <a:pt x="77" y="327"/>
                </a:lnTo>
                <a:lnTo>
                  <a:pt x="89" y="343"/>
                </a:lnTo>
                <a:lnTo>
                  <a:pt x="103" y="357"/>
                </a:lnTo>
                <a:lnTo>
                  <a:pt x="116" y="374"/>
                </a:lnTo>
                <a:lnTo>
                  <a:pt x="131" y="390"/>
                </a:lnTo>
                <a:lnTo>
                  <a:pt x="164" y="422"/>
                </a:lnTo>
                <a:lnTo>
                  <a:pt x="198" y="451"/>
                </a:lnTo>
                <a:lnTo>
                  <a:pt x="237" y="481"/>
                </a:lnTo>
                <a:lnTo>
                  <a:pt x="279" y="509"/>
                </a:lnTo>
                <a:lnTo>
                  <a:pt x="323" y="537"/>
                </a:lnTo>
                <a:lnTo>
                  <a:pt x="366" y="562"/>
                </a:lnTo>
                <a:lnTo>
                  <a:pt x="412" y="584"/>
                </a:lnTo>
                <a:lnTo>
                  <a:pt x="457" y="603"/>
                </a:lnTo>
                <a:lnTo>
                  <a:pt x="500" y="620"/>
                </a:lnTo>
                <a:lnTo>
                  <a:pt x="544" y="634"/>
                </a:lnTo>
                <a:lnTo>
                  <a:pt x="586" y="645"/>
                </a:lnTo>
                <a:lnTo>
                  <a:pt x="626" y="652"/>
                </a:lnTo>
                <a:lnTo>
                  <a:pt x="665" y="657"/>
                </a:lnTo>
                <a:lnTo>
                  <a:pt x="703" y="659"/>
                </a:lnTo>
                <a:lnTo>
                  <a:pt x="737" y="657"/>
                </a:lnTo>
                <a:lnTo>
                  <a:pt x="770" y="653"/>
                </a:lnTo>
                <a:lnTo>
                  <a:pt x="798" y="645"/>
                </a:lnTo>
                <a:lnTo>
                  <a:pt x="813" y="640"/>
                </a:lnTo>
                <a:lnTo>
                  <a:pt x="825" y="635"/>
                </a:lnTo>
                <a:lnTo>
                  <a:pt x="838" y="628"/>
                </a:lnTo>
                <a:lnTo>
                  <a:pt x="848" y="620"/>
                </a:lnTo>
                <a:lnTo>
                  <a:pt x="858" y="613"/>
                </a:lnTo>
                <a:lnTo>
                  <a:pt x="868" y="605"/>
                </a:lnTo>
                <a:lnTo>
                  <a:pt x="875" y="595"/>
                </a:lnTo>
                <a:lnTo>
                  <a:pt x="884" y="584"/>
                </a:lnTo>
                <a:lnTo>
                  <a:pt x="889" y="573"/>
                </a:lnTo>
                <a:lnTo>
                  <a:pt x="894" y="561"/>
                </a:lnTo>
                <a:lnTo>
                  <a:pt x="897" y="550"/>
                </a:lnTo>
                <a:lnTo>
                  <a:pt x="900" y="537"/>
                </a:lnTo>
                <a:lnTo>
                  <a:pt x="902" y="523"/>
                </a:lnTo>
                <a:lnTo>
                  <a:pt x="902" y="511"/>
                </a:lnTo>
                <a:lnTo>
                  <a:pt x="901" y="497"/>
                </a:lnTo>
                <a:lnTo>
                  <a:pt x="900" y="483"/>
                </a:lnTo>
                <a:lnTo>
                  <a:pt x="896" y="469"/>
                </a:lnTo>
                <a:lnTo>
                  <a:pt x="892" y="454"/>
                </a:lnTo>
                <a:lnTo>
                  <a:pt x="887" y="440"/>
                </a:lnTo>
                <a:lnTo>
                  <a:pt x="881" y="424"/>
                </a:lnTo>
                <a:lnTo>
                  <a:pt x="875" y="408"/>
                </a:lnTo>
                <a:lnTo>
                  <a:pt x="866" y="394"/>
                </a:lnTo>
                <a:lnTo>
                  <a:pt x="858" y="378"/>
                </a:lnTo>
                <a:lnTo>
                  <a:pt x="848" y="363"/>
                </a:lnTo>
                <a:lnTo>
                  <a:pt x="837" y="346"/>
                </a:lnTo>
                <a:lnTo>
                  <a:pt x="825" y="331"/>
                </a:lnTo>
                <a:lnTo>
                  <a:pt x="813" y="315"/>
                </a:lnTo>
                <a:lnTo>
                  <a:pt x="799" y="299"/>
                </a:lnTo>
                <a:lnTo>
                  <a:pt x="784" y="284"/>
                </a:lnTo>
                <a:lnTo>
                  <a:pt x="770" y="268"/>
                </a:lnTo>
                <a:lnTo>
                  <a:pt x="739" y="236"/>
                </a:lnTo>
                <a:lnTo>
                  <a:pt x="703" y="206"/>
                </a:lnTo>
                <a:lnTo>
                  <a:pt x="665" y="177"/>
                </a:lnTo>
                <a:lnTo>
                  <a:pt x="623" y="148"/>
                </a:lnTo>
                <a:lnTo>
                  <a:pt x="580" y="121"/>
                </a:lnTo>
                <a:lnTo>
                  <a:pt x="535" y="96"/>
                </a:lnTo>
                <a:lnTo>
                  <a:pt x="490" y="74"/>
                </a:lnTo>
                <a:lnTo>
                  <a:pt x="446" y="55"/>
                </a:lnTo>
                <a:lnTo>
                  <a:pt x="402" y="39"/>
                </a:lnTo>
                <a:lnTo>
                  <a:pt x="359" y="24"/>
                </a:lnTo>
                <a:lnTo>
                  <a:pt x="316" y="13"/>
                </a:lnTo>
                <a:lnTo>
                  <a:pt x="277" y="6"/>
                </a:lnTo>
                <a:lnTo>
                  <a:pt x="237" y="1"/>
                </a:lnTo>
                <a:lnTo>
                  <a:pt x="200" y="0"/>
                </a:lnTo>
                <a:lnTo>
                  <a:pt x="165" y="1"/>
                </a:lnTo>
                <a:lnTo>
                  <a:pt x="133" y="6"/>
                </a:lnTo>
                <a:lnTo>
                  <a:pt x="104" y="13"/>
                </a:lnTo>
                <a:lnTo>
                  <a:pt x="89" y="18"/>
                </a:lnTo>
                <a:lnTo>
                  <a:pt x="77" y="24"/>
                </a:lnTo>
                <a:lnTo>
                  <a:pt x="64" y="30"/>
                </a:lnTo>
                <a:lnTo>
                  <a:pt x="54" y="38"/>
                </a:lnTo>
                <a:lnTo>
                  <a:pt x="43" y="45"/>
                </a:lnTo>
                <a:lnTo>
                  <a:pt x="35" y="53"/>
                </a:lnTo>
                <a:lnTo>
                  <a:pt x="27" y="63"/>
                </a:lnTo>
                <a:lnTo>
                  <a:pt x="18" y="74"/>
                </a:lnTo>
                <a:close/>
              </a:path>
            </a:pathLst>
          </a:custGeom>
          <a:noFill/>
          <a:ln w="12700">
            <a:solidFill>
              <a:srgbClr val="66FF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39" name="Rectangle 551"/>
          <p:cNvSpPr>
            <a:spLocks noChangeArrowheads="1"/>
          </p:cNvSpPr>
          <p:nvPr/>
        </p:nvSpPr>
        <p:spPr bwMode="auto">
          <a:xfrm>
            <a:off x="992188" y="4060825"/>
            <a:ext cx="650875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40" name="Rectangle 552"/>
          <p:cNvSpPr>
            <a:spLocks noChangeArrowheads="1"/>
          </p:cNvSpPr>
          <p:nvPr/>
        </p:nvSpPr>
        <p:spPr bwMode="auto">
          <a:xfrm>
            <a:off x="1069975" y="4105275"/>
            <a:ext cx="58737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41" name="Rectangle 553"/>
          <p:cNvSpPr>
            <a:spLocks noChangeArrowheads="1"/>
          </p:cNvSpPr>
          <p:nvPr/>
        </p:nvSpPr>
        <p:spPr bwMode="auto">
          <a:xfrm>
            <a:off x="1125538" y="4229100"/>
            <a:ext cx="5588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42" name="Rectangle 554"/>
          <p:cNvSpPr>
            <a:spLocks noChangeArrowheads="1"/>
          </p:cNvSpPr>
          <p:nvPr/>
        </p:nvSpPr>
        <p:spPr bwMode="auto">
          <a:xfrm>
            <a:off x="1108075" y="4044950"/>
            <a:ext cx="6159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República</a:t>
            </a:r>
          </a:p>
          <a:p>
            <a:r>
              <a:rPr lang="en-US" sz="900" b="0">
                <a:solidFill>
                  <a:schemeClr val="accent2"/>
                </a:solidFill>
                <a:latin typeface="Times New Roman" pitchFamily="18" charset="0"/>
              </a:rPr>
              <a:t>  Dominicana</a:t>
            </a:r>
            <a:endParaRPr lang="en-US" sz="900">
              <a:solidFill>
                <a:schemeClr val="accent2"/>
              </a:solidFill>
            </a:endParaRPr>
          </a:p>
        </p:txBody>
      </p:sp>
      <p:sp>
        <p:nvSpPr>
          <p:cNvPr id="678443" name="Rectangle 555"/>
          <p:cNvSpPr>
            <a:spLocks noChangeArrowheads="1"/>
          </p:cNvSpPr>
          <p:nvPr/>
        </p:nvSpPr>
        <p:spPr bwMode="auto">
          <a:xfrm>
            <a:off x="1687513" y="4176713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8444" name="Freeform 556"/>
          <p:cNvSpPr>
            <a:spLocks/>
          </p:cNvSpPr>
          <p:nvPr/>
        </p:nvSpPr>
        <p:spPr bwMode="auto">
          <a:xfrm>
            <a:off x="925513" y="4365625"/>
            <a:ext cx="23812" cy="25400"/>
          </a:xfrm>
          <a:custGeom>
            <a:avLst/>
            <a:gdLst/>
            <a:ahLst/>
            <a:cxnLst>
              <a:cxn ang="0">
                <a:pos x="15" y="3"/>
              </a:cxn>
              <a:cxn ang="0">
                <a:pos x="3" y="0"/>
              </a:cxn>
              <a:cxn ang="0">
                <a:pos x="0" y="13"/>
              </a:cxn>
              <a:cxn ang="0">
                <a:pos x="13" y="16"/>
              </a:cxn>
              <a:cxn ang="0">
                <a:pos x="15" y="3"/>
              </a:cxn>
            </a:cxnLst>
            <a:rect l="0" t="0" r="r" b="b"/>
            <a:pathLst>
              <a:path w="15" h="16">
                <a:moveTo>
                  <a:pt x="15" y="3"/>
                </a:moveTo>
                <a:lnTo>
                  <a:pt x="3" y="0"/>
                </a:lnTo>
                <a:lnTo>
                  <a:pt x="0" y="13"/>
                </a:lnTo>
                <a:lnTo>
                  <a:pt x="13" y="16"/>
                </a:lnTo>
                <a:lnTo>
                  <a:pt x="15" y="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45" name="Freeform 557"/>
          <p:cNvSpPr>
            <a:spLocks/>
          </p:cNvSpPr>
          <p:nvPr/>
        </p:nvSpPr>
        <p:spPr bwMode="auto">
          <a:xfrm>
            <a:off x="919163" y="4406900"/>
            <a:ext cx="22225" cy="22225"/>
          </a:xfrm>
          <a:custGeom>
            <a:avLst/>
            <a:gdLst/>
            <a:ahLst/>
            <a:cxnLst>
              <a:cxn ang="0">
                <a:pos x="14" y="1"/>
              </a:cxn>
              <a:cxn ang="0">
                <a:pos x="0" y="0"/>
              </a:cxn>
              <a:cxn ang="0">
                <a:pos x="0" y="13"/>
              </a:cxn>
              <a:cxn ang="0">
                <a:pos x="13" y="14"/>
              </a:cxn>
              <a:cxn ang="0">
                <a:pos x="14" y="1"/>
              </a:cxn>
            </a:cxnLst>
            <a:rect l="0" t="0" r="r" b="b"/>
            <a:pathLst>
              <a:path w="14" h="14">
                <a:moveTo>
                  <a:pt x="14" y="1"/>
                </a:moveTo>
                <a:lnTo>
                  <a:pt x="0" y="0"/>
                </a:lnTo>
                <a:lnTo>
                  <a:pt x="0" y="13"/>
                </a:lnTo>
                <a:lnTo>
                  <a:pt x="13" y="14"/>
                </a:lnTo>
                <a:lnTo>
                  <a:pt x="14" y="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46" name="Freeform 558"/>
          <p:cNvSpPr>
            <a:spLocks/>
          </p:cNvSpPr>
          <p:nvPr/>
        </p:nvSpPr>
        <p:spPr bwMode="auto">
          <a:xfrm>
            <a:off x="917575" y="4449763"/>
            <a:ext cx="22225" cy="20637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0"/>
              </a:cxn>
              <a:cxn ang="0">
                <a:pos x="0" y="10"/>
              </a:cxn>
              <a:cxn ang="0">
                <a:pos x="0" y="13"/>
              </a:cxn>
              <a:cxn ang="0">
                <a:pos x="14" y="13"/>
              </a:cxn>
              <a:cxn ang="0">
                <a:pos x="14" y="10"/>
              </a:cxn>
              <a:cxn ang="0">
                <a:pos x="14" y="0"/>
              </a:cxn>
            </a:cxnLst>
            <a:rect l="0" t="0" r="r" b="b"/>
            <a:pathLst>
              <a:path w="14" h="13">
                <a:moveTo>
                  <a:pt x="14" y="0"/>
                </a:moveTo>
                <a:lnTo>
                  <a:pt x="0" y="0"/>
                </a:lnTo>
                <a:lnTo>
                  <a:pt x="0" y="10"/>
                </a:lnTo>
                <a:lnTo>
                  <a:pt x="0" y="13"/>
                </a:lnTo>
                <a:lnTo>
                  <a:pt x="14" y="13"/>
                </a:lnTo>
                <a:lnTo>
                  <a:pt x="14" y="10"/>
                </a:lnTo>
                <a:lnTo>
                  <a:pt x="14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47" name="Freeform 559"/>
          <p:cNvSpPr>
            <a:spLocks/>
          </p:cNvSpPr>
          <p:nvPr/>
        </p:nvSpPr>
        <p:spPr bwMode="auto">
          <a:xfrm>
            <a:off x="919163" y="4489450"/>
            <a:ext cx="22225" cy="23813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1"/>
              </a:cxn>
              <a:cxn ang="0">
                <a:pos x="0" y="6"/>
              </a:cxn>
              <a:cxn ang="0">
                <a:pos x="2" y="15"/>
              </a:cxn>
              <a:cxn ang="0">
                <a:pos x="14" y="12"/>
              </a:cxn>
              <a:cxn ang="0">
                <a:pos x="13" y="6"/>
              </a:cxn>
              <a:cxn ang="0">
                <a:pos x="13" y="0"/>
              </a:cxn>
            </a:cxnLst>
            <a:rect l="0" t="0" r="r" b="b"/>
            <a:pathLst>
              <a:path w="14" h="15">
                <a:moveTo>
                  <a:pt x="13" y="0"/>
                </a:moveTo>
                <a:lnTo>
                  <a:pt x="0" y="1"/>
                </a:lnTo>
                <a:lnTo>
                  <a:pt x="0" y="6"/>
                </a:lnTo>
                <a:lnTo>
                  <a:pt x="2" y="15"/>
                </a:lnTo>
                <a:lnTo>
                  <a:pt x="14" y="12"/>
                </a:lnTo>
                <a:lnTo>
                  <a:pt x="13" y="6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48" name="Freeform 560"/>
          <p:cNvSpPr>
            <a:spLocks/>
          </p:cNvSpPr>
          <p:nvPr/>
        </p:nvSpPr>
        <p:spPr bwMode="auto">
          <a:xfrm>
            <a:off x="925513" y="4527550"/>
            <a:ext cx="23812" cy="26988"/>
          </a:xfrm>
          <a:custGeom>
            <a:avLst/>
            <a:gdLst/>
            <a:ahLst/>
            <a:cxnLst>
              <a:cxn ang="0">
                <a:pos x="13" y="1"/>
              </a:cxn>
              <a:cxn ang="0">
                <a:pos x="0" y="3"/>
              </a:cxn>
              <a:cxn ang="0">
                <a:pos x="0" y="3"/>
              </a:cxn>
              <a:cxn ang="0">
                <a:pos x="0" y="6"/>
              </a:cxn>
              <a:cxn ang="0">
                <a:pos x="3" y="17"/>
              </a:cxn>
              <a:cxn ang="0">
                <a:pos x="15" y="14"/>
              </a:cxn>
              <a:cxn ang="0">
                <a:pos x="13" y="0"/>
              </a:cxn>
              <a:cxn ang="0">
                <a:pos x="6" y="3"/>
              </a:cxn>
              <a:cxn ang="0">
                <a:pos x="13" y="3"/>
              </a:cxn>
              <a:cxn ang="0">
                <a:pos x="13" y="1"/>
              </a:cxn>
            </a:cxnLst>
            <a:rect l="0" t="0" r="r" b="b"/>
            <a:pathLst>
              <a:path w="15" h="17">
                <a:moveTo>
                  <a:pt x="13" y="1"/>
                </a:moveTo>
                <a:lnTo>
                  <a:pt x="0" y="3"/>
                </a:lnTo>
                <a:lnTo>
                  <a:pt x="0" y="3"/>
                </a:lnTo>
                <a:lnTo>
                  <a:pt x="0" y="6"/>
                </a:lnTo>
                <a:lnTo>
                  <a:pt x="3" y="17"/>
                </a:lnTo>
                <a:lnTo>
                  <a:pt x="15" y="14"/>
                </a:lnTo>
                <a:lnTo>
                  <a:pt x="13" y="0"/>
                </a:lnTo>
                <a:lnTo>
                  <a:pt x="6" y="3"/>
                </a:lnTo>
                <a:lnTo>
                  <a:pt x="13" y="3"/>
                </a:lnTo>
                <a:lnTo>
                  <a:pt x="13" y="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49" name="Freeform 561"/>
          <p:cNvSpPr>
            <a:spLocks/>
          </p:cNvSpPr>
          <p:nvPr/>
        </p:nvSpPr>
        <p:spPr bwMode="auto">
          <a:xfrm>
            <a:off x="935038" y="4568825"/>
            <a:ext cx="23812" cy="26988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5"/>
              </a:cxn>
              <a:cxn ang="0">
                <a:pos x="3" y="17"/>
              </a:cxn>
              <a:cxn ang="0">
                <a:pos x="15" y="12"/>
              </a:cxn>
              <a:cxn ang="0">
                <a:pos x="13" y="0"/>
              </a:cxn>
            </a:cxnLst>
            <a:rect l="0" t="0" r="r" b="b"/>
            <a:pathLst>
              <a:path w="15" h="17">
                <a:moveTo>
                  <a:pt x="13" y="0"/>
                </a:moveTo>
                <a:lnTo>
                  <a:pt x="0" y="5"/>
                </a:lnTo>
                <a:lnTo>
                  <a:pt x="3" y="17"/>
                </a:lnTo>
                <a:lnTo>
                  <a:pt x="15" y="12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50" name="Freeform 562"/>
          <p:cNvSpPr>
            <a:spLocks/>
          </p:cNvSpPr>
          <p:nvPr/>
        </p:nvSpPr>
        <p:spPr bwMode="auto">
          <a:xfrm>
            <a:off x="949325" y="4606925"/>
            <a:ext cx="25400" cy="269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5"/>
              </a:cxn>
              <a:cxn ang="0">
                <a:pos x="4" y="17"/>
              </a:cxn>
              <a:cxn ang="0">
                <a:pos x="16" y="12"/>
              </a:cxn>
              <a:cxn ang="0">
                <a:pos x="12" y="0"/>
              </a:cxn>
            </a:cxnLst>
            <a:rect l="0" t="0" r="r" b="b"/>
            <a:pathLst>
              <a:path w="16" h="17">
                <a:moveTo>
                  <a:pt x="12" y="0"/>
                </a:moveTo>
                <a:lnTo>
                  <a:pt x="0" y="5"/>
                </a:lnTo>
                <a:lnTo>
                  <a:pt x="4" y="17"/>
                </a:lnTo>
                <a:lnTo>
                  <a:pt x="16" y="12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51" name="Freeform 563"/>
          <p:cNvSpPr>
            <a:spLocks/>
          </p:cNvSpPr>
          <p:nvPr/>
        </p:nvSpPr>
        <p:spPr bwMode="auto">
          <a:xfrm>
            <a:off x="965200" y="4645025"/>
            <a:ext cx="26988" cy="269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5"/>
              </a:cxn>
              <a:cxn ang="0">
                <a:pos x="5" y="15"/>
              </a:cxn>
              <a:cxn ang="0">
                <a:pos x="5" y="17"/>
              </a:cxn>
              <a:cxn ang="0">
                <a:pos x="17" y="11"/>
              </a:cxn>
              <a:cxn ang="0">
                <a:pos x="17" y="11"/>
              </a:cxn>
              <a:cxn ang="0">
                <a:pos x="11" y="0"/>
              </a:cxn>
            </a:cxnLst>
            <a:rect l="0" t="0" r="r" b="b"/>
            <a:pathLst>
              <a:path w="17" h="17">
                <a:moveTo>
                  <a:pt x="11" y="0"/>
                </a:moveTo>
                <a:lnTo>
                  <a:pt x="0" y="5"/>
                </a:lnTo>
                <a:lnTo>
                  <a:pt x="5" y="15"/>
                </a:lnTo>
                <a:lnTo>
                  <a:pt x="5" y="17"/>
                </a:lnTo>
                <a:lnTo>
                  <a:pt x="17" y="11"/>
                </a:lnTo>
                <a:lnTo>
                  <a:pt x="17" y="11"/>
                </a:lnTo>
                <a:lnTo>
                  <a:pt x="11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52" name="Freeform 564"/>
          <p:cNvSpPr>
            <a:spLocks/>
          </p:cNvSpPr>
          <p:nvPr/>
        </p:nvSpPr>
        <p:spPr bwMode="auto">
          <a:xfrm>
            <a:off x="984250" y="4681538"/>
            <a:ext cx="28575" cy="269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6"/>
              </a:cxn>
              <a:cxn ang="0">
                <a:pos x="3" y="13"/>
              </a:cxn>
              <a:cxn ang="0">
                <a:pos x="7" y="17"/>
              </a:cxn>
              <a:cxn ang="0">
                <a:pos x="18" y="11"/>
              </a:cxn>
              <a:cxn ang="0">
                <a:pos x="15" y="9"/>
              </a:cxn>
              <a:cxn ang="0">
                <a:pos x="12" y="0"/>
              </a:cxn>
            </a:cxnLst>
            <a:rect l="0" t="0" r="r" b="b"/>
            <a:pathLst>
              <a:path w="18" h="17">
                <a:moveTo>
                  <a:pt x="12" y="0"/>
                </a:moveTo>
                <a:lnTo>
                  <a:pt x="0" y="6"/>
                </a:lnTo>
                <a:lnTo>
                  <a:pt x="3" y="13"/>
                </a:lnTo>
                <a:lnTo>
                  <a:pt x="7" y="17"/>
                </a:lnTo>
                <a:lnTo>
                  <a:pt x="18" y="11"/>
                </a:lnTo>
                <a:lnTo>
                  <a:pt x="15" y="9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53" name="Freeform 565"/>
          <p:cNvSpPr>
            <a:spLocks/>
          </p:cNvSpPr>
          <p:nvPr/>
        </p:nvSpPr>
        <p:spPr bwMode="auto">
          <a:xfrm>
            <a:off x="1004888" y="4714875"/>
            <a:ext cx="28575" cy="285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7"/>
              </a:cxn>
              <a:cxn ang="0">
                <a:pos x="4" y="12"/>
              </a:cxn>
              <a:cxn ang="0">
                <a:pos x="6" y="14"/>
              </a:cxn>
              <a:cxn ang="0">
                <a:pos x="7" y="18"/>
              </a:cxn>
              <a:cxn ang="0">
                <a:pos x="18" y="11"/>
              </a:cxn>
              <a:cxn ang="0">
                <a:pos x="15" y="6"/>
              </a:cxn>
              <a:cxn ang="0">
                <a:pos x="10" y="9"/>
              </a:cxn>
              <a:cxn ang="0">
                <a:pos x="16" y="8"/>
              </a:cxn>
              <a:cxn ang="0">
                <a:pos x="11" y="0"/>
              </a:cxn>
            </a:cxnLst>
            <a:rect l="0" t="0" r="r" b="b"/>
            <a:pathLst>
              <a:path w="18" h="18">
                <a:moveTo>
                  <a:pt x="11" y="0"/>
                </a:moveTo>
                <a:lnTo>
                  <a:pt x="0" y="7"/>
                </a:lnTo>
                <a:lnTo>
                  <a:pt x="4" y="12"/>
                </a:lnTo>
                <a:lnTo>
                  <a:pt x="6" y="14"/>
                </a:lnTo>
                <a:lnTo>
                  <a:pt x="7" y="18"/>
                </a:lnTo>
                <a:lnTo>
                  <a:pt x="18" y="11"/>
                </a:lnTo>
                <a:lnTo>
                  <a:pt x="15" y="6"/>
                </a:lnTo>
                <a:lnTo>
                  <a:pt x="10" y="9"/>
                </a:lnTo>
                <a:lnTo>
                  <a:pt x="16" y="8"/>
                </a:lnTo>
                <a:lnTo>
                  <a:pt x="11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54" name="Freeform 566"/>
          <p:cNvSpPr>
            <a:spLocks/>
          </p:cNvSpPr>
          <p:nvPr/>
        </p:nvSpPr>
        <p:spPr bwMode="auto">
          <a:xfrm>
            <a:off x="1028700" y="4749800"/>
            <a:ext cx="28575" cy="285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8"/>
              </a:cxn>
              <a:cxn ang="0">
                <a:pos x="5" y="13"/>
              </a:cxn>
              <a:cxn ang="0">
                <a:pos x="7" y="18"/>
              </a:cxn>
              <a:cxn ang="0">
                <a:pos x="18" y="10"/>
              </a:cxn>
              <a:cxn ang="0">
                <a:pos x="13" y="4"/>
              </a:cxn>
              <a:cxn ang="0">
                <a:pos x="11" y="0"/>
              </a:cxn>
            </a:cxnLst>
            <a:rect l="0" t="0" r="r" b="b"/>
            <a:pathLst>
              <a:path w="18" h="18">
                <a:moveTo>
                  <a:pt x="11" y="0"/>
                </a:moveTo>
                <a:lnTo>
                  <a:pt x="0" y="8"/>
                </a:lnTo>
                <a:lnTo>
                  <a:pt x="5" y="13"/>
                </a:lnTo>
                <a:lnTo>
                  <a:pt x="7" y="18"/>
                </a:lnTo>
                <a:lnTo>
                  <a:pt x="18" y="10"/>
                </a:lnTo>
                <a:lnTo>
                  <a:pt x="13" y="4"/>
                </a:lnTo>
                <a:lnTo>
                  <a:pt x="11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55" name="Freeform 567"/>
          <p:cNvSpPr>
            <a:spLocks/>
          </p:cNvSpPr>
          <p:nvPr/>
        </p:nvSpPr>
        <p:spPr bwMode="auto">
          <a:xfrm>
            <a:off x="1054100" y="4781550"/>
            <a:ext cx="28575" cy="285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9"/>
              </a:cxn>
              <a:cxn ang="0">
                <a:pos x="4" y="12"/>
              </a:cxn>
              <a:cxn ang="0">
                <a:pos x="9" y="18"/>
              </a:cxn>
              <a:cxn ang="0">
                <a:pos x="18" y="10"/>
              </a:cxn>
              <a:cxn ang="0">
                <a:pos x="14" y="4"/>
              </a:cxn>
              <a:cxn ang="0">
                <a:pos x="11" y="0"/>
              </a:cxn>
            </a:cxnLst>
            <a:rect l="0" t="0" r="r" b="b"/>
            <a:pathLst>
              <a:path w="18" h="18">
                <a:moveTo>
                  <a:pt x="11" y="0"/>
                </a:moveTo>
                <a:lnTo>
                  <a:pt x="0" y="9"/>
                </a:lnTo>
                <a:lnTo>
                  <a:pt x="4" y="12"/>
                </a:lnTo>
                <a:lnTo>
                  <a:pt x="9" y="18"/>
                </a:lnTo>
                <a:lnTo>
                  <a:pt x="18" y="10"/>
                </a:lnTo>
                <a:lnTo>
                  <a:pt x="14" y="4"/>
                </a:lnTo>
                <a:lnTo>
                  <a:pt x="11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56" name="Freeform 568"/>
          <p:cNvSpPr>
            <a:spLocks/>
          </p:cNvSpPr>
          <p:nvPr/>
        </p:nvSpPr>
        <p:spPr bwMode="auto">
          <a:xfrm>
            <a:off x="1081088" y="4813300"/>
            <a:ext cx="31750" cy="30163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8"/>
              </a:cxn>
              <a:cxn ang="0">
                <a:pos x="4" y="13"/>
              </a:cxn>
              <a:cxn ang="0">
                <a:pos x="10" y="19"/>
              </a:cxn>
              <a:cxn ang="0">
                <a:pos x="20" y="9"/>
              </a:cxn>
              <a:cxn ang="0">
                <a:pos x="14" y="4"/>
              </a:cxn>
              <a:cxn ang="0">
                <a:pos x="10" y="0"/>
              </a:cxn>
            </a:cxnLst>
            <a:rect l="0" t="0" r="r" b="b"/>
            <a:pathLst>
              <a:path w="20" h="19">
                <a:moveTo>
                  <a:pt x="10" y="0"/>
                </a:moveTo>
                <a:lnTo>
                  <a:pt x="0" y="8"/>
                </a:lnTo>
                <a:lnTo>
                  <a:pt x="4" y="13"/>
                </a:lnTo>
                <a:lnTo>
                  <a:pt x="10" y="19"/>
                </a:lnTo>
                <a:lnTo>
                  <a:pt x="20" y="9"/>
                </a:lnTo>
                <a:lnTo>
                  <a:pt x="14" y="4"/>
                </a:lnTo>
                <a:lnTo>
                  <a:pt x="1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57" name="Freeform 569"/>
          <p:cNvSpPr>
            <a:spLocks/>
          </p:cNvSpPr>
          <p:nvPr/>
        </p:nvSpPr>
        <p:spPr bwMode="auto">
          <a:xfrm>
            <a:off x="1111250" y="4843463"/>
            <a:ext cx="28575" cy="285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8"/>
              </a:cxn>
              <a:cxn ang="0">
                <a:pos x="4" y="13"/>
              </a:cxn>
              <a:cxn ang="0">
                <a:pos x="9" y="18"/>
              </a:cxn>
              <a:cxn ang="0">
                <a:pos x="18" y="10"/>
              </a:cxn>
              <a:cxn ang="0">
                <a:pos x="14" y="5"/>
              </a:cxn>
              <a:cxn ang="0">
                <a:pos x="10" y="0"/>
              </a:cxn>
            </a:cxnLst>
            <a:rect l="0" t="0" r="r" b="b"/>
            <a:pathLst>
              <a:path w="18" h="18">
                <a:moveTo>
                  <a:pt x="10" y="0"/>
                </a:moveTo>
                <a:lnTo>
                  <a:pt x="0" y="8"/>
                </a:lnTo>
                <a:lnTo>
                  <a:pt x="4" y="13"/>
                </a:lnTo>
                <a:lnTo>
                  <a:pt x="9" y="18"/>
                </a:lnTo>
                <a:lnTo>
                  <a:pt x="18" y="10"/>
                </a:lnTo>
                <a:lnTo>
                  <a:pt x="14" y="5"/>
                </a:lnTo>
                <a:lnTo>
                  <a:pt x="1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58" name="Freeform 570"/>
          <p:cNvSpPr>
            <a:spLocks/>
          </p:cNvSpPr>
          <p:nvPr/>
        </p:nvSpPr>
        <p:spPr bwMode="auto">
          <a:xfrm>
            <a:off x="1139825" y="4872038"/>
            <a:ext cx="30163" cy="30162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0"/>
              </a:cxn>
              <a:cxn ang="0">
                <a:pos x="5" y="13"/>
              </a:cxn>
              <a:cxn ang="0">
                <a:pos x="10" y="19"/>
              </a:cxn>
              <a:cxn ang="0">
                <a:pos x="19" y="10"/>
              </a:cxn>
              <a:cxn ang="0">
                <a:pos x="15" y="5"/>
              </a:cxn>
              <a:cxn ang="0">
                <a:pos x="10" y="0"/>
              </a:cxn>
            </a:cxnLst>
            <a:rect l="0" t="0" r="r" b="b"/>
            <a:pathLst>
              <a:path w="19" h="19">
                <a:moveTo>
                  <a:pt x="10" y="0"/>
                </a:moveTo>
                <a:lnTo>
                  <a:pt x="0" y="10"/>
                </a:lnTo>
                <a:lnTo>
                  <a:pt x="5" y="13"/>
                </a:lnTo>
                <a:lnTo>
                  <a:pt x="10" y="19"/>
                </a:lnTo>
                <a:lnTo>
                  <a:pt x="19" y="10"/>
                </a:lnTo>
                <a:lnTo>
                  <a:pt x="15" y="5"/>
                </a:lnTo>
                <a:lnTo>
                  <a:pt x="1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59" name="Freeform 571"/>
          <p:cNvSpPr>
            <a:spLocks/>
          </p:cNvSpPr>
          <p:nvPr/>
        </p:nvSpPr>
        <p:spPr bwMode="auto">
          <a:xfrm>
            <a:off x="1171575" y="4900613"/>
            <a:ext cx="30163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0"/>
              </a:cxn>
              <a:cxn ang="0">
                <a:pos x="7" y="16"/>
              </a:cxn>
              <a:cxn ang="0">
                <a:pos x="10" y="18"/>
              </a:cxn>
              <a:cxn ang="0">
                <a:pos x="19" y="8"/>
              </a:cxn>
              <a:cxn ang="0">
                <a:pos x="15" y="6"/>
              </a:cxn>
              <a:cxn ang="0">
                <a:pos x="9" y="0"/>
              </a:cxn>
            </a:cxnLst>
            <a:rect l="0" t="0" r="r" b="b"/>
            <a:pathLst>
              <a:path w="19" h="18">
                <a:moveTo>
                  <a:pt x="9" y="0"/>
                </a:moveTo>
                <a:lnTo>
                  <a:pt x="0" y="10"/>
                </a:lnTo>
                <a:lnTo>
                  <a:pt x="7" y="16"/>
                </a:lnTo>
                <a:lnTo>
                  <a:pt x="10" y="18"/>
                </a:lnTo>
                <a:lnTo>
                  <a:pt x="19" y="8"/>
                </a:lnTo>
                <a:lnTo>
                  <a:pt x="15" y="6"/>
                </a:lnTo>
                <a:lnTo>
                  <a:pt x="9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60" name="Freeform 572"/>
          <p:cNvSpPr>
            <a:spLocks/>
          </p:cNvSpPr>
          <p:nvPr/>
        </p:nvSpPr>
        <p:spPr bwMode="auto">
          <a:xfrm>
            <a:off x="1203325" y="4926013"/>
            <a:ext cx="30163" cy="285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0"/>
              </a:cxn>
              <a:cxn ang="0">
                <a:pos x="9" y="17"/>
              </a:cxn>
              <a:cxn ang="0">
                <a:pos x="11" y="18"/>
              </a:cxn>
              <a:cxn ang="0">
                <a:pos x="19" y="10"/>
              </a:cxn>
              <a:cxn ang="0">
                <a:pos x="18" y="8"/>
              </a:cxn>
              <a:cxn ang="0">
                <a:pos x="9" y="0"/>
              </a:cxn>
            </a:cxnLst>
            <a:rect l="0" t="0" r="r" b="b"/>
            <a:pathLst>
              <a:path w="19" h="18">
                <a:moveTo>
                  <a:pt x="9" y="0"/>
                </a:moveTo>
                <a:lnTo>
                  <a:pt x="0" y="10"/>
                </a:lnTo>
                <a:lnTo>
                  <a:pt x="9" y="17"/>
                </a:lnTo>
                <a:lnTo>
                  <a:pt x="11" y="18"/>
                </a:lnTo>
                <a:lnTo>
                  <a:pt x="19" y="10"/>
                </a:lnTo>
                <a:lnTo>
                  <a:pt x="18" y="8"/>
                </a:lnTo>
                <a:lnTo>
                  <a:pt x="9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61" name="Freeform 573"/>
          <p:cNvSpPr>
            <a:spLocks/>
          </p:cNvSpPr>
          <p:nvPr/>
        </p:nvSpPr>
        <p:spPr bwMode="auto">
          <a:xfrm>
            <a:off x="1236663" y="4953000"/>
            <a:ext cx="30162" cy="26988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0"/>
              </a:cxn>
              <a:cxn ang="0">
                <a:pos x="10" y="17"/>
              </a:cxn>
              <a:cxn ang="0">
                <a:pos x="19" y="7"/>
              </a:cxn>
              <a:cxn ang="0">
                <a:pos x="9" y="0"/>
              </a:cxn>
            </a:cxnLst>
            <a:rect l="0" t="0" r="r" b="b"/>
            <a:pathLst>
              <a:path w="19" h="17">
                <a:moveTo>
                  <a:pt x="9" y="0"/>
                </a:moveTo>
                <a:lnTo>
                  <a:pt x="0" y="10"/>
                </a:lnTo>
                <a:lnTo>
                  <a:pt x="10" y="17"/>
                </a:lnTo>
                <a:lnTo>
                  <a:pt x="19" y="7"/>
                </a:lnTo>
                <a:lnTo>
                  <a:pt x="9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62" name="Freeform 574"/>
          <p:cNvSpPr>
            <a:spLocks/>
          </p:cNvSpPr>
          <p:nvPr/>
        </p:nvSpPr>
        <p:spPr bwMode="auto">
          <a:xfrm>
            <a:off x="1270000" y="4975225"/>
            <a:ext cx="30163" cy="3175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1"/>
              </a:cxn>
              <a:cxn ang="0">
                <a:pos x="12" y="20"/>
              </a:cxn>
              <a:cxn ang="0">
                <a:pos x="19" y="9"/>
              </a:cxn>
              <a:cxn ang="0">
                <a:pos x="9" y="0"/>
              </a:cxn>
            </a:cxnLst>
            <a:rect l="0" t="0" r="r" b="b"/>
            <a:pathLst>
              <a:path w="19" h="20">
                <a:moveTo>
                  <a:pt x="9" y="0"/>
                </a:moveTo>
                <a:lnTo>
                  <a:pt x="0" y="11"/>
                </a:lnTo>
                <a:lnTo>
                  <a:pt x="12" y="20"/>
                </a:lnTo>
                <a:lnTo>
                  <a:pt x="19" y="9"/>
                </a:lnTo>
                <a:lnTo>
                  <a:pt x="9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63" name="Freeform 575"/>
          <p:cNvSpPr>
            <a:spLocks/>
          </p:cNvSpPr>
          <p:nvPr/>
        </p:nvSpPr>
        <p:spPr bwMode="auto">
          <a:xfrm>
            <a:off x="1306513" y="5000625"/>
            <a:ext cx="26987" cy="28575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11"/>
              </a:cxn>
              <a:cxn ang="0">
                <a:pos x="11" y="18"/>
              </a:cxn>
              <a:cxn ang="0">
                <a:pos x="17" y="8"/>
              </a:cxn>
              <a:cxn ang="0">
                <a:pos x="7" y="0"/>
              </a:cxn>
            </a:cxnLst>
            <a:rect l="0" t="0" r="r" b="b"/>
            <a:pathLst>
              <a:path w="17" h="18">
                <a:moveTo>
                  <a:pt x="7" y="0"/>
                </a:moveTo>
                <a:lnTo>
                  <a:pt x="0" y="11"/>
                </a:lnTo>
                <a:lnTo>
                  <a:pt x="11" y="18"/>
                </a:lnTo>
                <a:lnTo>
                  <a:pt x="17" y="8"/>
                </a:lnTo>
                <a:lnTo>
                  <a:pt x="7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64" name="Freeform 576"/>
          <p:cNvSpPr>
            <a:spLocks/>
          </p:cNvSpPr>
          <p:nvPr/>
        </p:nvSpPr>
        <p:spPr bwMode="auto">
          <a:xfrm>
            <a:off x="1341438" y="5024438"/>
            <a:ext cx="28575" cy="26987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11"/>
              </a:cxn>
              <a:cxn ang="0">
                <a:pos x="11" y="17"/>
              </a:cxn>
              <a:cxn ang="0">
                <a:pos x="18" y="6"/>
              </a:cxn>
              <a:cxn ang="0">
                <a:pos x="6" y="0"/>
              </a:cxn>
            </a:cxnLst>
            <a:rect l="0" t="0" r="r" b="b"/>
            <a:pathLst>
              <a:path w="18" h="17">
                <a:moveTo>
                  <a:pt x="6" y="0"/>
                </a:moveTo>
                <a:lnTo>
                  <a:pt x="0" y="11"/>
                </a:lnTo>
                <a:lnTo>
                  <a:pt x="11" y="17"/>
                </a:lnTo>
                <a:lnTo>
                  <a:pt x="18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65" name="Freeform 577"/>
          <p:cNvSpPr>
            <a:spLocks/>
          </p:cNvSpPr>
          <p:nvPr/>
        </p:nvSpPr>
        <p:spPr bwMode="auto">
          <a:xfrm>
            <a:off x="1376363" y="5045075"/>
            <a:ext cx="30162" cy="26988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10"/>
              </a:cxn>
              <a:cxn ang="0">
                <a:pos x="4" y="13"/>
              </a:cxn>
              <a:cxn ang="0">
                <a:pos x="12" y="17"/>
              </a:cxn>
              <a:cxn ang="0">
                <a:pos x="19" y="6"/>
              </a:cxn>
              <a:cxn ang="0">
                <a:pos x="9" y="1"/>
              </a:cxn>
              <a:cxn ang="0">
                <a:pos x="7" y="0"/>
              </a:cxn>
            </a:cxnLst>
            <a:rect l="0" t="0" r="r" b="b"/>
            <a:pathLst>
              <a:path w="19" h="17">
                <a:moveTo>
                  <a:pt x="7" y="0"/>
                </a:moveTo>
                <a:lnTo>
                  <a:pt x="0" y="10"/>
                </a:lnTo>
                <a:lnTo>
                  <a:pt x="4" y="13"/>
                </a:lnTo>
                <a:lnTo>
                  <a:pt x="12" y="17"/>
                </a:lnTo>
                <a:lnTo>
                  <a:pt x="19" y="6"/>
                </a:lnTo>
                <a:lnTo>
                  <a:pt x="9" y="1"/>
                </a:lnTo>
                <a:lnTo>
                  <a:pt x="7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66" name="Freeform 578"/>
          <p:cNvSpPr>
            <a:spLocks/>
          </p:cNvSpPr>
          <p:nvPr/>
        </p:nvSpPr>
        <p:spPr bwMode="auto">
          <a:xfrm>
            <a:off x="1412875" y="5065713"/>
            <a:ext cx="28575" cy="2698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11"/>
              </a:cxn>
              <a:cxn ang="0">
                <a:pos x="9" y="16"/>
              </a:cxn>
              <a:cxn ang="0">
                <a:pos x="12" y="17"/>
              </a:cxn>
              <a:cxn ang="0">
                <a:pos x="18" y="6"/>
              </a:cxn>
              <a:cxn ang="0">
                <a:pos x="13" y="4"/>
              </a:cxn>
              <a:cxn ang="0">
                <a:pos x="7" y="0"/>
              </a:cxn>
            </a:cxnLst>
            <a:rect l="0" t="0" r="r" b="b"/>
            <a:pathLst>
              <a:path w="18" h="17">
                <a:moveTo>
                  <a:pt x="7" y="0"/>
                </a:moveTo>
                <a:lnTo>
                  <a:pt x="0" y="11"/>
                </a:lnTo>
                <a:lnTo>
                  <a:pt x="9" y="16"/>
                </a:lnTo>
                <a:lnTo>
                  <a:pt x="12" y="17"/>
                </a:lnTo>
                <a:lnTo>
                  <a:pt x="18" y="6"/>
                </a:lnTo>
                <a:lnTo>
                  <a:pt x="13" y="4"/>
                </a:lnTo>
                <a:lnTo>
                  <a:pt x="7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67" name="Freeform 579"/>
          <p:cNvSpPr>
            <a:spLocks/>
          </p:cNvSpPr>
          <p:nvPr/>
        </p:nvSpPr>
        <p:spPr bwMode="auto">
          <a:xfrm>
            <a:off x="1449388" y="5086350"/>
            <a:ext cx="30162" cy="26988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10"/>
              </a:cxn>
              <a:cxn ang="0">
                <a:pos x="13" y="17"/>
              </a:cxn>
              <a:cxn ang="0">
                <a:pos x="19" y="6"/>
              </a:cxn>
              <a:cxn ang="0">
                <a:pos x="7" y="0"/>
              </a:cxn>
            </a:cxnLst>
            <a:rect l="0" t="0" r="r" b="b"/>
            <a:pathLst>
              <a:path w="19" h="17">
                <a:moveTo>
                  <a:pt x="7" y="0"/>
                </a:moveTo>
                <a:lnTo>
                  <a:pt x="0" y="10"/>
                </a:lnTo>
                <a:lnTo>
                  <a:pt x="13" y="17"/>
                </a:lnTo>
                <a:lnTo>
                  <a:pt x="19" y="6"/>
                </a:lnTo>
                <a:lnTo>
                  <a:pt x="7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68" name="Freeform 580"/>
          <p:cNvSpPr>
            <a:spLocks/>
          </p:cNvSpPr>
          <p:nvPr/>
        </p:nvSpPr>
        <p:spPr bwMode="auto">
          <a:xfrm>
            <a:off x="1489075" y="5105400"/>
            <a:ext cx="28575" cy="23813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1"/>
              </a:cxn>
              <a:cxn ang="0">
                <a:pos x="11" y="15"/>
              </a:cxn>
              <a:cxn ang="0">
                <a:pos x="18" y="5"/>
              </a:cxn>
              <a:cxn ang="0">
                <a:pos x="5" y="0"/>
              </a:cxn>
            </a:cxnLst>
            <a:rect l="0" t="0" r="r" b="b"/>
            <a:pathLst>
              <a:path w="18" h="15">
                <a:moveTo>
                  <a:pt x="5" y="0"/>
                </a:moveTo>
                <a:lnTo>
                  <a:pt x="0" y="11"/>
                </a:lnTo>
                <a:lnTo>
                  <a:pt x="11" y="15"/>
                </a:lnTo>
                <a:lnTo>
                  <a:pt x="18" y="5"/>
                </a:lnTo>
                <a:lnTo>
                  <a:pt x="5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69" name="Freeform 581"/>
          <p:cNvSpPr>
            <a:spLocks/>
          </p:cNvSpPr>
          <p:nvPr/>
        </p:nvSpPr>
        <p:spPr bwMode="auto">
          <a:xfrm>
            <a:off x="1527175" y="5122863"/>
            <a:ext cx="26988" cy="26987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12"/>
              </a:cxn>
              <a:cxn ang="0">
                <a:pos x="12" y="17"/>
              </a:cxn>
              <a:cxn ang="0">
                <a:pos x="17" y="4"/>
              </a:cxn>
              <a:cxn ang="0">
                <a:pos x="6" y="0"/>
              </a:cxn>
            </a:cxnLst>
            <a:rect l="0" t="0" r="r" b="b"/>
            <a:pathLst>
              <a:path w="17" h="17">
                <a:moveTo>
                  <a:pt x="6" y="0"/>
                </a:moveTo>
                <a:lnTo>
                  <a:pt x="0" y="12"/>
                </a:lnTo>
                <a:lnTo>
                  <a:pt x="12" y="17"/>
                </a:lnTo>
                <a:lnTo>
                  <a:pt x="17" y="4"/>
                </a:lnTo>
                <a:lnTo>
                  <a:pt x="6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70" name="Freeform 582"/>
          <p:cNvSpPr>
            <a:spLocks/>
          </p:cNvSpPr>
          <p:nvPr/>
        </p:nvSpPr>
        <p:spPr bwMode="auto">
          <a:xfrm>
            <a:off x="1566863" y="5137150"/>
            <a:ext cx="26987" cy="28575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2"/>
              </a:cxn>
              <a:cxn ang="0">
                <a:pos x="2" y="14"/>
              </a:cxn>
              <a:cxn ang="0">
                <a:pos x="12" y="18"/>
              </a:cxn>
              <a:cxn ang="0">
                <a:pos x="17" y="6"/>
              </a:cxn>
              <a:cxn ang="0">
                <a:pos x="6" y="1"/>
              </a:cxn>
              <a:cxn ang="0">
                <a:pos x="5" y="0"/>
              </a:cxn>
            </a:cxnLst>
            <a:rect l="0" t="0" r="r" b="b"/>
            <a:pathLst>
              <a:path w="17" h="18">
                <a:moveTo>
                  <a:pt x="5" y="0"/>
                </a:moveTo>
                <a:lnTo>
                  <a:pt x="0" y="12"/>
                </a:lnTo>
                <a:lnTo>
                  <a:pt x="2" y="14"/>
                </a:lnTo>
                <a:lnTo>
                  <a:pt x="12" y="18"/>
                </a:lnTo>
                <a:lnTo>
                  <a:pt x="17" y="6"/>
                </a:lnTo>
                <a:lnTo>
                  <a:pt x="6" y="1"/>
                </a:lnTo>
                <a:lnTo>
                  <a:pt x="5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71" name="Freeform 583"/>
          <p:cNvSpPr>
            <a:spLocks/>
          </p:cNvSpPr>
          <p:nvPr/>
        </p:nvSpPr>
        <p:spPr bwMode="auto">
          <a:xfrm>
            <a:off x="1604963" y="5153025"/>
            <a:ext cx="26987" cy="28575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2"/>
              </a:cxn>
              <a:cxn ang="0">
                <a:pos x="9" y="18"/>
              </a:cxn>
              <a:cxn ang="0">
                <a:pos x="12" y="18"/>
              </a:cxn>
              <a:cxn ang="0">
                <a:pos x="17" y="6"/>
              </a:cxn>
              <a:cxn ang="0">
                <a:pos x="15" y="6"/>
              </a:cxn>
              <a:cxn ang="0">
                <a:pos x="5" y="0"/>
              </a:cxn>
            </a:cxnLst>
            <a:rect l="0" t="0" r="r" b="b"/>
            <a:pathLst>
              <a:path w="17" h="18">
                <a:moveTo>
                  <a:pt x="5" y="0"/>
                </a:moveTo>
                <a:lnTo>
                  <a:pt x="0" y="12"/>
                </a:lnTo>
                <a:lnTo>
                  <a:pt x="9" y="18"/>
                </a:lnTo>
                <a:lnTo>
                  <a:pt x="12" y="18"/>
                </a:lnTo>
                <a:lnTo>
                  <a:pt x="17" y="6"/>
                </a:lnTo>
                <a:lnTo>
                  <a:pt x="15" y="6"/>
                </a:lnTo>
                <a:lnTo>
                  <a:pt x="5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72" name="Freeform 584"/>
          <p:cNvSpPr>
            <a:spLocks/>
          </p:cNvSpPr>
          <p:nvPr/>
        </p:nvSpPr>
        <p:spPr bwMode="auto">
          <a:xfrm>
            <a:off x="1643063" y="5170488"/>
            <a:ext cx="26987" cy="25400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2"/>
              </a:cxn>
              <a:cxn ang="0">
                <a:pos x="12" y="16"/>
              </a:cxn>
              <a:cxn ang="0">
                <a:pos x="17" y="3"/>
              </a:cxn>
              <a:cxn ang="0">
                <a:pos x="5" y="0"/>
              </a:cxn>
            </a:cxnLst>
            <a:rect l="0" t="0" r="r" b="b"/>
            <a:pathLst>
              <a:path w="17" h="16">
                <a:moveTo>
                  <a:pt x="5" y="0"/>
                </a:moveTo>
                <a:lnTo>
                  <a:pt x="0" y="12"/>
                </a:lnTo>
                <a:lnTo>
                  <a:pt x="12" y="16"/>
                </a:lnTo>
                <a:lnTo>
                  <a:pt x="17" y="3"/>
                </a:lnTo>
                <a:lnTo>
                  <a:pt x="5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73" name="Freeform 585"/>
          <p:cNvSpPr>
            <a:spLocks/>
          </p:cNvSpPr>
          <p:nvPr/>
        </p:nvSpPr>
        <p:spPr bwMode="auto">
          <a:xfrm>
            <a:off x="1684338" y="5186363"/>
            <a:ext cx="25400" cy="23812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2"/>
              </a:cxn>
              <a:cxn ang="0">
                <a:pos x="13" y="15"/>
              </a:cxn>
              <a:cxn ang="0">
                <a:pos x="16" y="3"/>
              </a:cxn>
              <a:cxn ang="0">
                <a:pos x="4" y="0"/>
              </a:cxn>
            </a:cxnLst>
            <a:rect l="0" t="0" r="r" b="b"/>
            <a:pathLst>
              <a:path w="16" h="15">
                <a:moveTo>
                  <a:pt x="4" y="0"/>
                </a:moveTo>
                <a:lnTo>
                  <a:pt x="0" y="12"/>
                </a:lnTo>
                <a:lnTo>
                  <a:pt x="13" y="15"/>
                </a:lnTo>
                <a:lnTo>
                  <a:pt x="16" y="3"/>
                </a:lnTo>
                <a:lnTo>
                  <a:pt x="4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74" name="Freeform 586"/>
          <p:cNvSpPr>
            <a:spLocks/>
          </p:cNvSpPr>
          <p:nvPr/>
        </p:nvSpPr>
        <p:spPr bwMode="auto">
          <a:xfrm>
            <a:off x="1724025" y="5197475"/>
            <a:ext cx="25400" cy="26988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2"/>
              </a:cxn>
              <a:cxn ang="0">
                <a:pos x="1" y="13"/>
              </a:cxn>
              <a:cxn ang="0">
                <a:pos x="12" y="17"/>
              </a:cxn>
              <a:cxn ang="0">
                <a:pos x="16" y="5"/>
              </a:cxn>
              <a:cxn ang="0">
                <a:pos x="6" y="1"/>
              </a:cxn>
              <a:cxn ang="0">
                <a:pos x="4" y="0"/>
              </a:cxn>
            </a:cxnLst>
            <a:rect l="0" t="0" r="r" b="b"/>
            <a:pathLst>
              <a:path w="16" h="17">
                <a:moveTo>
                  <a:pt x="4" y="0"/>
                </a:moveTo>
                <a:lnTo>
                  <a:pt x="0" y="12"/>
                </a:lnTo>
                <a:lnTo>
                  <a:pt x="1" y="13"/>
                </a:lnTo>
                <a:lnTo>
                  <a:pt x="12" y="17"/>
                </a:lnTo>
                <a:lnTo>
                  <a:pt x="16" y="5"/>
                </a:lnTo>
                <a:lnTo>
                  <a:pt x="6" y="1"/>
                </a:lnTo>
                <a:lnTo>
                  <a:pt x="4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75" name="Freeform 587"/>
          <p:cNvSpPr>
            <a:spLocks/>
          </p:cNvSpPr>
          <p:nvPr/>
        </p:nvSpPr>
        <p:spPr bwMode="auto">
          <a:xfrm>
            <a:off x="1763713" y="5210175"/>
            <a:ext cx="25400" cy="25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2"/>
              </a:cxn>
              <a:cxn ang="0">
                <a:pos x="11" y="15"/>
              </a:cxn>
              <a:cxn ang="0">
                <a:pos x="12" y="16"/>
              </a:cxn>
              <a:cxn ang="0">
                <a:pos x="16" y="4"/>
              </a:cxn>
              <a:cxn ang="0">
                <a:pos x="15" y="3"/>
              </a:cxn>
              <a:cxn ang="0">
                <a:pos x="4" y="0"/>
              </a:cxn>
            </a:cxnLst>
            <a:rect l="0" t="0" r="r" b="b"/>
            <a:pathLst>
              <a:path w="16" h="16">
                <a:moveTo>
                  <a:pt x="4" y="0"/>
                </a:moveTo>
                <a:lnTo>
                  <a:pt x="0" y="12"/>
                </a:lnTo>
                <a:lnTo>
                  <a:pt x="11" y="15"/>
                </a:lnTo>
                <a:lnTo>
                  <a:pt x="12" y="16"/>
                </a:lnTo>
                <a:lnTo>
                  <a:pt x="16" y="4"/>
                </a:lnTo>
                <a:lnTo>
                  <a:pt x="15" y="3"/>
                </a:lnTo>
                <a:lnTo>
                  <a:pt x="4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76" name="Freeform 588"/>
          <p:cNvSpPr>
            <a:spLocks/>
          </p:cNvSpPr>
          <p:nvPr/>
        </p:nvSpPr>
        <p:spPr bwMode="auto">
          <a:xfrm>
            <a:off x="1804988" y="5222875"/>
            <a:ext cx="25400" cy="23813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2"/>
              </a:cxn>
              <a:cxn ang="0">
                <a:pos x="12" y="15"/>
              </a:cxn>
              <a:cxn ang="0">
                <a:pos x="16" y="3"/>
              </a:cxn>
              <a:cxn ang="0">
                <a:pos x="4" y="0"/>
              </a:cxn>
            </a:cxnLst>
            <a:rect l="0" t="0" r="r" b="b"/>
            <a:pathLst>
              <a:path w="16" h="15">
                <a:moveTo>
                  <a:pt x="4" y="0"/>
                </a:moveTo>
                <a:lnTo>
                  <a:pt x="0" y="12"/>
                </a:lnTo>
                <a:lnTo>
                  <a:pt x="12" y="15"/>
                </a:lnTo>
                <a:lnTo>
                  <a:pt x="16" y="3"/>
                </a:lnTo>
                <a:lnTo>
                  <a:pt x="4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77" name="Freeform 589"/>
          <p:cNvSpPr>
            <a:spLocks/>
          </p:cNvSpPr>
          <p:nvPr/>
        </p:nvSpPr>
        <p:spPr bwMode="auto">
          <a:xfrm>
            <a:off x="1844675" y="5233988"/>
            <a:ext cx="26988" cy="2540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12"/>
              </a:cxn>
              <a:cxn ang="0">
                <a:pos x="13" y="16"/>
              </a:cxn>
              <a:cxn ang="0">
                <a:pos x="17" y="3"/>
              </a:cxn>
              <a:cxn ang="0">
                <a:pos x="3" y="0"/>
              </a:cxn>
            </a:cxnLst>
            <a:rect l="0" t="0" r="r" b="b"/>
            <a:pathLst>
              <a:path w="17" h="16">
                <a:moveTo>
                  <a:pt x="3" y="0"/>
                </a:moveTo>
                <a:lnTo>
                  <a:pt x="0" y="12"/>
                </a:lnTo>
                <a:lnTo>
                  <a:pt x="13" y="16"/>
                </a:lnTo>
                <a:lnTo>
                  <a:pt x="17" y="3"/>
                </a:lnTo>
                <a:lnTo>
                  <a:pt x="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78" name="Freeform 590"/>
          <p:cNvSpPr>
            <a:spLocks/>
          </p:cNvSpPr>
          <p:nvPr/>
        </p:nvSpPr>
        <p:spPr bwMode="auto">
          <a:xfrm>
            <a:off x="1885950" y="5243513"/>
            <a:ext cx="25400" cy="25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2"/>
              </a:cxn>
              <a:cxn ang="0">
                <a:pos x="6" y="14"/>
              </a:cxn>
              <a:cxn ang="0">
                <a:pos x="13" y="16"/>
              </a:cxn>
              <a:cxn ang="0">
                <a:pos x="16" y="4"/>
              </a:cxn>
              <a:cxn ang="0">
                <a:pos x="10" y="2"/>
              </a:cxn>
              <a:cxn ang="0">
                <a:pos x="4" y="0"/>
              </a:cxn>
            </a:cxnLst>
            <a:rect l="0" t="0" r="r" b="b"/>
            <a:pathLst>
              <a:path w="16" h="16">
                <a:moveTo>
                  <a:pt x="4" y="0"/>
                </a:moveTo>
                <a:lnTo>
                  <a:pt x="0" y="12"/>
                </a:lnTo>
                <a:lnTo>
                  <a:pt x="6" y="14"/>
                </a:lnTo>
                <a:lnTo>
                  <a:pt x="13" y="16"/>
                </a:lnTo>
                <a:lnTo>
                  <a:pt x="16" y="4"/>
                </a:lnTo>
                <a:lnTo>
                  <a:pt x="10" y="2"/>
                </a:lnTo>
                <a:lnTo>
                  <a:pt x="4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79" name="Freeform 591"/>
          <p:cNvSpPr>
            <a:spLocks/>
          </p:cNvSpPr>
          <p:nvPr/>
        </p:nvSpPr>
        <p:spPr bwMode="auto">
          <a:xfrm>
            <a:off x="1927225" y="5253038"/>
            <a:ext cx="25400" cy="25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2"/>
              </a:cxn>
              <a:cxn ang="0">
                <a:pos x="12" y="16"/>
              </a:cxn>
              <a:cxn ang="0">
                <a:pos x="16" y="4"/>
              </a:cxn>
              <a:cxn ang="0">
                <a:pos x="4" y="0"/>
              </a:cxn>
            </a:cxnLst>
            <a:rect l="0" t="0" r="r" b="b"/>
            <a:pathLst>
              <a:path w="16" h="16">
                <a:moveTo>
                  <a:pt x="4" y="0"/>
                </a:moveTo>
                <a:lnTo>
                  <a:pt x="0" y="12"/>
                </a:lnTo>
                <a:lnTo>
                  <a:pt x="12" y="16"/>
                </a:lnTo>
                <a:lnTo>
                  <a:pt x="16" y="4"/>
                </a:lnTo>
                <a:lnTo>
                  <a:pt x="4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80" name="Freeform 592"/>
          <p:cNvSpPr>
            <a:spLocks/>
          </p:cNvSpPr>
          <p:nvPr/>
        </p:nvSpPr>
        <p:spPr bwMode="auto">
          <a:xfrm>
            <a:off x="1968500" y="5262563"/>
            <a:ext cx="25400" cy="2381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2"/>
              </a:cxn>
              <a:cxn ang="0">
                <a:pos x="14" y="15"/>
              </a:cxn>
              <a:cxn ang="0">
                <a:pos x="16" y="2"/>
              </a:cxn>
              <a:cxn ang="0">
                <a:pos x="2" y="0"/>
              </a:cxn>
            </a:cxnLst>
            <a:rect l="0" t="0" r="r" b="b"/>
            <a:pathLst>
              <a:path w="16" h="15">
                <a:moveTo>
                  <a:pt x="2" y="0"/>
                </a:moveTo>
                <a:lnTo>
                  <a:pt x="0" y="12"/>
                </a:lnTo>
                <a:lnTo>
                  <a:pt x="14" y="15"/>
                </a:lnTo>
                <a:lnTo>
                  <a:pt x="16" y="2"/>
                </a:lnTo>
                <a:lnTo>
                  <a:pt x="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81" name="Freeform 593"/>
          <p:cNvSpPr>
            <a:spLocks/>
          </p:cNvSpPr>
          <p:nvPr/>
        </p:nvSpPr>
        <p:spPr bwMode="auto">
          <a:xfrm>
            <a:off x="2009775" y="5268913"/>
            <a:ext cx="23813" cy="2381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3"/>
              </a:cxn>
              <a:cxn ang="0">
                <a:pos x="14" y="15"/>
              </a:cxn>
              <a:cxn ang="0">
                <a:pos x="15" y="2"/>
              </a:cxn>
              <a:cxn ang="0">
                <a:pos x="2" y="0"/>
              </a:cxn>
            </a:cxnLst>
            <a:rect l="0" t="0" r="r" b="b"/>
            <a:pathLst>
              <a:path w="15" h="15">
                <a:moveTo>
                  <a:pt x="2" y="0"/>
                </a:moveTo>
                <a:lnTo>
                  <a:pt x="0" y="13"/>
                </a:lnTo>
                <a:lnTo>
                  <a:pt x="14" y="15"/>
                </a:lnTo>
                <a:lnTo>
                  <a:pt x="15" y="2"/>
                </a:lnTo>
                <a:lnTo>
                  <a:pt x="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82" name="Freeform 594"/>
          <p:cNvSpPr>
            <a:spLocks/>
          </p:cNvSpPr>
          <p:nvPr/>
        </p:nvSpPr>
        <p:spPr bwMode="auto">
          <a:xfrm>
            <a:off x="2052638" y="5273675"/>
            <a:ext cx="23812" cy="25400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4"/>
              </a:cxn>
              <a:cxn ang="0">
                <a:pos x="10" y="15"/>
              </a:cxn>
              <a:cxn ang="0">
                <a:pos x="13" y="16"/>
              </a:cxn>
              <a:cxn ang="0">
                <a:pos x="15" y="3"/>
              </a:cxn>
              <a:cxn ang="0">
                <a:pos x="10" y="3"/>
              </a:cxn>
              <a:cxn ang="0">
                <a:pos x="2" y="0"/>
              </a:cxn>
            </a:cxnLst>
            <a:rect l="0" t="0" r="r" b="b"/>
            <a:pathLst>
              <a:path w="15" h="16">
                <a:moveTo>
                  <a:pt x="2" y="0"/>
                </a:moveTo>
                <a:lnTo>
                  <a:pt x="0" y="14"/>
                </a:lnTo>
                <a:lnTo>
                  <a:pt x="10" y="15"/>
                </a:lnTo>
                <a:lnTo>
                  <a:pt x="13" y="16"/>
                </a:lnTo>
                <a:lnTo>
                  <a:pt x="15" y="3"/>
                </a:lnTo>
                <a:lnTo>
                  <a:pt x="10" y="3"/>
                </a:lnTo>
                <a:lnTo>
                  <a:pt x="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83" name="Freeform 595"/>
          <p:cNvSpPr>
            <a:spLocks/>
          </p:cNvSpPr>
          <p:nvPr/>
        </p:nvSpPr>
        <p:spPr bwMode="auto">
          <a:xfrm>
            <a:off x="2092325" y="5281613"/>
            <a:ext cx="25400" cy="238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12"/>
              </a:cxn>
              <a:cxn ang="0">
                <a:pos x="14" y="15"/>
              </a:cxn>
              <a:cxn ang="0">
                <a:pos x="16" y="1"/>
              </a:cxn>
              <a:cxn ang="0">
                <a:pos x="3" y="0"/>
              </a:cxn>
            </a:cxnLst>
            <a:rect l="0" t="0" r="r" b="b"/>
            <a:pathLst>
              <a:path w="16" h="15">
                <a:moveTo>
                  <a:pt x="3" y="0"/>
                </a:moveTo>
                <a:lnTo>
                  <a:pt x="0" y="12"/>
                </a:lnTo>
                <a:lnTo>
                  <a:pt x="14" y="15"/>
                </a:lnTo>
                <a:lnTo>
                  <a:pt x="16" y="1"/>
                </a:lnTo>
                <a:lnTo>
                  <a:pt x="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84" name="Freeform 596"/>
          <p:cNvSpPr>
            <a:spLocks/>
          </p:cNvSpPr>
          <p:nvPr/>
        </p:nvSpPr>
        <p:spPr bwMode="auto">
          <a:xfrm>
            <a:off x="2135188" y="5287963"/>
            <a:ext cx="23812" cy="2063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2"/>
              </a:cxn>
              <a:cxn ang="0">
                <a:pos x="14" y="13"/>
              </a:cxn>
              <a:cxn ang="0">
                <a:pos x="15" y="1"/>
              </a:cxn>
              <a:cxn ang="0">
                <a:pos x="2" y="0"/>
              </a:cxn>
            </a:cxnLst>
            <a:rect l="0" t="0" r="r" b="b"/>
            <a:pathLst>
              <a:path w="15" h="13">
                <a:moveTo>
                  <a:pt x="2" y="0"/>
                </a:moveTo>
                <a:lnTo>
                  <a:pt x="0" y="12"/>
                </a:lnTo>
                <a:lnTo>
                  <a:pt x="14" y="13"/>
                </a:lnTo>
                <a:lnTo>
                  <a:pt x="15" y="1"/>
                </a:lnTo>
                <a:lnTo>
                  <a:pt x="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85" name="Freeform 597"/>
          <p:cNvSpPr>
            <a:spLocks/>
          </p:cNvSpPr>
          <p:nvPr/>
        </p:nvSpPr>
        <p:spPr bwMode="auto">
          <a:xfrm>
            <a:off x="2178050" y="5289550"/>
            <a:ext cx="22225" cy="2222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3"/>
              </a:cxn>
              <a:cxn ang="0">
                <a:pos x="2" y="13"/>
              </a:cxn>
              <a:cxn ang="0">
                <a:pos x="14" y="14"/>
              </a:cxn>
              <a:cxn ang="0">
                <a:pos x="14" y="1"/>
              </a:cxn>
              <a:cxn ang="0">
                <a:pos x="2" y="0"/>
              </a:cxn>
            </a:cxnLst>
            <a:rect l="0" t="0" r="r" b="b"/>
            <a:pathLst>
              <a:path w="14" h="14">
                <a:moveTo>
                  <a:pt x="2" y="0"/>
                </a:moveTo>
                <a:lnTo>
                  <a:pt x="0" y="13"/>
                </a:lnTo>
                <a:lnTo>
                  <a:pt x="2" y="13"/>
                </a:lnTo>
                <a:lnTo>
                  <a:pt x="14" y="14"/>
                </a:lnTo>
                <a:lnTo>
                  <a:pt x="14" y="1"/>
                </a:lnTo>
                <a:lnTo>
                  <a:pt x="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86" name="Freeform 598"/>
          <p:cNvSpPr>
            <a:spLocks/>
          </p:cNvSpPr>
          <p:nvPr/>
        </p:nvSpPr>
        <p:spPr bwMode="auto">
          <a:xfrm>
            <a:off x="2220913" y="5292725"/>
            <a:ext cx="22225" cy="23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"/>
              </a:cxn>
              <a:cxn ang="0">
                <a:pos x="10" y="14"/>
              </a:cxn>
              <a:cxn ang="0">
                <a:pos x="12" y="15"/>
              </a:cxn>
              <a:cxn ang="0">
                <a:pos x="14" y="2"/>
              </a:cxn>
              <a:cxn ang="0">
                <a:pos x="10" y="0"/>
              </a:cxn>
              <a:cxn ang="0">
                <a:pos x="0" y="0"/>
              </a:cxn>
            </a:cxnLst>
            <a:rect l="0" t="0" r="r" b="b"/>
            <a:pathLst>
              <a:path w="14" h="15">
                <a:moveTo>
                  <a:pt x="0" y="0"/>
                </a:moveTo>
                <a:lnTo>
                  <a:pt x="0" y="14"/>
                </a:lnTo>
                <a:lnTo>
                  <a:pt x="10" y="14"/>
                </a:lnTo>
                <a:lnTo>
                  <a:pt x="12" y="15"/>
                </a:lnTo>
                <a:lnTo>
                  <a:pt x="14" y="2"/>
                </a:lnTo>
                <a:lnTo>
                  <a:pt x="1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87" name="Freeform 599"/>
          <p:cNvSpPr>
            <a:spLocks/>
          </p:cNvSpPr>
          <p:nvPr/>
        </p:nvSpPr>
        <p:spPr bwMode="auto">
          <a:xfrm>
            <a:off x="2262188" y="5295900"/>
            <a:ext cx="23812" cy="2063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13"/>
              </a:cxn>
              <a:cxn ang="0">
                <a:pos x="14" y="13"/>
              </a:cxn>
              <a:cxn ang="0">
                <a:pos x="15" y="1"/>
              </a:cxn>
              <a:cxn ang="0">
                <a:pos x="1" y="0"/>
              </a:cxn>
            </a:cxnLst>
            <a:rect l="0" t="0" r="r" b="b"/>
            <a:pathLst>
              <a:path w="15" h="13">
                <a:moveTo>
                  <a:pt x="1" y="0"/>
                </a:moveTo>
                <a:lnTo>
                  <a:pt x="0" y="13"/>
                </a:lnTo>
                <a:lnTo>
                  <a:pt x="14" y="13"/>
                </a:lnTo>
                <a:lnTo>
                  <a:pt x="15" y="1"/>
                </a:lnTo>
                <a:lnTo>
                  <a:pt x="1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88" name="Freeform 600"/>
          <p:cNvSpPr>
            <a:spLocks/>
          </p:cNvSpPr>
          <p:nvPr/>
        </p:nvSpPr>
        <p:spPr bwMode="auto">
          <a:xfrm>
            <a:off x="2305050" y="5297488"/>
            <a:ext cx="22225" cy="20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14" y="13"/>
              </a:cxn>
              <a:cxn ang="0">
                <a:pos x="14" y="0"/>
              </a:cxn>
              <a:cxn ang="0">
                <a:pos x="0" y="0"/>
              </a:cxn>
            </a:cxnLst>
            <a:rect l="0" t="0" r="r" b="b"/>
            <a:pathLst>
              <a:path w="14" h="13">
                <a:moveTo>
                  <a:pt x="0" y="0"/>
                </a:moveTo>
                <a:lnTo>
                  <a:pt x="0" y="12"/>
                </a:lnTo>
                <a:lnTo>
                  <a:pt x="14" y="13"/>
                </a:lnTo>
                <a:lnTo>
                  <a:pt x="1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89" name="Freeform 601"/>
          <p:cNvSpPr>
            <a:spLocks/>
          </p:cNvSpPr>
          <p:nvPr/>
        </p:nvSpPr>
        <p:spPr bwMode="auto">
          <a:xfrm>
            <a:off x="2349500" y="5297488"/>
            <a:ext cx="19050" cy="20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"/>
              </a:cxn>
              <a:cxn ang="0">
                <a:pos x="12" y="12"/>
              </a:cxn>
              <a:cxn ang="0">
                <a:pos x="12" y="0"/>
              </a:cxn>
              <a:cxn ang="0">
                <a:pos x="0" y="0"/>
              </a:cxn>
            </a:cxnLst>
            <a:rect l="0" t="0" r="r" b="b"/>
            <a:pathLst>
              <a:path w="12" h="13">
                <a:moveTo>
                  <a:pt x="0" y="0"/>
                </a:moveTo>
                <a:lnTo>
                  <a:pt x="0" y="13"/>
                </a:lnTo>
                <a:lnTo>
                  <a:pt x="12" y="12"/>
                </a:lnTo>
                <a:lnTo>
                  <a:pt x="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90" name="Freeform 602"/>
          <p:cNvSpPr>
            <a:spLocks/>
          </p:cNvSpPr>
          <p:nvPr/>
        </p:nvSpPr>
        <p:spPr bwMode="auto">
          <a:xfrm>
            <a:off x="2390775" y="5295900"/>
            <a:ext cx="20638" cy="20638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0" y="13"/>
              </a:cxn>
              <a:cxn ang="0">
                <a:pos x="3" y="13"/>
              </a:cxn>
              <a:cxn ang="0">
                <a:pos x="13" y="13"/>
              </a:cxn>
              <a:cxn ang="0">
                <a:pos x="12" y="0"/>
              </a:cxn>
              <a:cxn ang="0">
                <a:pos x="3" y="1"/>
              </a:cxn>
              <a:cxn ang="0">
                <a:pos x="0" y="1"/>
              </a:cxn>
            </a:cxnLst>
            <a:rect l="0" t="0" r="r" b="b"/>
            <a:pathLst>
              <a:path w="13" h="13">
                <a:moveTo>
                  <a:pt x="0" y="1"/>
                </a:moveTo>
                <a:lnTo>
                  <a:pt x="0" y="13"/>
                </a:lnTo>
                <a:lnTo>
                  <a:pt x="3" y="13"/>
                </a:lnTo>
                <a:lnTo>
                  <a:pt x="13" y="13"/>
                </a:lnTo>
                <a:lnTo>
                  <a:pt x="12" y="0"/>
                </a:lnTo>
                <a:lnTo>
                  <a:pt x="3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91" name="Freeform 603"/>
          <p:cNvSpPr>
            <a:spLocks/>
          </p:cNvSpPr>
          <p:nvPr/>
        </p:nvSpPr>
        <p:spPr bwMode="auto">
          <a:xfrm>
            <a:off x="2432050" y="5292725"/>
            <a:ext cx="20638" cy="23813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5"/>
              </a:cxn>
              <a:cxn ang="0">
                <a:pos x="10" y="14"/>
              </a:cxn>
              <a:cxn ang="0">
                <a:pos x="13" y="14"/>
              </a:cxn>
              <a:cxn ang="0">
                <a:pos x="13" y="0"/>
              </a:cxn>
              <a:cxn ang="0">
                <a:pos x="10" y="0"/>
              </a:cxn>
              <a:cxn ang="0">
                <a:pos x="0" y="2"/>
              </a:cxn>
            </a:cxnLst>
            <a:rect l="0" t="0" r="r" b="b"/>
            <a:pathLst>
              <a:path w="13" h="15">
                <a:moveTo>
                  <a:pt x="0" y="2"/>
                </a:moveTo>
                <a:lnTo>
                  <a:pt x="1" y="15"/>
                </a:lnTo>
                <a:lnTo>
                  <a:pt x="10" y="14"/>
                </a:lnTo>
                <a:lnTo>
                  <a:pt x="13" y="14"/>
                </a:lnTo>
                <a:lnTo>
                  <a:pt x="13" y="0"/>
                </a:lnTo>
                <a:lnTo>
                  <a:pt x="10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92" name="Freeform 604"/>
          <p:cNvSpPr>
            <a:spLocks/>
          </p:cNvSpPr>
          <p:nvPr/>
        </p:nvSpPr>
        <p:spPr bwMode="auto">
          <a:xfrm>
            <a:off x="2473325" y="5289550"/>
            <a:ext cx="23813" cy="22225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" y="14"/>
              </a:cxn>
              <a:cxn ang="0">
                <a:pos x="15" y="13"/>
              </a:cxn>
              <a:cxn ang="0">
                <a:pos x="13" y="0"/>
              </a:cxn>
              <a:cxn ang="0">
                <a:pos x="0" y="1"/>
              </a:cxn>
            </a:cxnLst>
            <a:rect l="0" t="0" r="r" b="b"/>
            <a:pathLst>
              <a:path w="15" h="14">
                <a:moveTo>
                  <a:pt x="0" y="1"/>
                </a:moveTo>
                <a:lnTo>
                  <a:pt x="1" y="14"/>
                </a:lnTo>
                <a:lnTo>
                  <a:pt x="15" y="13"/>
                </a:lnTo>
                <a:lnTo>
                  <a:pt x="13" y="0"/>
                </a:lnTo>
                <a:lnTo>
                  <a:pt x="0" y="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93" name="Freeform 605"/>
          <p:cNvSpPr>
            <a:spLocks/>
          </p:cNvSpPr>
          <p:nvPr/>
        </p:nvSpPr>
        <p:spPr bwMode="auto">
          <a:xfrm>
            <a:off x="2516188" y="5286375"/>
            <a:ext cx="22225" cy="22225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1" y="14"/>
              </a:cxn>
              <a:cxn ang="0">
                <a:pos x="14" y="13"/>
              </a:cxn>
              <a:cxn ang="0">
                <a:pos x="12" y="0"/>
              </a:cxn>
              <a:cxn ang="0">
                <a:pos x="0" y="1"/>
              </a:cxn>
            </a:cxnLst>
            <a:rect l="0" t="0" r="r" b="b"/>
            <a:pathLst>
              <a:path w="14" h="14">
                <a:moveTo>
                  <a:pt x="0" y="1"/>
                </a:moveTo>
                <a:lnTo>
                  <a:pt x="1" y="14"/>
                </a:lnTo>
                <a:lnTo>
                  <a:pt x="14" y="13"/>
                </a:lnTo>
                <a:lnTo>
                  <a:pt x="12" y="0"/>
                </a:lnTo>
                <a:lnTo>
                  <a:pt x="0" y="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94" name="Freeform 606"/>
          <p:cNvSpPr>
            <a:spLocks/>
          </p:cNvSpPr>
          <p:nvPr/>
        </p:nvSpPr>
        <p:spPr bwMode="auto">
          <a:xfrm>
            <a:off x="2555875" y="5278438"/>
            <a:ext cx="25400" cy="2381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15"/>
              </a:cxn>
              <a:cxn ang="0">
                <a:pos x="16" y="13"/>
              </a:cxn>
              <a:cxn ang="0">
                <a:pos x="14" y="0"/>
              </a:cxn>
              <a:cxn ang="0">
                <a:pos x="0" y="2"/>
              </a:cxn>
            </a:cxnLst>
            <a:rect l="0" t="0" r="r" b="b"/>
            <a:pathLst>
              <a:path w="16" h="15">
                <a:moveTo>
                  <a:pt x="0" y="2"/>
                </a:moveTo>
                <a:lnTo>
                  <a:pt x="2" y="15"/>
                </a:lnTo>
                <a:lnTo>
                  <a:pt x="16" y="13"/>
                </a:lnTo>
                <a:lnTo>
                  <a:pt x="14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95" name="Freeform 607"/>
          <p:cNvSpPr>
            <a:spLocks/>
          </p:cNvSpPr>
          <p:nvPr/>
        </p:nvSpPr>
        <p:spPr bwMode="auto">
          <a:xfrm>
            <a:off x="2597150" y="5272088"/>
            <a:ext cx="25400" cy="23812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15"/>
              </a:cxn>
              <a:cxn ang="0">
                <a:pos x="16" y="12"/>
              </a:cxn>
              <a:cxn ang="0">
                <a:pos x="14" y="0"/>
              </a:cxn>
              <a:cxn ang="0">
                <a:pos x="0" y="2"/>
              </a:cxn>
            </a:cxnLst>
            <a:rect l="0" t="0" r="r" b="b"/>
            <a:pathLst>
              <a:path w="16" h="15">
                <a:moveTo>
                  <a:pt x="0" y="2"/>
                </a:moveTo>
                <a:lnTo>
                  <a:pt x="2" y="15"/>
                </a:lnTo>
                <a:lnTo>
                  <a:pt x="16" y="12"/>
                </a:lnTo>
                <a:lnTo>
                  <a:pt x="14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96" name="Freeform 608"/>
          <p:cNvSpPr>
            <a:spLocks/>
          </p:cNvSpPr>
          <p:nvPr/>
        </p:nvSpPr>
        <p:spPr bwMode="auto">
          <a:xfrm>
            <a:off x="2638425" y="5264150"/>
            <a:ext cx="25400" cy="2381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4" y="15"/>
              </a:cxn>
              <a:cxn ang="0">
                <a:pos x="16" y="12"/>
              </a:cxn>
              <a:cxn ang="0">
                <a:pos x="14" y="0"/>
              </a:cxn>
              <a:cxn ang="0">
                <a:pos x="0" y="3"/>
              </a:cxn>
            </a:cxnLst>
            <a:rect l="0" t="0" r="r" b="b"/>
            <a:pathLst>
              <a:path w="16" h="15">
                <a:moveTo>
                  <a:pt x="0" y="3"/>
                </a:moveTo>
                <a:lnTo>
                  <a:pt x="4" y="15"/>
                </a:lnTo>
                <a:lnTo>
                  <a:pt x="16" y="12"/>
                </a:lnTo>
                <a:lnTo>
                  <a:pt x="14" y="0"/>
                </a:lnTo>
                <a:lnTo>
                  <a:pt x="0" y="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97" name="Freeform 609"/>
          <p:cNvSpPr>
            <a:spLocks/>
          </p:cNvSpPr>
          <p:nvPr/>
        </p:nvSpPr>
        <p:spPr bwMode="auto">
          <a:xfrm>
            <a:off x="2679700" y="5253038"/>
            <a:ext cx="25400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" y="16"/>
              </a:cxn>
              <a:cxn ang="0">
                <a:pos x="6" y="16"/>
              </a:cxn>
              <a:cxn ang="0">
                <a:pos x="16" y="13"/>
              </a:cxn>
              <a:cxn ang="0">
                <a:pos x="13" y="0"/>
              </a:cxn>
              <a:cxn ang="0">
                <a:pos x="3" y="4"/>
              </a:cxn>
              <a:cxn ang="0">
                <a:pos x="0" y="4"/>
              </a:cxn>
            </a:cxnLst>
            <a:rect l="0" t="0" r="r" b="b"/>
            <a:pathLst>
              <a:path w="16" h="16">
                <a:moveTo>
                  <a:pt x="0" y="4"/>
                </a:moveTo>
                <a:lnTo>
                  <a:pt x="4" y="16"/>
                </a:lnTo>
                <a:lnTo>
                  <a:pt x="6" y="16"/>
                </a:lnTo>
                <a:lnTo>
                  <a:pt x="16" y="13"/>
                </a:lnTo>
                <a:lnTo>
                  <a:pt x="13" y="0"/>
                </a:lnTo>
                <a:lnTo>
                  <a:pt x="3" y="4"/>
                </a:lnTo>
                <a:lnTo>
                  <a:pt x="0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98" name="Freeform 610"/>
          <p:cNvSpPr>
            <a:spLocks/>
          </p:cNvSpPr>
          <p:nvPr/>
        </p:nvSpPr>
        <p:spPr bwMode="auto">
          <a:xfrm>
            <a:off x="2719388" y="5243513"/>
            <a:ext cx="26987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" y="16"/>
              </a:cxn>
              <a:cxn ang="0">
                <a:pos x="9" y="14"/>
              </a:cxn>
              <a:cxn ang="0">
                <a:pos x="17" y="12"/>
              </a:cxn>
              <a:cxn ang="0">
                <a:pos x="12" y="0"/>
              </a:cxn>
              <a:cxn ang="0">
                <a:pos x="5" y="2"/>
              </a:cxn>
              <a:cxn ang="0">
                <a:pos x="0" y="4"/>
              </a:cxn>
            </a:cxnLst>
            <a:rect l="0" t="0" r="r" b="b"/>
            <a:pathLst>
              <a:path w="17" h="16">
                <a:moveTo>
                  <a:pt x="0" y="4"/>
                </a:moveTo>
                <a:lnTo>
                  <a:pt x="4" y="16"/>
                </a:lnTo>
                <a:lnTo>
                  <a:pt x="9" y="14"/>
                </a:lnTo>
                <a:lnTo>
                  <a:pt x="17" y="12"/>
                </a:lnTo>
                <a:lnTo>
                  <a:pt x="12" y="0"/>
                </a:lnTo>
                <a:lnTo>
                  <a:pt x="5" y="2"/>
                </a:lnTo>
                <a:lnTo>
                  <a:pt x="0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499" name="Freeform 611"/>
          <p:cNvSpPr>
            <a:spLocks/>
          </p:cNvSpPr>
          <p:nvPr/>
        </p:nvSpPr>
        <p:spPr bwMode="auto">
          <a:xfrm>
            <a:off x="2759075" y="5229225"/>
            <a:ext cx="26988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" y="16"/>
              </a:cxn>
              <a:cxn ang="0">
                <a:pos x="11" y="15"/>
              </a:cxn>
              <a:cxn ang="0">
                <a:pos x="17" y="13"/>
              </a:cxn>
              <a:cxn ang="0">
                <a:pos x="12" y="0"/>
              </a:cxn>
              <a:cxn ang="0">
                <a:pos x="6" y="3"/>
              </a:cxn>
              <a:cxn ang="0">
                <a:pos x="0" y="4"/>
              </a:cxn>
            </a:cxnLst>
            <a:rect l="0" t="0" r="r" b="b"/>
            <a:pathLst>
              <a:path w="17" h="16">
                <a:moveTo>
                  <a:pt x="0" y="4"/>
                </a:moveTo>
                <a:lnTo>
                  <a:pt x="5" y="16"/>
                </a:lnTo>
                <a:lnTo>
                  <a:pt x="11" y="15"/>
                </a:lnTo>
                <a:lnTo>
                  <a:pt x="17" y="13"/>
                </a:lnTo>
                <a:lnTo>
                  <a:pt x="12" y="0"/>
                </a:lnTo>
                <a:lnTo>
                  <a:pt x="6" y="3"/>
                </a:lnTo>
                <a:lnTo>
                  <a:pt x="0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00" name="Freeform 612"/>
          <p:cNvSpPr>
            <a:spLocks/>
          </p:cNvSpPr>
          <p:nvPr/>
        </p:nvSpPr>
        <p:spPr bwMode="auto">
          <a:xfrm>
            <a:off x="2798763" y="5214938"/>
            <a:ext cx="28575" cy="2698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6" y="17"/>
              </a:cxn>
              <a:cxn ang="0">
                <a:pos x="12" y="15"/>
              </a:cxn>
              <a:cxn ang="0">
                <a:pos x="18" y="12"/>
              </a:cxn>
              <a:cxn ang="0">
                <a:pos x="12" y="0"/>
              </a:cxn>
              <a:cxn ang="0">
                <a:pos x="7" y="3"/>
              </a:cxn>
              <a:cxn ang="0">
                <a:pos x="0" y="5"/>
              </a:cxn>
            </a:cxnLst>
            <a:rect l="0" t="0" r="r" b="b"/>
            <a:pathLst>
              <a:path w="18" h="17">
                <a:moveTo>
                  <a:pt x="0" y="5"/>
                </a:moveTo>
                <a:lnTo>
                  <a:pt x="6" y="17"/>
                </a:lnTo>
                <a:lnTo>
                  <a:pt x="12" y="15"/>
                </a:lnTo>
                <a:lnTo>
                  <a:pt x="18" y="12"/>
                </a:lnTo>
                <a:lnTo>
                  <a:pt x="12" y="0"/>
                </a:lnTo>
                <a:lnTo>
                  <a:pt x="7" y="3"/>
                </a:lnTo>
                <a:lnTo>
                  <a:pt x="0" y="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01" name="Freeform 613"/>
          <p:cNvSpPr>
            <a:spLocks/>
          </p:cNvSpPr>
          <p:nvPr/>
        </p:nvSpPr>
        <p:spPr bwMode="auto">
          <a:xfrm>
            <a:off x="2836863" y="5199063"/>
            <a:ext cx="30162" cy="2698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7" y="17"/>
              </a:cxn>
              <a:cxn ang="0">
                <a:pos x="12" y="15"/>
              </a:cxn>
              <a:cxn ang="0">
                <a:pos x="19" y="11"/>
              </a:cxn>
              <a:cxn ang="0">
                <a:pos x="13" y="0"/>
              </a:cxn>
              <a:cxn ang="0">
                <a:pos x="7" y="2"/>
              </a:cxn>
              <a:cxn ang="0">
                <a:pos x="0" y="5"/>
              </a:cxn>
            </a:cxnLst>
            <a:rect l="0" t="0" r="r" b="b"/>
            <a:pathLst>
              <a:path w="19" h="17">
                <a:moveTo>
                  <a:pt x="0" y="5"/>
                </a:moveTo>
                <a:lnTo>
                  <a:pt x="7" y="17"/>
                </a:lnTo>
                <a:lnTo>
                  <a:pt x="12" y="15"/>
                </a:lnTo>
                <a:lnTo>
                  <a:pt x="19" y="11"/>
                </a:lnTo>
                <a:lnTo>
                  <a:pt x="13" y="0"/>
                </a:lnTo>
                <a:lnTo>
                  <a:pt x="7" y="2"/>
                </a:lnTo>
                <a:lnTo>
                  <a:pt x="0" y="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02" name="Freeform 614"/>
          <p:cNvSpPr>
            <a:spLocks/>
          </p:cNvSpPr>
          <p:nvPr/>
        </p:nvSpPr>
        <p:spPr bwMode="auto">
          <a:xfrm>
            <a:off x="2874963" y="5181600"/>
            <a:ext cx="26987" cy="2698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6" y="17"/>
              </a:cxn>
              <a:cxn ang="0">
                <a:pos x="11" y="15"/>
              </a:cxn>
              <a:cxn ang="0">
                <a:pos x="17" y="11"/>
              </a:cxn>
              <a:cxn ang="0">
                <a:pos x="11" y="0"/>
              </a:cxn>
              <a:cxn ang="0">
                <a:pos x="6" y="3"/>
              </a:cxn>
              <a:cxn ang="0">
                <a:pos x="0" y="5"/>
              </a:cxn>
            </a:cxnLst>
            <a:rect l="0" t="0" r="r" b="b"/>
            <a:pathLst>
              <a:path w="17" h="17">
                <a:moveTo>
                  <a:pt x="0" y="5"/>
                </a:moveTo>
                <a:lnTo>
                  <a:pt x="6" y="17"/>
                </a:lnTo>
                <a:lnTo>
                  <a:pt x="11" y="15"/>
                </a:lnTo>
                <a:lnTo>
                  <a:pt x="17" y="11"/>
                </a:lnTo>
                <a:lnTo>
                  <a:pt x="11" y="0"/>
                </a:lnTo>
                <a:lnTo>
                  <a:pt x="6" y="3"/>
                </a:lnTo>
                <a:lnTo>
                  <a:pt x="0" y="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03" name="Freeform 615"/>
          <p:cNvSpPr>
            <a:spLocks/>
          </p:cNvSpPr>
          <p:nvPr/>
        </p:nvSpPr>
        <p:spPr bwMode="auto">
          <a:xfrm>
            <a:off x="2914650" y="5162550"/>
            <a:ext cx="25400" cy="2698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5" y="17"/>
              </a:cxn>
              <a:cxn ang="0">
                <a:pos x="9" y="15"/>
              </a:cxn>
              <a:cxn ang="0">
                <a:pos x="16" y="10"/>
              </a:cxn>
              <a:cxn ang="0">
                <a:pos x="10" y="0"/>
              </a:cxn>
              <a:cxn ang="0">
                <a:pos x="4" y="2"/>
              </a:cxn>
              <a:cxn ang="0">
                <a:pos x="0" y="5"/>
              </a:cxn>
            </a:cxnLst>
            <a:rect l="0" t="0" r="r" b="b"/>
            <a:pathLst>
              <a:path w="16" h="17">
                <a:moveTo>
                  <a:pt x="0" y="5"/>
                </a:moveTo>
                <a:lnTo>
                  <a:pt x="5" y="17"/>
                </a:lnTo>
                <a:lnTo>
                  <a:pt x="9" y="15"/>
                </a:lnTo>
                <a:lnTo>
                  <a:pt x="16" y="10"/>
                </a:lnTo>
                <a:lnTo>
                  <a:pt x="10" y="0"/>
                </a:lnTo>
                <a:lnTo>
                  <a:pt x="4" y="2"/>
                </a:lnTo>
                <a:lnTo>
                  <a:pt x="0" y="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04" name="Freeform 616"/>
          <p:cNvSpPr>
            <a:spLocks/>
          </p:cNvSpPr>
          <p:nvPr/>
        </p:nvSpPr>
        <p:spPr bwMode="auto">
          <a:xfrm>
            <a:off x="2947988" y="5137150"/>
            <a:ext cx="30162" cy="285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6" y="18"/>
              </a:cxn>
              <a:cxn ang="0">
                <a:pos x="7" y="18"/>
              </a:cxn>
              <a:cxn ang="0">
                <a:pos x="11" y="17"/>
              </a:cxn>
              <a:cxn ang="0">
                <a:pos x="19" y="11"/>
              </a:cxn>
              <a:cxn ang="0">
                <a:pos x="11" y="0"/>
              </a:cxn>
              <a:cxn ang="0">
                <a:pos x="1" y="8"/>
              </a:cxn>
              <a:cxn ang="0">
                <a:pos x="5" y="12"/>
              </a:cxn>
              <a:cxn ang="0">
                <a:pos x="4" y="6"/>
              </a:cxn>
              <a:cxn ang="0">
                <a:pos x="0" y="8"/>
              </a:cxn>
            </a:cxnLst>
            <a:rect l="0" t="0" r="r" b="b"/>
            <a:pathLst>
              <a:path w="19" h="18">
                <a:moveTo>
                  <a:pt x="0" y="8"/>
                </a:moveTo>
                <a:lnTo>
                  <a:pt x="6" y="18"/>
                </a:lnTo>
                <a:lnTo>
                  <a:pt x="7" y="18"/>
                </a:lnTo>
                <a:lnTo>
                  <a:pt x="11" y="17"/>
                </a:lnTo>
                <a:lnTo>
                  <a:pt x="19" y="11"/>
                </a:lnTo>
                <a:lnTo>
                  <a:pt x="11" y="0"/>
                </a:lnTo>
                <a:lnTo>
                  <a:pt x="1" y="8"/>
                </a:lnTo>
                <a:lnTo>
                  <a:pt x="5" y="12"/>
                </a:lnTo>
                <a:lnTo>
                  <a:pt x="4" y="6"/>
                </a:lnTo>
                <a:lnTo>
                  <a:pt x="0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05" name="Freeform 617"/>
          <p:cNvSpPr>
            <a:spLocks/>
          </p:cNvSpPr>
          <p:nvPr/>
        </p:nvSpPr>
        <p:spPr bwMode="auto">
          <a:xfrm>
            <a:off x="2979738" y="5114925"/>
            <a:ext cx="31750" cy="28575"/>
          </a:xfrm>
          <a:custGeom>
            <a:avLst/>
            <a:gdLst/>
            <a:ahLst/>
            <a:cxnLst>
              <a:cxn ang="0">
                <a:pos x="1" y="8"/>
              </a:cxn>
              <a:cxn ang="0">
                <a:pos x="9" y="18"/>
              </a:cxn>
              <a:cxn ang="0">
                <a:pos x="10" y="18"/>
              </a:cxn>
              <a:cxn ang="0">
                <a:pos x="20" y="9"/>
              </a:cxn>
              <a:cxn ang="0">
                <a:pos x="11" y="0"/>
              </a:cxn>
              <a:cxn ang="0">
                <a:pos x="0" y="8"/>
              </a:cxn>
              <a:cxn ang="0">
                <a:pos x="1" y="8"/>
              </a:cxn>
            </a:cxnLst>
            <a:rect l="0" t="0" r="r" b="b"/>
            <a:pathLst>
              <a:path w="20" h="18">
                <a:moveTo>
                  <a:pt x="1" y="8"/>
                </a:moveTo>
                <a:lnTo>
                  <a:pt x="9" y="18"/>
                </a:lnTo>
                <a:lnTo>
                  <a:pt x="10" y="18"/>
                </a:lnTo>
                <a:lnTo>
                  <a:pt x="20" y="9"/>
                </a:lnTo>
                <a:lnTo>
                  <a:pt x="11" y="0"/>
                </a:lnTo>
                <a:lnTo>
                  <a:pt x="0" y="8"/>
                </a:lnTo>
                <a:lnTo>
                  <a:pt x="1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06" name="Freeform 618"/>
          <p:cNvSpPr>
            <a:spLocks/>
          </p:cNvSpPr>
          <p:nvPr/>
        </p:nvSpPr>
        <p:spPr bwMode="auto">
          <a:xfrm>
            <a:off x="3013075" y="5087938"/>
            <a:ext cx="31750" cy="30162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10" y="19"/>
              </a:cxn>
              <a:cxn ang="0">
                <a:pos x="20" y="11"/>
              </a:cxn>
              <a:cxn ang="0">
                <a:pos x="10" y="0"/>
              </a:cxn>
              <a:cxn ang="0">
                <a:pos x="0" y="9"/>
              </a:cxn>
            </a:cxnLst>
            <a:rect l="0" t="0" r="r" b="b"/>
            <a:pathLst>
              <a:path w="20" h="19">
                <a:moveTo>
                  <a:pt x="0" y="9"/>
                </a:moveTo>
                <a:lnTo>
                  <a:pt x="10" y="19"/>
                </a:lnTo>
                <a:lnTo>
                  <a:pt x="20" y="11"/>
                </a:lnTo>
                <a:lnTo>
                  <a:pt x="10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07" name="Freeform 619"/>
          <p:cNvSpPr>
            <a:spLocks/>
          </p:cNvSpPr>
          <p:nvPr/>
        </p:nvSpPr>
        <p:spPr bwMode="auto">
          <a:xfrm>
            <a:off x="3044825" y="5060950"/>
            <a:ext cx="28575" cy="2698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17"/>
              </a:cxn>
              <a:cxn ang="0">
                <a:pos x="18" y="8"/>
              </a:cxn>
              <a:cxn ang="0">
                <a:pos x="10" y="0"/>
              </a:cxn>
              <a:cxn ang="0">
                <a:pos x="0" y="8"/>
              </a:cxn>
            </a:cxnLst>
            <a:rect l="0" t="0" r="r" b="b"/>
            <a:pathLst>
              <a:path w="18" h="17">
                <a:moveTo>
                  <a:pt x="0" y="8"/>
                </a:moveTo>
                <a:lnTo>
                  <a:pt x="8" y="17"/>
                </a:lnTo>
                <a:lnTo>
                  <a:pt x="18" y="8"/>
                </a:lnTo>
                <a:lnTo>
                  <a:pt x="1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08" name="Freeform 620"/>
          <p:cNvSpPr>
            <a:spLocks/>
          </p:cNvSpPr>
          <p:nvPr/>
        </p:nvSpPr>
        <p:spPr bwMode="auto">
          <a:xfrm>
            <a:off x="3071813" y="5029200"/>
            <a:ext cx="30162" cy="26988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0" y="17"/>
              </a:cxn>
              <a:cxn ang="0">
                <a:pos x="18" y="10"/>
              </a:cxn>
              <a:cxn ang="0">
                <a:pos x="19" y="8"/>
              </a:cxn>
              <a:cxn ang="0">
                <a:pos x="8" y="0"/>
              </a:cxn>
              <a:cxn ang="0">
                <a:pos x="8" y="0"/>
              </a:cxn>
              <a:cxn ang="0">
                <a:pos x="0" y="10"/>
              </a:cxn>
            </a:cxnLst>
            <a:rect l="0" t="0" r="r" b="b"/>
            <a:pathLst>
              <a:path w="19" h="17">
                <a:moveTo>
                  <a:pt x="0" y="10"/>
                </a:moveTo>
                <a:lnTo>
                  <a:pt x="10" y="17"/>
                </a:lnTo>
                <a:lnTo>
                  <a:pt x="18" y="10"/>
                </a:lnTo>
                <a:lnTo>
                  <a:pt x="19" y="8"/>
                </a:lnTo>
                <a:lnTo>
                  <a:pt x="8" y="0"/>
                </a:lnTo>
                <a:lnTo>
                  <a:pt x="8" y="0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09" name="Freeform 621"/>
          <p:cNvSpPr>
            <a:spLocks/>
          </p:cNvSpPr>
          <p:nvPr/>
        </p:nvSpPr>
        <p:spPr bwMode="auto">
          <a:xfrm>
            <a:off x="3097213" y="4995863"/>
            <a:ext cx="28575" cy="28575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0" y="18"/>
              </a:cxn>
              <a:cxn ang="0">
                <a:pos x="14" y="14"/>
              </a:cxn>
              <a:cxn ang="0">
                <a:pos x="15" y="11"/>
              </a:cxn>
              <a:cxn ang="0">
                <a:pos x="18" y="7"/>
              </a:cxn>
              <a:cxn ang="0">
                <a:pos x="7" y="0"/>
              </a:cxn>
              <a:cxn ang="0">
                <a:pos x="3" y="7"/>
              </a:cxn>
              <a:cxn ang="0">
                <a:pos x="9" y="9"/>
              </a:cxn>
              <a:cxn ang="0">
                <a:pos x="4" y="4"/>
              </a:cxn>
              <a:cxn ang="0">
                <a:pos x="0" y="11"/>
              </a:cxn>
            </a:cxnLst>
            <a:rect l="0" t="0" r="r" b="b"/>
            <a:pathLst>
              <a:path w="18" h="18">
                <a:moveTo>
                  <a:pt x="0" y="11"/>
                </a:moveTo>
                <a:lnTo>
                  <a:pt x="10" y="18"/>
                </a:lnTo>
                <a:lnTo>
                  <a:pt x="14" y="14"/>
                </a:lnTo>
                <a:lnTo>
                  <a:pt x="15" y="11"/>
                </a:lnTo>
                <a:lnTo>
                  <a:pt x="18" y="7"/>
                </a:lnTo>
                <a:lnTo>
                  <a:pt x="7" y="0"/>
                </a:lnTo>
                <a:lnTo>
                  <a:pt x="3" y="7"/>
                </a:lnTo>
                <a:lnTo>
                  <a:pt x="9" y="9"/>
                </a:lnTo>
                <a:lnTo>
                  <a:pt x="4" y="4"/>
                </a:lnTo>
                <a:lnTo>
                  <a:pt x="0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10" name="Freeform 622"/>
          <p:cNvSpPr>
            <a:spLocks/>
          </p:cNvSpPr>
          <p:nvPr/>
        </p:nvSpPr>
        <p:spPr bwMode="auto">
          <a:xfrm>
            <a:off x="3119438" y="4960938"/>
            <a:ext cx="26987" cy="26987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1" y="17"/>
              </a:cxn>
              <a:cxn ang="0">
                <a:pos x="12" y="16"/>
              </a:cxn>
              <a:cxn ang="0">
                <a:pos x="17" y="6"/>
              </a:cxn>
              <a:cxn ang="0">
                <a:pos x="5" y="0"/>
              </a:cxn>
              <a:cxn ang="0">
                <a:pos x="0" y="11"/>
              </a:cxn>
            </a:cxnLst>
            <a:rect l="0" t="0" r="r" b="b"/>
            <a:pathLst>
              <a:path w="17" h="17">
                <a:moveTo>
                  <a:pt x="0" y="11"/>
                </a:moveTo>
                <a:lnTo>
                  <a:pt x="11" y="17"/>
                </a:lnTo>
                <a:lnTo>
                  <a:pt x="12" y="16"/>
                </a:lnTo>
                <a:lnTo>
                  <a:pt x="17" y="6"/>
                </a:lnTo>
                <a:lnTo>
                  <a:pt x="5" y="0"/>
                </a:lnTo>
                <a:lnTo>
                  <a:pt x="0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11" name="Freeform 623"/>
          <p:cNvSpPr>
            <a:spLocks/>
          </p:cNvSpPr>
          <p:nvPr/>
        </p:nvSpPr>
        <p:spPr bwMode="auto">
          <a:xfrm>
            <a:off x="3136900" y="4924425"/>
            <a:ext cx="25400" cy="26988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3" y="17"/>
              </a:cxn>
              <a:cxn ang="0">
                <a:pos x="16" y="5"/>
              </a:cxn>
              <a:cxn ang="0">
                <a:pos x="4" y="0"/>
              </a:cxn>
              <a:cxn ang="0">
                <a:pos x="0" y="12"/>
              </a:cxn>
            </a:cxnLst>
            <a:rect l="0" t="0" r="r" b="b"/>
            <a:pathLst>
              <a:path w="16" h="17">
                <a:moveTo>
                  <a:pt x="0" y="12"/>
                </a:moveTo>
                <a:lnTo>
                  <a:pt x="13" y="17"/>
                </a:lnTo>
                <a:lnTo>
                  <a:pt x="16" y="5"/>
                </a:lnTo>
                <a:lnTo>
                  <a:pt x="4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12" name="Freeform 624"/>
          <p:cNvSpPr>
            <a:spLocks/>
          </p:cNvSpPr>
          <p:nvPr/>
        </p:nvSpPr>
        <p:spPr bwMode="auto">
          <a:xfrm>
            <a:off x="3149600" y="4886325"/>
            <a:ext cx="26988" cy="2222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14"/>
              </a:cxn>
              <a:cxn ang="0">
                <a:pos x="17" y="3"/>
              </a:cxn>
              <a:cxn ang="0">
                <a:pos x="17" y="2"/>
              </a:cxn>
              <a:cxn ang="0">
                <a:pos x="5" y="0"/>
              </a:cxn>
              <a:cxn ang="0">
                <a:pos x="5" y="1"/>
              </a:cxn>
              <a:cxn ang="0">
                <a:pos x="0" y="12"/>
              </a:cxn>
            </a:cxnLst>
            <a:rect l="0" t="0" r="r" b="b"/>
            <a:pathLst>
              <a:path w="17" h="14">
                <a:moveTo>
                  <a:pt x="0" y="12"/>
                </a:moveTo>
                <a:lnTo>
                  <a:pt x="12" y="14"/>
                </a:lnTo>
                <a:lnTo>
                  <a:pt x="17" y="3"/>
                </a:lnTo>
                <a:lnTo>
                  <a:pt x="17" y="2"/>
                </a:lnTo>
                <a:lnTo>
                  <a:pt x="5" y="0"/>
                </a:lnTo>
                <a:lnTo>
                  <a:pt x="5" y="1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13" name="Freeform 625"/>
          <p:cNvSpPr>
            <a:spLocks/>
          </p:cNvSpPr>
          <p:nvPr/>
        </p:nvSpPr>
        <p:spPr bwMode="auto">
          <a:xfrm>
            <a:off x="3160713" y="4845050"/>
            <a:ext cx="22225" cy="2540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16"/>
              </a:cxn>
              <a:cxn ang="0">
                <a:pos x="12" y="10"/>
              </a:cxn>
              <a:cxn ang="0">
                <a:pos x="14" y="7"/>
              </a:cxn>
              <a:cxn ang="0">
                <a:pos x="14" y="1"/>
              </a:cxn>
              <a:cxn ang="0">
                <a:pos x="1" y="0"/>
              </a:cxn>
              <a:cxn ang="0">
                <a:pos x="0" y="7"/>
              </a:cxn>
              <a:cxn ang="0">
                <a:pos x="8" y="7"/>
              </a:cxn>
              <a:cxn ang="0">
                <a:pos x="0" y="5"/>
              </a:cxn>
              <a:cxn ang="0">
                <a:pos x="0" y="12"/>
              </a:cxn>
            </a:cxnLst>
            <a:rect l="0" t="0" r="r" b="b"/>
            <a:pathLst>
              <a:path w="14" h="16">
                <a:moveTo>
                  <a:pt x="0" y="12"/>
                </a:moveTo>
                <a:lnTo>
                  <a:pt x="12" y="16"/>
                </a:lnTo>
                <a:lnTo>
                  <a:pt x="12" y="10"/>
                </a:lnTo>
                <a:lnTo>
                  <a:pt x="14" y="7"/>
                </a:lnTo>
                <a:lnTo>
                  <a:pt x="14" y="1"/>
                </a:lnTo>
                <a:lnTo>
                  <a:pt x="1" y="0"/>
                </a:lnTo>
                <a:lnTo>
                  <a:pt x="0" y="7"/>
                </a:lnTo>
                <a:lnTo>
                  <a:pt x="8" y="7"/>
                </a:lnTo>
                <a:lnTo>
                  <a:pt x="0" y="5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14" name="Freeform 626"/>
          <p:cNvSpPr>
            <a:spLocks/>
          </p:cNvSpPr>
          <p:nvPr/>
        </p:nvSpPr>
        <p:spPr bwMode="auto">
          <a:xfrm>
            <a:off x="3162300" y="4806950"/>
            <a:ext cx="23813" cy="20638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4" y="13"/>
              </a:cxn>
              <a:cxn ang="0">
                <a:pos x="15" y="11"/>
              </a:cxn>
              <a:cxn ang="0">
                <a:pos x="15" y="0"/>
              </a:cxn>
              <a:cxn ang="0">
                <a:pos x="2" y="0"/>
              </a:cxn>
              <a:cxn ang="0">
                <a:pos x="2" y="11"/>
              </a:cxn>
              <a:cxn ang="0">
                <a:pos x="0" y="12"/>
              </a:cxn>
            </a:cxnLst>
            <a:rect l="0" t="0" r="r" b="b"/>
            <a:pathLst>
              <a:path w="15" h="13">
                <a:moveTo>
                  <a:pt x="0" y="12"/>
                </a:moveTo>
                <a:lnTo>
                  <a:pt x="14" y="13"/>
                </a:lnTo>
                <a:lnTo>
                  <a:pt x="15" y="11"/>
                </a:lnTo>
                <a:lnTo>
                  <a:pt x="15" y="0"/>
                </a:lnTo>
                <a:lnTo>
                  <a:pt x="2" y="0"/>
                </a:lnTo>
                <a:lnTo>
                  <a:pt x="2" y="11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15" name="Freeform 627"/>
          <p:cNvSpPr>
            <a:spLocks/>
          </p:cNvSpPr>
          <p:nvPr/>
        </p:nvSpPr>
        <p:spPr bwMode="auto">
          <a:xfrm>
            <a:off x="3162300" y="4764088"/>
            <a:ext cx="23813" cy="22225"/>
          </a:xfrm>
          <a:custGeom>
            <a:avLst/>
            <a:gdLst/>
            <a:ahLst/>
            <a:cxnLst>
              <a:cxn ang="0">
                <a:pos x="2" y="14"/>
              </a:cxn>
              <a:cxn ang="0">
                <a:pos x="15" y="14"/>
              </a:cxn>
              <a:cxn ang="0">
                <a:pos x="14" y="0"/>
              </a:cxn>
              <a:cxn ang="0">
                <a:pos x="0" y="1"/>
              </a:cxn>
              <a:cxn ang="0">
                <a:pos x="2" y="14"/>
              </a:cxn>
            </a:cxnLst>
            <a:rect l="0" t="0" r="r" b="b"/>
            <a:pathLst>
              <a:path w="15" h="14">
                <a:moveTo>
                  <a:pt x="2" y="14"/>
                </a:moveTo>
                <a:lnTo>
                  <a:pt x="15" y="14"/>
                </a:lnTo>
                <a:lnTo>
                  <a:pt x="14" y="0"/>
                </a:lnTo>
                <a:lnTo>
                  <a:pt x="0" y="1"/>
                </a:lnTo>
                <a:lnTo>
                  <a:pt x="2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16" name="Freeform 628"/>
          <p:cNvSpPr>
            <a:spLocks/>
          </p:cNvSpPr>
          <p:nvPr/>
        </p:nvSpPr>
        <p:spPr bwMode="auto">
          <a:xfrm>
            <a:off x="3159125" y="4724400"/>
            <a:ext cx="23813" cy="22225"/>
          </a:xfrm>
          <a:custGeom>
            <a:avLst/>
            <a:gdLst/>
            <a:ahLst/>
            <a:cxnLst>
              <a:cxn ang="0">
                <a:pos x="2" y="14"/>
              </a:cxn>
              <a:cxn ang="0">
                <a:pos x="15" y="12"/>
              </a:cxn>
              <a:cxn ang="0">
                <a:pos x="12" y="0"/>
              </a:cxn>
              <a:cxn ang="0">
                <a:pos x="0" y="1"/>
              </a:cxn>
              <a:cxn ang="0">
                <a:pos x="2" y="14"/>
              </a:cxn>
            </a:cxnLst>
            <a:rect l="0" t="0" r="r" b="b"/>
            <a:pathLst>
              <a:path w="15" h="14">
                <a:moveTo>
                  <a:pt x="2" y="14"/>
                </a:moveTo>
                <a:lnTo>
                  <a:pt x="15" y="12"/>
                </a:lnTo>
                <a:lnTo>
                  <a:pt x="12" y="0"/>
                </a:lnTo>
                <a:lnTo>
                  <a:pt x="0" y="1"/>
                </a:lnTo>
                <a:lnTo>
                  <a:pt x="2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17" name="Freeform 629"/>
          <p:cNvSpPr>
            <a:spLocks/>
          </p:cNvSpPr>
          <p:nvPr/>
        </p:nvSpPr>
        <p:spPr bwMode="auto">
          <a:xfrm>
            <a:off x="3149600" y="4681538"/>
            <a:ext cx="25400" cy="25400"/>
          </a:xfrm>
          <a:custGeom>
            <a:avLst/>
            <a:gdLst/>
            <a:ahLst/>
            <a:cxnLst>
              <a:cxn ang="0">
                <a:pos x="3" y="16"/>
              </a:cxn>
              <a:cxn ang="0">
                <a:pos x="16" y="12"/>
              </a:cxn>
              <a:cxn ang="0">
                <a:pos x="15" y="4"/>
              </a:cxn>
              <a:cxn ang="0">
                <a:pos x="12" y="0"/>
              </a:cxn>
              <a:cxn ang="0">
                <a:pos x="0" y="4"/>
              </a:cxn>
              <a:cxn ang="0">
                <a:pos x="2" y="9"/>
              </a:cxn>
              <a:cxn ang="0">
                <a:pos x="3" y="16"/>
              </a:cxn>
            </a:cxnLst>
            <a:rect l="0" t="0" r="r" b="b"/>
            <a:pathLst>
              <a:path w="16" h="16">
                <a:moveTo>
                  <a:pt x="3" y="16"/>
                </a:moveTo>
                <a:lnTo>
                  <a:pt x="16" y="12"/>
                </a:lnTo>
                <a:lnTo>
                  <a:pt x="15" y="4"/>
                </a:lnTo>
                <a:lnTo>
                  <a:pt x="12" y="0"/>
                </a:lnTo>
                <a:lnTo>
                  <a:pt x="0" y="4"/>
                </a:lnTo>
                <a:lnTo>
                  <a:pt x="2" y="9"/>
                </a:lnTo>
                <a:lnTo>
                  <a:pt x="3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18" name="Freeform 630"/>
          <p:cNvSpPr>
            <a:spLocks/>
          </p:cNvSpPr>
          <p:nvPr/>
        </p:nvSpPr>
        <p:spPr bwMode="auto">
          <a:xfrm>
            <a:off x="3136900" y="4641850"/>
            <a:ext cx="25400" cy="26988"/>
          </a:xfrm>
          <a:custGeom>
            <a:avLst/>
            <a:gdLst/>
            <a:ahLst/>
            <a:cxnLst>
              <a:cxn ang="0">
                <a:pos x="4" y="17"/>
              </a:cxn>
              <a:cxn ang="0">
                <a:pos x="16" y="13"/>
              </a:cxn>
              <a:cxn ang="0">
                <a:pos x="15" y="7"/>
              </a:cxn>
              <a:cxn ang="0">
                <a:pos x="13" y="0"/>
              </a:cxn>
              <a:cxn ang="0">
                <a:pos x="0" y="5"/>
              </a:cxn>
              <a:cxn ang="0">
                <a:pos x="3" y="13"/>
              </a:cxn>
              <a:cxn ang="0">
                <a:pos x="4" y="17"/>
              </a:cxn>
            </a:cxnLst>
            <a:rect l="0" t="0" r="r" b="b"/>
            <a:pathLst>
              <a:path w="16" h="17">
                <a:moveTo>
                  <a:pt x="4" y="17"/>
                </a:moveTo>
                <a:lnTo>
                  <a:pt x="16" y="13"/>
                </a:lnTo>
                <a:lnTo>
                  <a:pt x="15" y="7"/>
                </a:lnTo>
                <a:lnTo>
                  <a:pt x="13" y="0"/>
                </a:lnTo>
                <a:lnTo>
                  <a:pt x="0" y="5"/>
                </a:lnTo>
                <a:lnTo>
                  <a:pt x="3" y="13"/>
                </a:lnTo>
                <a:lnTo>
                  <a:pt x="4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19" name="Freeform 631"/>
          <p:cNvSpPr>
            <a:spLocks/>
          </p:cNvSpPr>
          <p:nvPr/>
        </p:nvSpPr>
        <p:spPr bwMode="auto">
          <a:xfrm>
            <a:off x="3119438" y="4602163"/>
            <a:ext cx="26987" cy="26987"/>
          </a:xfrm>
          <a:custGeom>
            <a:avLst/>
            <a:gdLst/>
            <a:ahLst/>
            <a:cxnLst>
              <a:cxn ang="0">
                <a:pos x="5" y="17"/>
              </a:cxn>
              <a:cxn ang="0">
                <a:pos x="17" y="13"/>
              </a:cxn>
              <a:cxn ang="0">
                <a:pos x="17" y="11"/>
              </a:cxn>
              <a:cxn ang="0">
                <a:pos x="12" y="0"/>
              </a:cxn>
              <a:cxn ang="0">
                <a:pos x="0" y="5"/>
              </a:cxn>
              <a:cxn ang="0">
                <a:pos x="5" y="16"/>
              </a:cxn>
              <a:cxn ang="0">
                <a:pos x="5" y="17"/>
              </a:cxn>
            </a:cxnLst>
            <a:rect l="0" t="0" r="r" b="b"/>
            <a:pathLst>
              <a:path w="17" h="17">
                <a:moveTo>
                  <a:pt x="5" y="17"/>
                </a:moveTo>
                <a:lnTo>
                  <a:pt x="17" y="13"/>
                </a:lnTo>
                <a:lnTo>
                  <a:pt x="17" y="11"/>
                </a:lnTo>
                <a:lnTo>
                  <a:pt x="12" y="0"/>
                </a:lnTo>
                <a:lnTo>
                  <a:pt x="0" y="5"/>
                </a:lnTo>
                <a:lnTo>
                  <a:pt x="5" y="16"/>
                </a:lnTo>
                <a:lnTo>
                  <a:pt x="5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20" name="Freeform 632"/>
          <p:cNvSpPr>
            <a:spLocks/>
          </p:cNvSpPr>
          <p:nvPr/>
        </p:nvSpPr>
        <p:spPr bwMode="auto">
          <a:xfrm>
            <a:off x="3101975" y="4564063"/>
            <a:ext cx="26988" cy="28575"/>
          </a:xfrm>
          <a:custGeom>
            <a:avLst/>
            <a:gdLst/>
            <a:ahLst/>
            <a:cxnLst>
              <a:cxn ang="0">
                <a:pos x="6" y="18"/>
              </a:cxn>
              <a:cxn ang="0">
                <a:pos x="17" y="12"/>
              </a:cxn>
              <a:cxn ang="0">
                <a:pos x="11" y="0"/>
              </a:cxn>
              <a:cxn ang="0">
                <a:pos x="0" y="8"/>
              </a:cxn>
              <a:cxn ang="0">
                <a:pos x="6" y="18"/>
              </a:cxn>
            </a:cxnLst>
            <a:rect l="0" t="0" r="r" b="b"/>
            <a:pathLst>
              <a:path w="17" h="18">
                <a:moveTo>
                  <a:pt x="6" y="18"/>
                </a:moveTo>
                <a:lnTo>
                  <a:pt x="17" y="12"/>
                </a:lnTo>
                <a:lnTo>
                  <a:pt x="11" y="0"/>
                </a:lnTo>
                <a:lnTo>
                  <a:pt x="0" y="8"/>
                </a:lnTo>
                <a:lnTo>
                  <a:pt x="6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21" name="Freeform 633"/>
          <p:cNvSpPr>
            <a:spLocks/>
          </p:cNvSpPr>
          <p:nvPr/>
        </p:nvSpPr>
        <p:spPr bwMode="auto">
          <a:xfrm>
            <a:off x="3079750" y="4529138"/>
            <a:ext cx="28575" cy="26987"/>
          </a:xfrm>
          <a:custGeom>
            <a:avLst/>
            <a:gdLst/>
            <a:ahLst/>
            <a:cxnLst>
              <a:cxn ang="0">
                <a:pos x="8" y="17"/>
              </a:cxn>
              <a:cxn ang="0">
                <a:pos x="18" y="11"/>
              </a:cxn>
              <a:cxn ang="0">
                <a:pos x="11" y="0"/>
              </a:cxn>
              <a:cxn ang="0">
                <a:pos x="0" y="8"/>
              </a:cxn>
              <a:cxn ang="0">
                <a:pos x="8" y="17"/>
              </a:cxn>
            </a:cxnLst>
            <a:rect l="0" t="0" r="r" b="b"/>
            <a:pathLst>
              <a:path w="18" h="17">
                <a:moveTo>
                  <a:pt x="8" y="17"/>
                </a:moveTo>
                <a:lnTo>
                  <a:pt x="18" y="11"/>
                </a:lnTo>
                <a:lnTo>
                  <a:pt x="11" y="0"/>
                </a:lnTo>
                <a:lnTo>
                  <a:pt x="0" y="8"/>
                </a:lnTo>
                <a:lnTo>
                  <a:pt x="8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22" name="Freeform 634"/>
          <p:cNvSpPr>
            <a:spLocks/>
          </p:cNvSpPr>
          <p:nvPr/>
        </p:nvSpPr>
        <p:spPr bwMode="auto">
          <a:xfrm>
            <a:off x="3055938" y="4495800"/>
            <a:ext cx="30162" cy="28575"/>
          </a:xfrm>
          <a:custGeom>
            <a:avLst/>
            <a:gdLst/>
            <a:ahLst/>
            <a:cxnLst>
              <a:cxn ang="0">
                <a:pos x="8" y="18"/>
              </a:cxn>
              <a:cxn ang="0">
                <a:pos x="19" y="11"/>
              </a:cxn>
              <a:cxn ang="0">
                <a:pos x="11" y="0"/>
              </a:cxn>
              <a:cxn ang="0">
                <a:pos x="0" y="7"/>
              </a:cxn>
              <a:cxn ang="0">
                <a:pos x="8" y="18"/>
              </a:cxn>
            </a:cxnLst>
            <a:rect l="0" t="0" r="r" b="b"/>
            <a:pathLst>
              <a:path w="19" h="18">
                <a:moveTo>
                  <a:pt x="8" y="18"/>
                </a:moveTo>
                <a:lnTo>
                  <a:pt x="19" y="11"/>
                </a:lnTo>
                <a:lnTo>
                  <a:pt x="11" y="0"/>
                </a:lnTo>
                <a:lnTo>
                  <a:pt x="0" y="7"/>
                </a:lnTo>
                <a:lnTo>
                  <a:pt x="8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23" name="Freeform 635"/>
          <p:cNvSpPr>
            <a:spLocks/>
          </p:cNvSpPr>
          <p:nvPr/>
        </p:nvSpPr>
        <p:spPr bwMode="auto">
          <a:xfrm>
            <a:off x="3032125" y="4460875"/>
            <a:ext cx="30163" cy="28575"/>
          </a:xfrm>
          <a:custGeom>
            <a:avLst/>
            <a:gdLst/>
            <a:ahLst/>
            <a:cxnLst>
              <a:cxn ang="0">
                <a:pos x="8" y="18"/>
              </a:cxn>
              <a:cxn ang="0">
                <a:pos x="19" y="11"/>
              </a:cxn>
              <a:cxn ang="0">
                <a:pos x="10" y="0"/>
              </a:cxn>
              <a:cxn ang="0">
                <a:pos x="0" y="8"/>
              </a:cxn>
              <a:cxn ang="0">
                <a:pos x="8" y="18"/>
              </a:cxn>
            </a:cxnLst>
            <a:rect l="0" t="0" r="r" b="b"/>
            <a:pathLst>
              <a:path w="19" h="18">
                <a:moveTo>
                  <a:pt x="8" y="18"/>
                </a:moveTo>
                <a:lnTo>
                  <a:pt x="19" y="11"/>
                </a:lnTo>
                <a:lnTo>
                  <a:pt x="10" y="0"/>
                </a:lnTo>
                <a:lnTo>
                  <a:pt x="0" y="8"/>
                </a:lnTo>
                <a:lnTo>
                  <a:pt x="8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24" name="Freeform 636"/>
          <p:cNvSpPr>
            <a:spLocks/>
          </p:cNvSpPr>
          <p:nvPr/>
        </p:nvSpPr>
        <p:spPr bwMode="auto">
          <a:xfrm>
            <a:off x="3005138" y="4429125"/>
            <a:ext cx="31750" cy="30163"/>
          </a:xfrm>
          <a:custGeom>
            <a:avLst/>
            <a:gdLst/>
            <a:ahLst/>
            <a:cxnLst>
              <a:cxn ang="0">
                <a:pos x="10" y="19"/>
              </a:cxn>
              <a:cxn ang="0">
                <a:pos x="20" y="10"/>
              </a:cxn>
              <a:cxn ang="0">
                <a:pos x="10" y="0"/>
              </a:cxn>
              <a:cxn ang="0">
                <a:pos x="0" y="9"/>
              </a:cxn>
              <a:cxn ang="0">
                <a:pos x="10" y="19"/>
              </a:cxn>
            </a:cxnLst>
            <a:rect l="0" t="0" r="r" b="b"/>
            <a:pathLst>
              <a:path w="20" h="19">
                <a:moveTo>
                  <a:pt x="10" y="19"/>
                </a:moveTo>
                <a:lnTo>
                  <a:pt x="20" y="10"/>
                </a:lnTo>
                <a:lnTo>
                  <a:pt x="10" y="0"/>
                </a:lnTo>
                <a:lnTo>
                  <a:pt x="0" y="9"/>
                </a:lnTo>
                <a:lnTo>
                  <a:pt x="10" y="1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25" name="Freeform 637"/>
          <p:cNvSpPr>
            <a:spLocks/>
          </p:cNvSpPr>
          <p:nvPr/>
        </p:nvSpPr>
        <p:spPr bwMode="auto">
          <a:xfrm>
            <a:off x="2978150" y="4398963"/>
            <a:ext cx="30163" cy="28575"/>
          </a:xfrm>
          <a:custGeom>
            <a:avLst/>
            <a:gdLst/>
            <a:ahLst/>
            <a:cxnLst>
              <a:cxn ang="0">
                <a:pos x="10" y="18"/>
              </a:cxn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10" y="18"/>
              </a:cxn>
            </a:cxnLst>
            <a:rect l="0" t="0" r="r" b="b"/>
            <a:pathLst>
              <a:path w="19" h="18">
                <a:moveTo>
                  <a:pt x="10" y="18"/>
                </a:moveTo>
                <a:lnTo>
                  <a:pt x="19" y="9"/>
                </a:lnTo>
                <a:lnTo>
                  <a:pt x="10" y="0"/>
                </a:lnTo>
                <a:lnTo>
                  <a:pt x="0" y="9"/>
                </a:lnTo>
                <a:lnTo>
                  <a:pt x="10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26" name="Freeform 638"/>
          <p:cNvSpPr>
            <a:spLocks/>
          </p:cNvSpPr>
          <p:nvPr/>
        </p:nvSpPr>
        <p:spPr bwMode="auto">
          <a:xfrm>
            <a:off x="2949575" y="4368800"/>
            <a:ext cx="28575" cy="28575"/>
          </a:xfrm>
          <a:custGeom>
            <a:avLst/>
            <a:gdLst/>
            <a:ahLst/>
            <a:cxnLst>
              <a:cxn ang="0">
                <a:pos x="9" y="18"/>
              </a:cxn>
              <a:cxn ang="0">
                <a:pos x="18" y="9"/>
              </a:cxn>
              <a:cxn ang="0">
                <a:pos x="9" y="0"/>
              </a:cxn>
              <a:cxn ang="0">
                <a:pos x="0" y="9"/>
              </a:cxn>
              <a:cxn ang="0">
                <a:pos x="9" y="18"/>
              </a:cxn>
            </a:cxnLst>
            <a:rect l="0" t="0" r="r" b="b"/>
            <a:pathLst>
              <a:path w="18" h="18">
                <a:moveTo>
                  <a:pt x="9" y="18"/>
                </a:moveTo>
                <a:lnTo>
                  <a:pt x="18" y="9"/>
                </a:lnTo>
                <a:lnTo>
                  <a:pt x="9" y="0"/>
                </a:lnTo>
                <a:lnTo>
                  <a:pt x="0" y="9"/>
                </a:lnTo>
                <a:lnTo>
                  <a:pt x="9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27" name="Freeform 639"/>
          <p:cNvSpPr>
            <a:spLocks/>
          </p:cNvSpPr>
          <p:nvPr/>
        </p:nvSpPr>
        <p:spPr bwMode="auto">
          <a:xfrm>
            <a:off x="2916238" y="4341813"/>
            <a:ext cx="31750" cy="28575"/>
          </a:xfrm>
          <a:custGeom>
            <a:avLst/>
            <a:gdLst/>
            <a:ahLst/>
            <a:cxnLst>
              <a:cxn ang="0">
                <a:pos x="11" y="18"/>
              </a:cxn>
              <a:cxn ang="0">
                <a:pos x="20" y="8"/>
              </a:cxn>
              <a:cxn ang="0">
                <a:pos x="10" y="0"/>
              </a:cxn>
              <a:cxn ang="0">
                <a:pos x="0" y="9"/>
              </a:cxn>
              <a:cxn ang="0">
                <a:pos x="11" y="18"/>
              </a:cxn>
            </a:cxnLst>
            <a:rect l="0" t="0" r="r" b="b"/>
            <a:pathLst>
              <a:path w="20" h="18">
                <a:moveTo>
                  <a:pt x="11" y="18"/>
                </a:moveTo>
                <a:lnTo>
                  <a:pt x="20" y="8"/>
                </a:lnTo>
                <a:lnTo>
                  <a:pt x="10" y="0"/>
                </a:lnTo>
                <a:lnTo>
                  <a:pt x="0" y="9"/>
                </a:lnTo>
                <a:lnTo>
                  <a:pt x="11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28" name="Freeform 640"/>
          <p:cNvSpPr>
            <a:spLocks/>
          </p:cNvSpPr>
          <p:nvPr/>
        </p:nvSpPr>
        <p:spPr bwMode="auto">
          <a:xfrm>
            <a:off x="2886075" y="4314825"/>
            <a:ext cx="30163" cy="28575"/>
          </a:xfrm>
          <a:custGeom>
            <a:avLst/>
            <a:gdLst/>
            <a:ahLst/>
            <a:cxnLst>
              <a:cxn ang="0">
                <a:pos x="10" y="18"/>
              </a:cxn>
              <a:cxn ang="0">
                <a:pos x="19" y="8"/>
              </a:cxn>
              <a:cxn ang="0">
                <a:pos x="8" y="0"/>
              </a:cxn>
              <a:cxn ang="0">
                <a:pos x="0" y="9"/>
              </a:cxn>
              <a:cxn ang="0">
                <a:pos x="10" y="18"/>
              </a:cxn>
            </a:cxnLst>
            <a:rect l="0" t="0" r="r" b="b"/>
            <a:pathLst>
              <a:path w="19" h="18">
                <a:moveTo>
                  <a:pt x="10" y="18"/>
                </a:moveTo>
                <a:lnTo>
                  <a:pt x="19" y="8"/>
                </a:lnTo>
                <a:lnTo>
                  <a:pt x="8" y="0"/>
                </a:lnTo>
                <a:lnTo>
                  <a:pt x="0" y="9"/>
                </a:lnTo>
                <a:lnTo>
                  <a:pt x="10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29" name="Freeform 641"/>
          <p:cNvSpPr>
            <a:spLocks/>
          </p:cNvSpPr>
          <p:nvPr/>
        </p:nvSpPr>
        <p:spPr bwMode="auto">
          <a:xfrm>
            <a:off x="2852738" y="4287838"/>
            <a:ext cx="30162" cy="28575"/>
          </a:xfrm>
          <a:custGeom>
            <a:avLst/>
            <a:gdLst/>
            <a:ahLst/>
            <a:cxnLst>
              <a:cxn ang="0">
                <a:pos x="12" y="18"/>
              </a:cxn>
              <a:cxn ang="0">
                <a:pos x="19" y="8"/>
              </a:cxn>
              <a:cxn ang="0">
                <a:pos x="9" y="0"/>
              </a:cxn>
              <a:cxn ang="0">
                <a:pos x="0" y="11"/>
              </a:cxn>
              <a:cxn ang="0">
                <a:pos x="12" y="18"/>
              </a:cxn>
            </a:cxnLst>
            <a:rect l="0" t="0" r="r" b="b"/>
            <a:pathLst>
              <a:path w="19" h="18">
                <a:moveTo>
                  <a:pt x="12" y="18"/>
                </a:moveTo>
                <a:lnTo>
                  <a:pt x="19" y="8"/>
                </a:lnTo>
                <a:lnTo>
                  <a:pt x="9" y="0"/>
                </a:lnTo>
                <a:lnTo>
                  <a:pt x="0" y="11"/>
                </a:lnTo>
                <a:lnTo>
                  <a:pt x="12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30" name="Freeform 642"/>
          <p:cNvSpPr>
            <a:spLocks/>
          </p:cNvSpPr>
          <p:nvPr/>
        </p:nvSpPr>
        <p:spPr bwMode="auto">
          <a:xfrm>
            <a:off x="2819400" y="4262438"/>
            <a:ext cx="31750" cy="28575"/>
          </a:xfrm>
          <a:custGeom>
            <a:avLst/>
            <a:gdLst/>
            <a:ahLst/>
            <a:cxnLst>
              <a:cxn ang="0">
                <a:pos x="11" y="18"/>
              </a:cxn>
              <a:cxn ang="0">
                <a:pos x="20" y="9"/>
              </a:cxn>
              <a:cxn ang="0">
                <a:pos x="19" y="9"/>
              </a:cxn>
              <a:cxn ang="0">
                <a:pos x="8" y="0"/>
              </a:cxn>
              <a:cxn ang="0">
                <a:pos x="0" y="11"/>
              </a:cxn>
              <a:cxn ang="0">
                <a:pos x="9" y="17"/>
              </a:cxn>
              <a:cxn ang="0">
                <a:pos x="11" y="18"/>
              </a:cxn>
            </a:cxnLst>
            <a:rect l="0" t="0" r="r" b="b"/>
            <a:pathLst>
              <a:path w="20" h="18">
                <a:moveTo>
                  <a:pt x="11" y="18"/>
                </a:moveTo>
                <a:lnTo>
                  <a:pt x="20" y="9"/>
                </a:lnTo>
                <a:lnTo>
                  <a:pt x="19" y="9"/>
                </a:lnTo>
                <a:lnTo>
                  <a:pt x="8" y="0"/>
                </a:lnTo>
                <a:lnTo>
                  <a:pt x="0" y="11"/>
                </a:lnTo>
                <a:lnTo>
                  <a:pt x="9" y="17"/>
                </a:lnTo>
                <a:lnTo>
                  <a:pt x="11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31" name="Freeform 643"/>
          <p:cNvSpPr>
            <a:spLocks/>
          </p:cNvSpPr>
          <p:nvPr/>
        </p:nvSpPr>
        <p:spPr bwMode="auto">
          <a:xfrm>
            <a:off x="2786063" y="4240213"/>
            <a:ext cx="28575" cy="28575"/>
          </a:xfrm>
          <a:custGeom>
            <a:avLst/>
            <a:gdLst/>
            <a:ahLst/>
            <a:cxnLst>
              <a:cxn ang="0">
                <a:pos x="10" y="18"/>
              </a:cxn>
              <a:cxn ang="0">
                <a:pos x="18" y="7"/>
              </a:cxn>
              <a:cxn ang="0">
                <a:pos x="15" y="4"/>
              </a:cxn>
              <a:cxn ang="0">
                <a:pos x="14" y="3"/>
              </a:cxn>
              <a:cxn ang="0">
                <a:pos x="8" y="0"/>
              </a:cxn>
              <a:cxn ang="0">
                <a:pos x="0" y="10"/>
              </a:cxn>
              <a:cxn ang="0">
                <a:pos x="8" y="15"/>
              </a:cxn>
              <a:cxn ang="0">
                <a:pos x="10" y="9"/>
              </a:cxn>
              <a:cxn ang="0">
                <a:pos x="5" y="14"/>
              </a:cxn>
              <a:cxn ang="0">
                <a:pos x="10" y="18"/>
              </a:cxn>
            </a:cxnLst>
            <a:rect l="0" t="0" r="r" b="b"/>
            <a:pathLst>
              <a:path w="18" h="18">
                <a:moveTo>
                  <a:pt x="10" y="18"/>
                </a:moveTo>
                <a:lnTo>
                  <a:pt x="18" y="7"/>
                </a:lnTo>
                <a:lnTo>
                  <a:pt x="15" y="4"/>
                </a:lnTo>
                <a:lnTo>
                  <a:pt x="14" y="3"/>
                </a:lnTo>
                <a:lnTo>
                  <a:pt x="8" y="0"/>
                </a:lnTo>
                <a:lnTo>
                  <a:pt x="0" y="10"/>
                </a:lnTo>
                <a:lnTo>
                  <a:pt x="8" y="15"/>
                </a:lnTo>
                <a:lnTo>
                  <a:pt x="10" y="9"/>
                </a:lnTo>
                <a:lnTo>
                  <a:pt x="5" y="14"/>
                </a:lnTo>
                <a:lnTo>
                  <a:pt x="10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32" name="Freeform 644"/>
          <p:cNvSpPr>
            <a:spLocks/>
          </p:cNvSpPr>
          <p:nvPr/>
        </p:nvSpPr>
        <p:spPr bwMode="auto">
          <a:xfrm>
            <a:off x="2751138" y="4216400"/>
            <a:ext cx="28575" cy="28575"/>
          </a:xfrm>
          <a:custGeom>
            <a:avLst/>
            <a:gdLst/>
            <a:ahLst/>
            <a:cxnLst>
              <a:cxn ang="0">
                <a:pos x="11" y="18"/>
              </a:cxn>
              <a:cxn ang="0">
                <a:pos x="18" y="7"/>
              </a:cxn>
              <a:cxn ang="0">
                <a:pos x="10" y="1"/>
              </a:cxn>
              <a:cxn ang="0">
                <a:pos x="7" y="0"/>
              </a:cxn>
              <a:cxn ang="0">
                <a:pos x="0" y="11"/>
              </a:cxn>
              <a:cxn ang="0">
                <a:pos x="5" y="13"/>
              </a:cxn>
              <a:cxn ang="0">
                <a:pos x="11" y="18"/>
              </a:cxn>
            </a:cxnLst>
            <a:rect l="0" t="0" r="r" b="b"/>
            <a:pathLst>
              <a:path w="18" h="18">
                <a:moveTo>
                  <a:pt x="11" y="18"/>
                </a:moveTo>
                <a:lnTo>
                  <a:pt x="18" y="7"/>
                </a:lnTo>
                <a:lnTo>
                  <a:pt x="10" y="1"/>
                </a:lnTo>
                <a:lnTo>
                  <a:pt x="7" y="0"/>
                </a:lnTo>
                <a:lnTo>
                  <a:pt x="0" y="11"/>
                </a:lnTo>
                <a:lnTo>
                  <a:pt x="5" y="13"/>
                </a:lnTo>
                <a:lnTo>
                  <a:pt x="11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33" name="Freeform 645"/>
          <p:cNvSpPr>
            <a:spLocks/>
          </p:cNvSpPr>
          <p:nvPr/>
        </p:nvSpPr>
        <p:spPr bwMode="auto">
          <a:xfrm>
            <a:off x="2714625" y="4195763"/>
            <a:ext cx="30163" cy="28575"/>
          </a:xfrm>
          <a:custGeom>
            <a:avLst/>
            <a:gdLst/>
            <a:ahLst/>
            <a:cxnLst>
              <a:cxn ang="0">
                <a:pos x="12" y="18"/>
              </a:cxn>
              <a:cxn ang="0">
                <a:pos x="19" y="7"/>
              </a:cxn>
              <a:cxn ang="0">
                <a:pos x="8" y="0"/>
              </a:cxn>
              <a:cxn ang="0">
                <a:pos x="0" y="9"/>
              </a:cxn>
              <a:cxn ang="0">
                <a:pos x="12" y="18"/>
              </a:cxn>
            </a:cxnLst>
            <a:rect l="0" t="0" r="r" b="b"/>
            <a:pathLst>
              <a:path w="19" h="18">
                <a:moveTo>
                  <a:pt x="12" y="18"/>
                </a:moveTo>
                <a:lnTo>
                  <a:pt x="19" y="7"/>
                </a:lnTo>
                <a:lnTo>
                  <a:pt x="8" y="0"/>
                </a:lnTo>
                <a:lnTo>
                  <a:pt x="0" y="9"/>
                </a:lnTo>
                <a:lnTo>
                  <a:pt x="12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34" name="Freeform 646"/>
          <p:cNvSpPr>
            <a:spLocks/>
          </p:cNvSpPr>
          <p:nvPr/>
        </p:nvSpPr>
        <p:spPr bwMode="auto">
          <a:xfrm>
            <a:off x="2679700" y="4173538"/>
            <a:ext cx="28575" cy="28575"/>
          </a:xfrm>
          <a:custGeom>
            <a:avLst/>
            <a:gdLst/>
            <a:ahLst/>
            <a:cxnLst>
              <a:cxn ang="0">
                <a:pos x="11" y="18"/>
              </a:cxn>
              <a:cxn ang="0">
                <a:pos x="18" y="6"/>
              </a:cxn>
              <a:cxn ang="0">
                <a:pos x="6" y="0"/>
              </a:cxn>
              <a:cxn ang="0">
                <a:pos x="0" y="11"/>
              </a:cxn>
              <a:cxn ang="0">
                <a:pos x="11" y="18"/>
              </a:cxn>
            </a:cxnLst>
            <a:rect l="0" t="0" r="r" b="b"/>
            <a:pathLst>
              <a:path w="18" h="18">
                <a:moveTo>
                  <a:pt x="11" y="18"/>
                </a:moveTo>
                <a:lnTo>
                  <a:pt x="18" y="6"/>
                </a:lnTo>
                <a:lnTo>
                  <a:pt x="6" y="0"/>
                </a:lnTo>
                <a:lnTo>
                  <a:pt x="0" y="11"/>
                </a:lnTo>
                <a:lnTo>
                  <a:pt x="11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35" name="Freeform 647"/>
          <p:cNvSpPr>
            <a:spLocks/>
          </p:cNvSpPr>
          <p:nvPr/>
        </p:nvSpPr>
        <p:spPr bwMode="auto">
          <a:xfrm>
            <a:off x="2644775" y="4152900"/>
            <a:ext cx="25400" cy="28575"/>
          </a:xfrm>
          <a:custGeom>
            <a:avLst/>
            <a:gdLst/>
            <a:ahLst/>
            <a:cxnLst>
              <a:cxn ang="0">
                <a:pos x="11" y="18"/>
              </a:cxn>
              <a:cxn ang="0">
                <a:pos x="16" y="7"/>
              </a:cxn>
              <a:cxn ang="0">
                <a:pos x="5" y="0"/>
              </a:cxn>
              <a:cxn ang="0">
                <a:pos x="0" y="12"/>
              </a:cxn>
              <a:cxn ang="0">
                <a:pos x="11" y="18"/>
              </a:cxn>
            </a:cxnLst>
            <a:rect l="0" t="0" r="r" b="b"/>
            <a:pathLst>
              <a:path w="16" h="18">
                <a:moveTo>
                  <a:pt x="11" y="18"/>
                </a:moveTo>
                <a:lnTo>
                  <a:pt x="16" y="7"/>
                </a:lnTo>
                <a:lnTo>
                  <a:pt x="5" y="0"/>
                </a:lnTo>
                <a:lnTo>
                  <a:pt x="0" y="12"/>
                </a:lnTo>
                <a:lnTo>
                  <a:pt x="11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36" name="Freeform 648"/>
          <p:cNvSpPr>
            <a:spLocks/>
          </p:cNvSpPr>
          <p:nvPr/>
        </p:nvSpPr>
        <p:spPr bwMode="auto">
          <a:xfrm>
            <a:off x="2605088" y="4135438"/>
            <a:ext cx="30162" cy="26987"/>
          </a:xfrm>
          <a:custGeom>
            <a:avLst/>
            <a:gdLst/>
            <a:ahLst/>
            <a:cxnLst>
              <a:cxn ang="0">
                <a:pos x="12" y="17"/>
              </a:cxn>
              <a:cxn ang="0">
                <a:pos x="19" y="6"/>
              </a:cxn>
              <a:cxn ang="0">
                <a:pos x="16" y="5"/>
              </a:cxn>
              <a:cxn ang="0">
                <a:pos x="6" y="0"/>
              </a:cxn>
              <a:cxn ang="0">
                <a:pos x="0" y="11"/>
              </a:cxn>
              <a:cxn ang="0">
                <a:pos x="12" y="17"/>
              </a:cxn>
              <a:cxn ang="0">
                <a:pos x="12" y="17"/>
              </a:cxn>
            </a:cxnLst>
            <a:rect l="0" t="0" r="r" b="b"/>
            <a:pathLst>
              <a:path w="19" h="17">
                <a:moveTo>
                  <a:pt x="12" y="17"/>
                </a:moveTo>
                <a:lnTo>
                  <a:pt x="19" y="6"/>
                </a:lnTo>
                <a:lnTo>
                  <a:pt x="16" y="5"/>
                </a:lnTo>
                <a:lnTo>
                  <a:pt x="6" y="0"/>
                </a:lnTo>
                <a:lnTo>
                  <a:pt x="0" y="11"/>
                </a:lnTo>
                <a:lnTo>
                  <a:pt x="12" y="17"/>
                </a:lnTo>
                <a:lnTo>
                  <a:pt x="12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37" name="Freeform 649"/>
          <p:cNvSpPr>
            <a:spLocks/>
          </p:cNvSpPr>
          <p:nvPr/>
        </p:nvSpPr>
        <p:spPr bwMode="auto">
          <a:xfrm>
            <a:off x="2566988" y="4116388"/>
            <a:ext cx="28575" cy="26987"/>
          </a:xfrm>
          <a:custGeom>
            <a:avLst/>
            <a:gdLst/>
            <a:ahLst/>
            <a:cxnLst>
              <a:cxn ang="0">
                <a:pos x="13" y="17"/>
              </a:cxn>
              <a:cxn ang="0">
                <a:pos x="18" y="6"/>
              </a:cxn>
              <a:cxn ang="0">
                <a:pos x="10" y="2"/>
              </a:cxn>
              <a:cxn ang="0">
                <a:pos x="5" y="0"/>
              </a:cxn>
              <a:cxn ang="0">
                <a:pos x="0" y="12"/>
              </a:cxn>
              <a:cxn ang="0">
                <a:pos x="5" y="15"/>
              </a:cxn>
              <a:cxn ang="0">
                <a:pos x="13" y="17"/>
              </a:cxn>
            </a:cxnLst>
            <a:rect l="0" t="0" r="r" b="b"/>
            <a:pathLst>
              <a:path w="18" h="17">
                <a:moveTo>
                  <a:pt x="13" y="17"/>
                </a:moveTo>
                <a:lnTo>
                  <a:pt x="18" y="6"/>
                </a:lnTo>
                <a:lnTo>
                  <a:pt x="10" y="2"/>
                </a:lnTo>
                <a:lnTo>
                  <a:pt x="5" y="0"/>
                </a:lnTo>
                <a:lnTo>
                  <a:pt x="0" y="12"/>
                </a:lnTo>
                <a:lnTo>
                  <a:pt x="5" y="15"/>
                </a:lnTo>
                <a:lnTo>
                  <a:pt x="13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38" name="Freeform 650"/>
          <p:cNvSpPr>
            <a:spLocks/>
          </p:cNvSpPr>
          <p:nvPr/>
        </p:nvSpPr>
        <p:spPr bwMode="auto">
          <a:xfrm>
            <a:off x="2528888" y="4098925"/>
            <a:ext cx="28575" cy="26988"/>
          </a:xfrm>
          <a:custGeom>
            <a:avLst/>
            <a:gdLst/>
            <a:ahLst/>
            <a:cxnLst>
              <a:cxn ang="0">
                <a:pos x="12" y="17"/>
              </a:cxn>
              <a:cxn ang="0">
                <a:pos x="18" y="5"/>
              </a:cxn>
              <a:cxn ang="0">
                <a:pos x="6" y="0"/>
              </a:cxn>
              <a:cxn ang="0">
                <a:pos x="0" y="12"/>
              </a:cxn>
              <a:cxn ang="0">
                <a:pos x="12" y="17"/>
              </a:cxn>
            </a:cxnLst>
            <a:rect l="0" t="0" r="r" b="b"/>
            <a:pathLst>
              <a:path w="18" h="17">
                <a:moveTo>
                  <a:pt x="12" y="17"/>
                </a:moveTo>
                <a:lnTo>
                  <a:pt x="18" y="5"/>
                </a:lnTo>
                <a:lnTo>
                  <a:pt x="6" y="0"/>
                </a:lnTo>
                <a:lnTo>
                  <a:pt x="0" y="12"/>
                </a:lnTo>
                <a:lnTo>
                  <a:pt x="12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39" name="Freeform 651"/>
          <p:cNvSpPr>
            <a:spLocks/>
          </p:cNvSpPr>
          <p:nvPr/>
        </p:nvSpPr>
        <p:spPr bwMode="auto">
          <a:xfrm>
            <a:off x="2490788" y="4083050"/>
            <a:ext cx="26987" cy="25400"/>
          </a:xfrm>
          <a:custGeom>
            <a:avLst/>
            <a:gdLst/>
            <a:ahLst/>
            <a:cxnLst>
              <a:cxn ang="0">
                <a:pos x="12" y="16"/>
              </a:cxn>
              <a:cxn ang="0">
                <a:pos x="17" y="4"/>
              </a:cxn>
              <a:cxn ang="0">
                <a:pos x="5" y="0"/>
              </a:cxn>
              <a:cxn ang="0">
                <a:pos x="0" y="13"/>
              </a:cxn>
              <a:cxn ang="0">
                <a:pos x="12" y="16"/>
              </a:cxn>
            </a:cxnLst>
            <a:rect l="0" t="0" r="r" b="b"/>
            <a:pathLst>
              <a:path w="17" h="16">
                <a:moveTo>
                  <a:pt x="12" y="16"/>
                </a:moveTo>
                <a:lnTo>
                  <a:pt x="17" y="4"/>
                </a:lnTo>
                <a:lnTo>
                  <a:pt x="5" y="0"/>
                </a:lnTo>
                <a:lnTo>
                  <a:pt x="0" y="13"/>
                </a:lnTo>
                <a:lnTo>
                  <a:pt x="12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40" name="Freeform 652"/>
          <p:cNvSpPr>
            <a:spLocks/>
          </p:cNvSpPr>
          <p:nvPr/>
        </p:nvSpPr>
        <p:spPr bwMode="auto">
          <a:xfrm>
            <a:off x="2414588" y="4052888"/>
            <a:ext cx="25400" cy="26987"/>
          </a:xfrm>
          <a:custGeom>
            <a:avLst/>
            <a:gdLst/>
            <a:ahLst/>
            <a:cxnLst>
              <a:cxn ang="0">
                <a:pos x="12" y="17"/>
              </a:cxn>
              <a:cxn ang="0">
                <a:pos x="16" y="5"/>
              </a:cxn>
              <a:cxn ang="0">
                <a:pos x="12" y="2"/>
              </a:cxn>
              <a:cxn ang="0">
                <a:pos x="3" y="0"/>
              </a:cxn>
              <a:cxn ang="0">
                <a:pos x="0" y="12"/>
              </a:cxn>
              <a:cxn ang="0">
                <a:pos x="6" y="15"/>
              </a:cxn>
              <a:cxn ang="0">
                <a:pos x="12" y="17"/>
              </a:cxn>
            </a:cxnLst>
            <a:rect l="0" t="0" r="r" b="b"/>
            <a:pathLst>
              <a:path w="16" h="17">
                <a:moveTo>
                  <a:pt x="12" y="17"/>
                </a:moveTo>
                <a:lnTo>
                  <a:pt x="16" y="5"/>
                </a:lnTo>
                <a:lnTo>
                  <a:pt x="12" y="2"/>
                </a:lnTo>
                <a:lnTo>
                  <a:pt x="3" y="0"/>
                </a:lnTo>
                <a:lnTo>
                  <a:pt x="0" y="12"/>
                </a:lnTo>
                <a:lnTo>
                  <a:pt x="6" y="15"/>
                </a:lnTo>
                <a:lnTo>
                  <a:pt x="12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41" name="Freeform 653"/>
          <p:cNvSpPr>
            <a:spLocks/>
          </p:cNvSpPr>
          <p:nvPr/>
        </p:nvSpPr>
        <p:spPr bwMode="auto">
          <a:xfrm>
            <a:off x="2374900" y="4040188"/>
            <a:ext cx="25400" cy="25400"/>
          </a:xfrm>
          <a:custGeom>
            <a:avLst/>
            <a:gdLst/>
            <a:ahLst/>
            <a:cxnLst>
              <a:cxn ang="0">
                <a:pos x="12" y="16"/>
              </a:cxn>
              <a:cxn ang="0">
                <a:pos x="16" y="4"/>
              </a:cxn>
              <a:cxn ang="0">
                <a:pos x="3" y="0"/>
              </a:cxn>
              <a:cxn ang="0">
                <a:pos x="0" y="12"/>
              </a:cxn>
              <a:cxn ang="0">
                <a:pos x="12" y="16"/>
              </a:cxn>
            </a:cxnLst>
            <a:rect l="0" t="0" r="r" b="b"/>
            <a:pathLst>
              <a:path w="16" h="16">
                <a:moveTo>
                  <a:pt x="12" y="16"/>
                </a:moveTo>
                <a:lnTo>
                  <a:pt x="16" y="4"/>
                </a:lnTo>
                <a:lnTo>
                  <a:pt x="3" y="0"/>
                </a:lnTo>
                <a:lnTo>
                  <a:pt x="0" y="12"/>
                </a:lnTo>
                <a:lnTo>
                  <a:pt x="12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42" name="Freeform 654"/>
          <p:cNvSpPr>
            <a:spLocks/>
          </p:cNvSpPr>
          <p:nvPr/>
        </p:nvSpPr>
        <p:spPr bwMode="auto">
          <a:xfrm>
            <a:off x="2333625" y="4027488"/>
            <a:ext cx="26988" cy="25400"/>
          </a:xfrm>
          <a:custGeom>
            <a:avLst/>
            <a:gdLst/>
            <a:ahLst/>
            <a:cxnLst>
              <a:cxn ang="0">
                <a:pos x="13" y="16"/>
              </a:cxn>
              <a:cxn ang="0">
                <a:pos x="17" y="4"/>
              </a:cxn>
              <a:cxn ang="0">
                <a:pos x="5" y="0"/>
              </a:cxn>
              <a:cxn ang="0">
                <a:pos x="0" y="12"/>
              </a:cxn>
              <a:cxn ang="0">
                <a:pos x="13" y="16"/>
              </a:cxn>
            </a:cxnLst>
            <a:rect l="0" t="0" r="r" b="b"/>
            <a:pathLst>
              <a:path w="17" h="16">
                <a:moveTo>
                  <a:pt x="13" y="16"/>
                </a:moveTo>
                <a:lnTo>
                  <a:pt x="17" y="4"/>
                </a:lnTo>
                <a:lnTo>
                  <a:pt x="5" y="0"/>
                </a:lnTo>
                <a:lnTo>
                  <a:pt x="0" y="12"/>
                </a:lnTo>
                <a:lnTo>
                  <a:pt x="13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43" name="Freeform 655"/>
          <p:cNvSpPr>
            <a:spLocks/>
          </p:cNvSpPr>
          <p:nvPr/>
        </p:nvSpPr>
        <p:spPr bwMode="auto">
          <a:xfrm>
            <a:off x="2293938" y="4016375"/>
            <a:ext cx="25400" cy="25400"/>
          </a:xfrm>
          <a:custGeom>
            <a:avLst/>
            <a:gdLst/>
            <a:ahLst/>
            <a:cxnLst>
              <a:cxn ang="0">
                <a:pos x="12" y="16"/>
              </a:cxn>
              <a:cxn ang="0">
                <a:pos x="16" y="4"/>
              </a:cxn>
              <a:cxn ang="0">
                <a:pos x="2" y="0"/>
              </a:cxn>
              <a:cxn ang="0">
                <a:pos x="0" y="12"/>
              </a:cxn>
              <a:cxn ang="0">
                <a:pos x="12" y="16"/>
              </a:cxn>
            </a:cxnLst>
            <a:rect l="0" t="0" r="r" b="b"/>
            <a:pathLst>
              <a:path w="16" h="16">
                <a:moveTo>
                  <a:pt x="12" y="16"/>
                </a:moveTo>
                <a:lnTo>
                  <a:pt x="16" y="4"/>
                </a:lnTo>
                <a:lnTo>
                  <a:pt x="2" y="0"/>
                </a:lnTo>
                <a:lnTo>
                  <a:pt x="0" y="12"/>
                </a:lnTo>
                <a:lnTo>
                  <a:pt x="12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44" name="Freeform 656"/>
          <p:cNvSpPr>
            <a:spLocks/>
          </p:cNvSpPr>
          <p:nvPr/>
        </p:nvSpPr>
        <p:spPr bwMode="auto">
          <a:xfrm>
            <a:off x="2254250" y="4005263"/>
            <a:ext cx="23813" cy="22225"/>
          </a:xfrm>
          <a:custGeom>
            <a:avLst/>
            <a:gdLst/>
            <a:ahLst/>
            <a:cxnLst>
              <a:cxn ang="0">
                <a:pos x="12" y="14"/>
              </a:cxn>
              <a:cxn ang="0">
                <a:pos x="15" y="2"/>
              </a:cxn>
              <a:cxn ang="0">
                <a:pos x="9" y="1"/>
              </a:cxn>
              <a:cxn ang="0">
                <a:pos x="2" y="0"/>
              </a:cxn>
              <a:cxn ang="0">
                <a:pos x="0" y="12"/>
              </a:cxn>
              <a:cxn ang="0">
                <a:pos x="4" y="13"/>
              </a:cxn>
              <a:cxn ang="0">
                <a:pos x="12" y="14"/>
              </a:cxn>
            </a:cxnLst>
            <a:rect l="0" t="0" r="r" b="b"/>
            <a:pathLst>
              <a:path w="15" h="14">
                <a:moveTo>
                  <a:pt x="12" y="14"/>
                </a:moveTo>
                <a:lnTo>
                  <a:pt x="15" y="2"/>
                </a:lnTo>
                <a:lnTo>
                  <a:pt x="9" y="1"/>
                </a:lnTo>
                <a:lnTo>
                  <a:pt x="2" y="0"/>
                </a:lnTo>
                <a:lnTo>
                  <a:pt x="0" y="12"/>
                </a:lnTo>
                <a:lnTo>
                  <a:pt x="4" y="13"/>
                </a:lnTo>
                <a:lnTo>
                  <a:pt x="12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45" name="Freeform 657"/>
          <p:cNvSpPr>
            <a:spLocks/>
          </p:cNvSpPr>
          <p:nvPr/>
        </p:nvSpPr>
        <p:spPr bwMode="auto">
          <a:xfrm>
            <a:off x="2212975" y="3992563"/>
            <a:ext cx="23813" cy="25400"/>
          </a:xfrm>
          <a:custGeom>
            <a:avLst/>
            <a:gdLst/>
            <a:ahLst/>
            <a:cxnLst>
              <a:cxn ang="0">
                <a:pos x="12" y="16"/>
              </a:cxn>
              <a:cxn ang="0">
                <a:pos x="15" y="4"/>
              </a:cxn>
              <a:cxn ang="0">
                <a:pos x="2" y="0"/>
              </a:cxn>
              <a:cxn ang="0">
                <a:pos x="0" y="13"/>
              </a:cxn>
              <a:cxn ang="0">
                <a:pos x="12" y="16"/>
              </a:cxn>
            </a:cxnLst>
            <a:rect l="0" t="0" r="r" b="b"/>
            <a:pathLst>
              <a:path w="15" h="16">
                <a:moveTo>
                  <a:pt x="12" y="16"/>
                </a:moveTo>
                <a:lnTo>
                  <a:pt x="15" y="4"/>
                </a:lnTo>
                <a:lnTo>
                  <a:pt x="2" y="0"/>
                </a:lnTo>
                <a:lnTo>
                  <a:pt x="0" y="13"/>
                </a:lnTo>
                <a:lnTo>
                  <a:pt x="12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46" name="Freeform 658"/>
          <p:cNvSpPr>
            <a:spLocks/>
          </p:cNvSpPr>
          <p:nvPr/>
        </p:nvSpPr>
        <p:spPr bwMode="auto">
          <a:xfrm>
            <a:off x="2171700" y="3986213"/>
            <a:ext cx="25400" cy="22225"/>
          </a:xfrm>
          <a:custGeom>
            <a:avLst/>
            <a:gdLst/>
            <a:ahLst/>
            <a:cxnLst>
              <a:cxn ang="0">
                <a:pos x="12" y="14"/>
              </a:cxn>
              <a:cxn ang="0">
                <a:pos x="16" y="2"/>
              </a:cxn>
              <a:cxn ang="0">
                <a:pos x="2" y="0"/>
              </a:cxn>
              <a:cxn ang="0">
                <a:pos x="0" y="12"/>
              </a:cxn>
              <a:cxn ang="0">
                <a:pos x="12" y="14"/>
              </a:cxn>
            </a:cxnLst>
            <a:rect l="0" t="0" r="r" b="b"/>
            <a:pathLst>
              <a:path w="16" h="14">
                <a:moveTo>
                  <a:pt x="12" y="14"/>
                </a:moveTo>
                <a:lnTo>
                  <a:pt x="16" y="2"/>
                </a:lnTo>
                <a:lnTo>
                  <a:pt x="2" y="0"/>
                </a:lnTo>
                <a:lnTo>
                  <a:pt x="0" y="12"/>
                </a:lnTo>
                <a:lnTo>
                  <a:pt x="12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47" name="Freeform 659"/>
          <p:cNvSpPr>
            <a:spLocks/>
          </p:cNvSpPr>
          <p:nvPr/>
        </p:nvSpPr>
        <p:spPr bwMode="auto">
          <a:xfrm>
            <a:off x="2130425" y="3976688"/>
            <a:ext cx="25400" cy="22225"/>
          </a:xfrm>
          <a:custGeom>
            <a:avLst/>
            <a:gdLst/>
            <a:ahLst/>
            <a:cxnLst>
              <a:cxn ang="0">
                <a:pos x="12" y="14"/>
              </a:cxn>
              <a:cxn ang="0">
                <a:pos x="16" y="2"/>
              </a:cxn>
              <a:cxn ang="0">
                <a:pos x="15" y="2"/>
              </a:cxn>
              <a:cxn ang="0">
                <a:pos x="12" y="2"/>
              </a:cxn>
              <a:cxn ang="0">
                <a:pos x="2" y="0"/>
              </a:cxn>
              <a:cxn ang="0">
                <a:pos x="0" y="12"/>
              </a:cxn>
              <a:cxn ang="0">
                <a:pos x="12" y="14"/>
              </a:cxn>
              <a:cxn ang="0">
                <a:pos x="12" y="8"/>
              </a:cxn>
              <a:cxn ang="0">
                <a:pos x="10" y="14"/>
              </a:cxn>
              <a:cxn ang="0">
                <a:pos x="12" y="14"/>
              </a:cxn>
            </a:cxnLst>
            <a:rect l="0" t="0" r="r" b="b"/>
            <a:pathLst>
              <a:path w="16" h="14">
                <a:moveTo>
                  <a:pt x="12" y="14"/>
                </a:moveTo>
                <a:lnTo>
                  <a:pt x="16" y="2"/>
                </a:lnTo>
                <a:lnTo>
                  <a:pt x="15" y="2"/>
                </a:lnTo>
                <a:lnTo>
                  <a:pt x="12" y="2"/>
                </a:lnTo>
                <a:lnTo>
                  <a:pt x="2" y="0"/>
                </a:lnTo>
                <a:lnTo>
                  <a:pt x="0" y="12"/>
                </a:lnTo>
                <a:lnTo>
                  <a:pt x="12" y="14"/>
                </a:lnTo>
                <a:lnTo>
                  <a:pt x="12" y="8"/>
                </a:lnTo>
                <a:lnTo>
                  <a:pt x="10" y="14"/>
                </a:lnTo>
                <a:lnTo>
                  <a:pt x="12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48" name="Freeform 660"/>
          <p:cNvSpPr>
            <a:spLocks/>
          </p:cNvSpPr>
          <p:nvPr/>
        </p:nvSpPr>
        <p:spPr bwMode="auto">
          <a:xfrm>
            <a:off x="2090738" y="3968750"/>
            <a:ext cx="23812" cy="22225"/>
          </a:xfrm>
          <a:custGeom>
            <a:avLst/>
            <a:gdLst/>
            <a:ahLst/>
            <a:cxnLst>
              <a:cxn ang="0">
                <a:pos x="12" y="14"/>
              </a:cxn>
              <a:cxn ang="0">
                <a:pos x="15" y="2"/>
              </a:cxn>
              <a:cxn ang="0">
                <a:pos x="1" y="0"/>
              </a:cxn>
              <a:cxn ang="0">
                <a:pos x="0" y="13"/>
              </a:cxn>
              <a:cxn ang="0">
                <a:pos x="1" y="13"/>
              </a:cxn>
              <a:cxn ang="0">
                <a:pos x="12" y="14"/>
              </a:cxn>
            </a:cxnLst>
            <a:rect l="0" t="0" r="r" b="b"/>
            <a:pathLst>
              <a:path w="15" h="14">
                <a:moveTo>
                  <a:pt x="12" y="14"/>
                </a:moveTo>
                <a:lnTo>
                  <a:pt x="15" y="2"/>
                </a:lnTo>
                <a:lnTo>
                  <a:pt x="1" y="0"/>
                </a:lnTo>
                <a:lnTo>
                  <a:pt x="0" y="13"/>
                </a:lnTo>
                <a:lnTo>
                  <a:pt x="1" y="13"/>
                </a:lnTo>
                <a:lnTo>
                  <a:pt x="12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49" name="Freeform 661"/>
          <p:cNvSpPr>
            <a:spLocks/>
          </p:cNvSpPr>
          <p:nvPr/>
        </p:nvSpPr>
        <p:spPr bwMode="auto">
          <a:xfrm>
            <a:off x="1963738" y="3951288"/>
            <a:ext cx="23812" cy="22225"/>
          </a:xfrm>
          <a:custGeom>
            <a:avLst/>
            <a:gdLst/>
            <a:ahLst/>
            <a:cxnLst>
              <a:cxn ang="0">
                <a:pos x="14" y="14"/>
              </a:cxn>
              <a:cxn ang="0">
                <a:pos x="15" y="1"/>
              </a:cxn>
              <a:cxn ang="0">
                <a:pos x="10" y="0"/>
              </a:cxn>
              <a:cxn ang="0">
                <a:pos x="2" y="0"/>
              </a:cxn>
              <a:cxn ang="0">
                <a:pos x="0" y="12"/>
              </a:cxn>
              <a:cxn ang="0">
                <a:pos x="10" y="13"/>
              </a:cxn>
              <a:cxn ang="0">
                <a:pos x="14" y="14"/>
              </a:cxn>
            </a:cxnLst>
            <a:rect l="0" t="0" r="r" b="b"/>
            <a:pathLst>
              <a:path w="15" h="14">
                <a:moveTo>
                  <a:pt x="14" y="14"/>
                </a:moveTo>
                <a:lnTo>
                  <a:pt x="15" y="1"/>
                </a:lnTo>
                <a:lnTo>
                  <a:pt x="10" y="0"/>
                </a:lnTo>
                <a:lnTo>
                  <a:pt x="2" y="0"/>
                </a:lnTo>
                <a:lnTo>
                  <a:pt x="0" y="12"/>
                </a:lnTo>
                <a:lnTo>
                  <a:pt x="10" y="13"/>
                </a:lnTo>
                <a:lnTo>
                  <a:pt x="14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50" name="Freeform 662"/>
          <p:cNvSpPr>
            <a:spLocks/>
          </p:cNvSpPr>
          <p:nvPr/>
        </p:nvSpPr>
        <p:spPr bwMode="auto">
          <a:xfrm>
            <a:off x="1922463" y="3946525"/>
            <a:ext cx="23812" cy="22225"/>
          </a:xfrm>
          <a:custGeom>
            <a:avLst/>
            <a:gdLst/>
            <a:ahLst/>
            <a:cxnLst>
              <a:cxn ang="0">
                <a:pos x="13" y="14"/>
              </a:cxn>
              <a:cxn ang="0">
                <a:pos x="15" y="0"/>
              </a:cxn>
              <a:cxn ang="0">
                <a:pos x="0" y="0"/>
              </a:cxn>
              <a:cxn ang="0">
                <a:pos x="0" y="12"/>
              </a:cxn>
              <a:cxn ang="0">
                <a:pos x="0" y="12"/>
              </a:cxn>
              <a:cxn ang="0">
                <a:pos x="13" y="14"/>
              </a:cxn>
            </a:cxnLst>
            <a:rect l="0" t="0" r="r" b="b"/>
            <a:pathLst>
              <a:path w="15" h="14">
                <a:moveTo>
                  <a:pt x="13" y="14"/>
                </a:moveTo>
                <a:lnTo>
                  <a:pt x="15" y="0"/>
                </a:lnTo>
                <a:lnTo>
                  <a:pt x="0" y="0"/>
                </a:lnTo>
                <a:lnTo>
                  <a:pt x="0" y="12"/>
                </a:lnTo>
                <a:lnTo>
                  <a:pt x="0" y="12"/>
                </a:lnTo>
                <a:lnTo>
                  <a:pt x="13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51" name="Freeform 663"/>
          <p:cNvSpPr>
            <a:spLocks/>
          </p:cNvSpPr>
          <p:nvPr/>
        </p:nvSpPr>
        <p:spPr bwMode="auto">
          <a:xfrm>
            <a:off x="1879600" y="3943350"/>
            <a:ext cx="23813" cy="20638"/>
          </a:xfrm>
          <a:custGeom>
            <a:avLst/>
            <a:gdLst/>
            <a:ahLst/>
            <a:cxnLst>
              <a:cxn ang="0">
                <a:pos x="14" y="13"/>
              </a:cxn>
              <a:cxn ang="0">
                <a:pos x="15" y="0"/>
              </a:cxn>
              <a:cxn ang="0">
                <a:pos x="1" y="0"/>
              </a:cxn>
              <a:cxn ang="0">
                <a:pos x="0" y="12"/>
              </a:cxn>
              <a:cxn ang="0">
                <a:pos x="14" y="13"/>
              </a:cxn>
            </a:cxnLst>
            <a:rect l="0" t="0" r="r" b="b"/>
            <a:pathLst>
              <a:path w="15" h="13">
                <a:moveTo>
                  <a:pt x="14" y="13"/>
                </a:moveTo>
                <a:lnTo>
                  <a:pt x="15" y="0"/>
                </a:lnTo>
                <a:lnTo>
                  <a:pt x="1" y="0"/>
                </a:lnTo>
                <a:lnTo>
                  <a:pt x="0" y="12"/>
                </a:lnTo>
                <a:lnTo>
                  <a:pt x="14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52" name="Rectangle 664"/>
          <p:cNvSpPr>
            <a:spLocks noChangeArrowheads="1"/>
          </p:cNvSpPr>
          <p:nvPr/>
        </p:nvSpPr>
        <p:spPr bwMode="auto">
          <a:xfrm>
            <a:off x="1839913" y="3941763"/>
            <a:ext cx="20637" cy="20637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53" name="Freeform 665"/>
          <p:cNvSpPr>
            <a:spLocks/>
          </p:cNvSpPr>
          <p:nvPr/>
        </p:nvSpPr>
        <p:spPr bwMode="auto">
          <a:xfrm>
            <a:off x="1797050" y="3941763"/>
            <a:ext cx="23813" cy="19050"/>
          </a:xfrm>
          <a:custGeom>
            <a:avLst/>
            <a:gdLst/>
            <a:ahLst/>
            <a:cxnLst>
              <a:cxn ang="0">
                <a:pos x="14" y="12"/>
              </a:cxn>
              <a:cxn ang="0">
                <a:pos x="15" y="0"/>
              </a:cxn>
              <a:cxn ang="0">
                <a:pos x="11" y="0"/>
              </a:cxn>
              <a:cxn ang="0">
                <a:pos x="0" y="0"/>
              </a:cxn>
              <a:cxn ang="0">
                <a:pos x="0" y="12"/>
              </a:cxn>
              <a:cxn ang="0">
                <a:pos x="11" y="12"/>
              </a:cxn>
              <a:cxn ang="0">
                <a:pos x="14" y="12"/>
              </a:cxn>
            </a:cxnLst>
            <a:rect l="0" t="0" r="r" b="b"/>
            <a:pathLst>
              <a:path w="15" h="12">
                <a:moveTo>
                  <a:pt x="14" y="12"/>
                </a:moveTo>
                <a:lnTo>
                  <a:pt x="15" y="0"/>
                </a:lnTo>
                <a:lnTo>
                  <a:pt x="11" y="0"/>
                </a:lnTo>
                <a:lnTo>
                  <a:pt x="0" y="0"/>
                </a:lnTo>
                <a:lnTo>
                  <a:pt x="0" y="12"/>
                </a:lnTo>
                <a:lnTo>
                  <a:pt x="11" y="12"/>
                </a:lnTo>
                <a:lnTo>
                  <a:pt x="14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54" name="Freeform 666"/>
          <p:cNvSpPr>
            <a:spLocks/>
          </p:cNvSpPr>
          <p:nvPr/>
        </p:nvSpPr>
        <p:spPr bwMode="auto">
          <a:xfrm>
            <a:off x="1755775" y="3940175"/>
            <a:ext cx="20638" cy="20638"/>
          </a:xfrm>
          <a:custGeom>
            <a:avLst/>
            <a:gdLst/>
            <a:ahLst/>
            <a:cxnLst>
              <a:cxn ang="0">
                <a:pos x="13" y="13"/>
              </a:cxn>
              <a:cxn ang="0">
                <a:pos x="13" y="0"/>
              </a:cxn>
              <a:cxn ang="0">
                <a:pos x="4" y="0"/>
              </a:cxn>
              <a:cxn ang="0">
                <a:pos x="0" y="0"/>
              </a:cxn>
              <a:cxn ang="0">
                <a:pos x="0" y="13"/>
              </a:cxn>
              <a:cxn ang="0">
                <a:pos x="4" y="13"/>
              </a:cxn>
              <a:cxn ang="0">
                <a:pos x="13" y="13"/>
              </a:cxn>
            </a:cxnLst>
            <a:rect l="0" t="0" r="r" b="b"/>
            <a:pathLst>
              <a:path w="13" h="13">
                <a:moveTo>
                  <a:pt x="13" y="13"/>
                </a:moveTo>
                <a:lnTo>
                  <a:pt x="13" y="0"/>
                </a:lnTo>
                <a:lnTo>
                  <a:pt x="4" y="0"/>
                </a:lnTo>
                <a:lnTo>
                  <a:pt x="0" y="0"/>
                </a:lnTo>
                <a:lnTo>
                  <a:pt x="0" y="13"/>
                </a:lnTo>
                <a:lnTo>
                  <a:pt x="4" y="13"/>
                </a:lnTo>
                <a:lnTo>
                  <a:pt x="13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55" name="Rectangle 667"/>
          <p:cNvSpPr>
            <a:spLocks noChangeArrowheads="1"/>
          </p:cNvSpPr>
          <p:nvPr/>
        </p:nvSpPr>
        <p:spPr bwMode="auto">
          <a:xfrm>
            <a:off x="1714500" y="3941763"/>
            <a:ext cx="19050" cy="190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56" name="Freeform 668"/>
          <p:cNvSpPr>
            <a:spLocks/>
          </p:cNvSpPr>
          <p:nvPr/>
        </p:nvSpPr>
        <p:spPr bwMode="auto">
          <a:xfrm>
            <a:off x="1670050" y="3941763"/>
            <a:ext cx="23813" cy="20637"/>
          </a:xfrm>
          <a:custGeom>
            <a:avLst/>
            <a:gdLst/>
            <a:ahLst/>
            <a:cxnLst>
              <a:cxn ang="0">
                <a:pos x="15" y="13"/>
              </a:cxn>
              <a:cxn ang="0">
                <a:pos x="14" y="0"/>
              </a:cxn>
              <a:cxn ang="0">
                <a:pos x="0" y="1"/>
              </a:cxn>
              <a:cxn ang="0">
                <a:pos x="2" y="13"/>
              </a:cxn>
              <a:cxn ang="0">
                <a:pos x="15" y="13"/>
              </a:cxn>
            </a:cxnLst>
            <a:rect l="0" t="0" r="r" b="b"/>
            <a:pathLst>
              <a:path w="15" h="13">
                <a:moveTo>
                  <a:pt x="15" y="13"/>
                </a:moveTo>
                <a:lnTo>
                  <a:pt x="14" y="0"/>
                </a:lnTo>
                <a:lnTo>
                  <a:pt x="0" y="1"/>
                </a:lnTo>
                <a:lnTo>
                  <a:pt x="2" y="13"/>
                </a:lnTo>
                <a:lnTo>
                  <a:pt x="15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57" name="Freeform 669"/>
          <p:cNvSpPr>
            <a:spLocks/>
          </p:cNvSpPr>
          <p:nvPr/>
        </p:nvSpPr>
        <p:spPr bwMode="auto">
          <a:xfrm>
            <a:off x="1628775" y="3943350"/>
            <a:ext cx="22225" cy="22225"/>
          </a:xfrm>
          <a:custGeom>
            <a:avLst/>
            <a:gdLst/>
            <a:ahLst/>
            <a:cxnLst>
              <a:cxn ang="0">
                <a:pos x="14" y="13"/>
              </a:cxn>
              <a:cxn ang="0">
                <a:pos x="13" y="0"/>
              </a:cxn>
              <a:cxn ang="0">
                <a:pos x="0" y="1"/>
              </a:cxn>
              <a:cxn ang="0">
                <a:pos x="0" y="14"/>
              </a:cxn>
              <a:cxn ang="0">
                <a:pos x="14" y="13"/>
              </a:cxn>
            </a:cxnLst>
            <a:rect l="0" t="0" r="r" b="b"/>
            <a:pathLst>
              <a:path w="14" h="14">
                <a:moveTo>
                  <a:pt x="14" y="13"/>
                </a:moveTo>
                <a:lnTo>
                  <a:pt x="13" y="0"/>
                </a:lnTo>
                <a:lnTo>
                  <a:pt x="0" y="1"/>
                </a:lnTo>
                <a:lnTo>
                  <a:pt x="0" y="14"/>
                </a:lnTo>
                <a:lnTo>
                  <a:pt x="14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58" name="Freeform 670"/>
          <p:cNvSpPr>
            <a:spLocks/>
          </p:cNvSpPr>
          <p:nvPr/>
        </p:nvSpPr>
        <p:spPr bwMode="auto">
          <a:xfrm>
            <a:off x="1585913" y="3946525"/>
            <a:ext cx="23812" cy="23813"/>
          </a:xfrm>
          <a:custGeom>
            <a:avLst/>
            <a:gdLst/>
            <a:ahLst/>
            <a:cxnLst>
              <a:cxn ang="0">
                <a:pos x="15" y="12"/>
              </a:cxn>
              <a:cxn ang="0">
                <a:pos x="14" y="0"/>
              </a:cxn>
              <a:cxn ang="0">
                <a:pos x="0" y="2"/>
              </a:cxn>
              <a:cxn ang="0">
                <a:pos x="1" y="15"/>
              </a:cxn>
              <a:cxn ang="0">
                <a:pos x="14" y="12"/>
              </a:cxn>
              <a:cxn ang="0">
                <a:pos x="15" y="12"/>
              </a:cxn>
            </a:cxnLst>
            <a:rect l="0" t="0" r="r" b="b"/>
            <a:pathLst>
              <a:path w="15" h="15">
                <a:moveTo>
                  <a:pt x="15" y="12"/>
                </a:moveTo>
                <a:lnTo>
                  <a:pt x="14" y="0"/>
                </a:lnTo>
                <a:lnTo>
                  <a:pt x="0" y="2"/>
                </a:lnTo>
                <a:lnTo>
                  <a:pt x="1" y="15"/>
                </a:lnTo>
                <a:lnTo>
                  <a:pt x="14" y="12"/>
                </a:lnTo>
                <a:lnTo>
                  <a:pt x="15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59" name="Freeform 671"/>
          <p:cNvSpPr>
            <a:spLocks/>
          </p:cNvSpPr>
          <p:nvPr/>
        </p:nvSpPr>
        <p:spPr bwMode="auto">
          <a:xfrm>
            <a:off x="1544638" y="3951288"/>
            <a:ext cx="22225" cy="22225"/>
          </a:xfrm>
          <a:custGeom>
            <a:avLst/>
            <a:gdLst/>
            <a:ahLst/>
            <a:cxnLst>
              <a:cxn ang="0">
                <a:pos x="14" y="13"/>
              </a:cxn>
              <a:cxn ang="0">
                <a:pos x="12" y="0"/>
              </a:cxn>
              <a:cxn ang="0">
                <a:pos x="9" y="1"/>
              </a:cxn>
              <a:cxn ang="0">
                <a:pos x="0" y="2"/>
              </a:cxn>
              <a:cxn ang="0">
                <a:pos x="1" y="14"/>
              </a:cxn>
              <a:cxn ang="0">
                <a:pos x="9" y="14"/>
              </a:cxn>
              <a:cxn ang="0">
                <a:pos x="14" y="13"/>
              </a:cxn>
            </a:cxnLst>
            <a:rect l="0" t="0" r="r" b="b"/>
            <a:pathLst>
              <a:path w="14" h="14">
                <a:moveTo>
                  <a:pt x="14" y="13"/>
                </a:moveTo>
                <a:lnTo>
                  <a:pt x="12" y="0"/>
                </a:lnTo>
                <a:lnTo>
                  <a:pt x="9" y="1"/>
                </a:lnTo>
                <a:lnTo>
                  <a:pt x="0" y="2"/>
                </a:lnTo>
                <a:lnTo>
                  <a:pt x="1" y="14"/>
                </a:lnTo>
                <a:lnTo>
                  <a:pt x="9" y="14"/>
                </a:lnTo>
                <a:lnTo>
                  <a:pt x="14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60" name="Freeform 672"/>
          <p:cNvSpPr>
            <a:spLocks/>
          </p:cNvSpPr>
          <p:nvPr/>
        </p:nvSpPr>
        <p:spPr bwMode="auto">
          <a:xfrm>
            <a:off x="1501775" y="3959225"/>
            <a:ext cx="25400" cy="22225"/>
          </a:xfrm>
          <a:custGeom>
            <a:avLst/>
            <a:gdLst/>
            <a:ahLst/>
            <a:cxnLst>
              <a:cxn ang="0">
                <a:pos x="16" y="13"/>
              </a:cxn>
              <a:cxn ang="0">
                <a:pos x="13" y="0"/>
              </a:cxn>
              <a:cxn ang="0">
                <a:pos x="6" y="1"/>
              </a:cxn>
              <a:cxn ang="0">
                <a:pos x="0" y="2"/>
              </a:cxn>
              <a:cxn ang="0">
                <a:pos x="3" y="14"/>
              </a:cxn>
              <a:cxn ang="0">
                <a:pos x="6" y="13"/>
              </a:cxn>
              <a:cxn ang="0">
                <a:pos x="16" y="13"/>
              </a:cxn>
            </a:cxnLst>
            <a:rect l="0" t="0" r="r" b="b"/>
            <a:pathLst>
              <a:path w="16" h="14">
                <a:moveTo>
                  <a:pt x="16" y="13"/>
                </a:moveTo>
                <a:lnTo>
                  <a:pt x="13" y="0"/>
                </a:lnTo>
                <a:lnTo>
                  <a:pt x="6" y="1"/>
                </a:lnTo>
                <a:lnTo>
                  <a:pt x="0" y="2"/>
                </a:lnTo>
                <a:lnTo>
                  <a:pt x="3" y="14"/>
                </a:lnTo>
                <a:lnTo>
                  <a:pt x="6" y="13"/>
                </a:lnTo>
                <a:lnTo>
                  <a:pt x="16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61" name="Freeform 673"/>
          <p:cNvSpPr>
            <a:spLocks/>
          </p:cNvSpPr>
          <p:nvPr/>
        </p:nvSpPr>
        <p:spPr bwMode="auto">
          <a:xfrm>
            <a:off x="1460500" y="3965575"/>
            <a:ext cx="25400" cy="23813"/>
          </a:xfrm>
          <a:custGeom>
            <a:avLst/>
            <a:gdLst/>
            <a:ahLst/>
            <a:cxnLst>
              <a:cxn ang="0">
                <a:pos x="16" y="13"/>
              </a:cxn>
              <a:cxn ang="0">
                <a:pos x="13" y="0"/>
              </a:cxn>
              <a:cxn ang="0">
                <a:pos x="2" y="2"/>
              </a:cxn>
              <a:cxn ang="0">
                <a:pos x="0" y="3"/>
              </a:cxn>
              <a:cxn ang="0">
                <a:pos x="3" y="15"/>
              </a:cxn>
              <a:cxn ang="0">
                <a:pos x="5" y="15"/>
              </a:cxn>
              <a:cxn ang="0">
                <a:pos x="2" y="9"/>
              </a:cxn>
              <a:cxn ang="0">
                <a:pos x="2" y="15"/>
              </a:cxn>
              <a:cxn ang="0">
                <a:pos x="16" y="13"/>
              </a:cxn>
            </a:cxnLst>
            <a:rect l="0" t="0" r="r" b="b"/>
            <a:pathLst>
              <a:path w="16" h="15">
                <a:moveTo>
                  <a:pt x="16" y="13"/>
                </a:moveTo>
                <a:lnTo>
                  <a:pt x="13" y="0"/>
                </a:lnTo>
                <a:lnTo>
                  <a:pt x="2" y="2"/>
                </a:lnTo>
                <a:lnTo>
                  <a:pt x="0" y="3"/>
                </a:lnTo>
                <a:lnTo>
                  <a:pt x="3" y="15"/>
                </a:lnTo>
                <a:lnTo>
                  <a:pt x="5" y="15"/>
                </a:lnTo>
                <a:lnTo>
                  <a:pt x="2" y="9"/>
                </a:lnTo>
                <a:lnTo>
                  <a:pt x="2" y="15"/>
                </a:lnTo>
                <a:lnTo>
                  <a:pt x="16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62" name="Freeform 674"/>
          <p:cNvSpPr>
            <a:spLocks/>
          </p:cNvSpPr>
          <p:nvPr/>
        </p:nvSpPr>
        <p:spPr bwMode="auto">
          <a:xfrm>
            <a:off x="1419225" y="3973513"/>
            <a:ext cx="25400" cy="25400"/>
          </a:xfrm>
          <a:custGeom>
            <a:avLst/>
            <a:gdLst/>
            <a:ahLst/>
            <a:cxnLst>
              <a:cxn ang="0">
                <a:pos x="16" y="12"/>
              </a:cxn>
              <a:cxn ang="0">
                <a:pos x="12" y="0"/>
              </a:cxn>
              <a:cxn ang="0">
                <a:pos x="0" y="4"/>
              </a:cxn>
              <a:cxn ang="0">
                <a:pos x="2" y="16"/>
              </a:cxn>
              <a:cxn ang="0">
                <a:pos x="16" y="12"/>
              </a:cxn>
            </a:cxnLst>
            <a:rect l="0" t="0" r="r" b="b"/>
            <a:pathLst>
              <a:path w="16" h="16">
                <a:moveTo>
                  <a:pt x="16" y="12"/>
                </a:moveTo>
                <a:lnTo>
                  <a:pt x="12" y="0"/>
                </a:lnTo>
                <a:lnTo>
                  <a:pt x="0" y="4"/>
                </a:lnTo>
                <a:lnTo>
                  <a:pt x="2" y="16"/>
                </a:lnTo>
                <a:lnTo>
                  <a:pt x="16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63" name="Freeform 675"/>
          <p:cNvSpPr>
            <a:spLocks/>
          </p:cNvSpPr>
          <p:nvPr/>
        </p:nvSpPr>
        <p:spPr bwMode="auto">
          <a:xfrm>
            <a:off x="1379538" y="3983038"/>
            <a:ext cx="23812" cy="25400"/>
          </a:xfrm>
          <a:custGeom>
            <a:avLst/>
            <a:gdLst/>
            <a:ahLst/>
            <a:cxnLst>
              <a:cxn ang="0">
                <a:pos x="15" y="13"/>
              </a:cxn>
              <a:cxn ang="0">
                <a:pos x="12" y="0"/>
              </a:cxn>
              <a:cxn ang="0">
                <a:pos x="0" y="4"/>
              </a:cxn>
              <a:cxn ang="0">
                <a:pos x="2" y="16"/>
              </a:cxn>
              <a:cxn ang="0">
                <a:pos x="15" y="13"/>
              </a:cxn>
            </a:cxnLst>
            <a:rect l="0" t="0" r="r" b="b"/>
            <a:pathLst>
              <a:path w="15" h="16">
                <a:moveTo>
                  <a:pt x="15" y="13"/>
                </a:moveTo>
                <a:lnTo>
                  <a:pt x="12" y="0"/>
                </a:lnTo>
                <a:lnTo>
                  <a:pt x="0" y="4"/>
                </a:lnTo>
                <a:lnTo>
                  <a:pt x="2" y="16"/>
                </a:lnTo>
                <a:lnTo>
                  <a:pt x="15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64" name="Freeform 676"/>
          <p:cNvSpPr>
            <a:spLocks/>
          </p:cNvSpPr>
          <p:nvPr/>
        </p:nvSpPr>
        <p:spPr bwMode="auto">
          <a:xfrm>
            <a:off x="1335088" y="3995738"/>
            <a:ext cx="28575" cy="26987"/>
          </a:xfrm>
          <a:custGeom>
            <a:avLst/>
            <a:gdLst/>
            <a:ahLst/>
            <a:cxnLst>
              <a:cxn ang="0">
                <a:pos x="18" y="12"/>
              </a:cxn>
              <a:cxn ang="0">
                <a:pos x="14" y="0"/>
              </a:cxn>
              <a:cxn ang="0">
                <a:pos x="0" y="5"/>
              </a:cxn>
              <a:cxn ang="0">
                <a:pos x="5" y="17"/>
              </a:cxn>
              <a:cxn ang="0">
                <a:pos x="18" y="12"/>
              </a:cxn>
            </a:cxnLst>
            <a:rect l="0" t="0" r="r" b="b"/>
            <a:pathLst>
              <a:path w="18" h="17">
                <a:moveTo>
                  <a:pt x="18" y="12"/>
                </a:moveTo>
                <a:lnTo>
                  <a:pt x="14" y="0"/>
                </a:lnTo>
                <a:lnTo>
                  <a:pt x="0" y="5"/>
                </a:lnTo>
                <a:lnTo>
                  <a:pt x="5" y="17"/>
                </a:lnTo>
                <a:lnTo>
                  <a:pt x="18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65" name="Freeform 677"/>
          <p:cNvSpPr>
            <a:spLocks/>
          </p:cNvSpPr>
          <p:nvPr/>
        </p:nvSpPr>
        <p:spPr bwMode="auto">
          <a:xfrm>
            <a:off x="1296988" y="4008438"/>
            <a:ext cx="26987" cy="26987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2" y="0"/>
              </a:cxn>
              <a:cxn ang="0">
                <a:pos x="0" y="5"/>
              </a:cxn>
              <a:cxn ang="0">
                <a:pos x="5" y="17"/>
              </a:cxn>
              <a:cxn ang="0">
                <a:pos x="17" y="12"/>
              </a:cxn>
            </a:cxnLst>
            <a:rect l="0" t="0" r="r" b="b"/>
            <a:pathLst>
              <a:path w="17" h="17">
                <a:moveTo>
                  <a:pt x="17" y="12"/>
                </a:moveTo>
                <a:lnTo>
                  <a:pt x="12" y="0"/>
                </a:lnTo>
                <a:lnTo>
                  <a:pt x="0" y="5"/>
                </a:lnTo>
                <a:lnTo>
                  <a:pt x="5" y="17"/>
                </a:lnTo>
                <a:lnTo>
                  <a:pt x="17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66" name="Freeform 678"/>
          <p:cNvSpPr>
            <a:spLocks/>
          </p:cNvSpPr>
          <p:nvPr/>
        </p:nvSpPr>
        <p:spPr bwMode="auto">
          <a:xfrm>
            <a:off x="1257300" y="4024313"/>
            <a:ext cx="26988" cy="26987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2" y="0"/>
              </a:cxn>
              <a:cxn ang="0">
                <a:pos x="0" y="5"/>
              </a:cxn>
              <a:cxn ang="0">
                <a:pos x="5" y="17"/>
              </a:cxn>
              <a:cxn ang="0">
                <a:pos x="17" y="12"/>
              </a:cxn>
            </a:cxnLst>
            <a:rect l="0" t="0" r="r" b="b"/>
            <a:pathLst>
              <a:path w="17" h="17">
                <a:moveTo>
                  <a:pt x="17" y="12"/>
                </a:moveTo>
                <a:lnTo>
                  <a:pt x="12" y="0"/>
                </a:lnTo>
                <a:lnTo>
                  <a:pt x="0" y="5"/>
                </a:lnTo>
                <a:lnTo>
                  <a:pt x="5" y="17"/>
                </a:lnTo>
                <a:lnTo>
                  <a:pt x="17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67" name="Freeform 679"/>
          <p:cNvSpPr>
            <a:spLocks/>
          </p:cNvSpPr>
          <p:nvPr/>
        </p:nvSpPr>
        <p:spPr bwMode="auto">
          <a:xfrm>
            <a:off x="1219200" y="4041775"/>
            <a:ext cx="28575" cy="23813"/>
          </a:xfrm>
          <a:custGeom>
            <a:avLst/>
            <a:gdLst/>
            <a:ahLst/>
            <a:cxnLst>
              <a:cxn ang="0">
                <a:pos x="18" y="11"/>
              </a:cxn>
              <a:cxn ang="0">
                <a:pos x="11" y="0"/>
              </a:cxn>
              <a:cxn ang="0">
                <a:pos x="0" y="5"/>
              </a:cxn>
              <a:cxn ang="0">
                <a:pos x="5" y="15"/>
              </a:cxn>
              <a:cxn ang="0">
                <a:pos x="18" y="11"/>
              </a:cxn>
            </a:cxnLst>
            <a:rect l="0" t="0" r="r" b="b"/>
            <a:pathLst>
              <a:path w="18" h="15">
                <a:moveTo>
                  <a:pt x="18" y="11"/>
                </a:moveTo>
                <a:lnTo>
                  <a:pt x="11" y="0"/>
                </a:lnTo>
                <a:lnTo>
                  <a:pt x="0" y="5"/>
                </a:lnTo>
                <a:lnTo>
                  <a:pt x="5" y="15"/>
                </a:lnTo>
                <a:lnTo>
                  <a:pt x="18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68" name="Freeform 680"/>
          <p:cNvSpPr>
            <a:spLocks/>
          </p:cNvSpPr>
          <p:nvPr/>
        </p:nvSpPr>
        <p:spPr bwMode="auto">
          <a:xfrm>
            <a:off x="1182688" y="4059238"/>
            <a:ext cx="26987" cy="26987"/>
          </a:xfrm>
          <a:custGeom>
            <a:avLst/>
            <a:gdLst/>
            <a:ahLst/>
            <a:cxnLst>
              <a:cxn ang="0">
                <a:pos x="17" y="11"/>
              </a:cxn>
              <a:cxn ang="0">
                <a:pos x="11" y="0"/>
              </a:cxn>
              <a:cxn ang="0">
                <a:pos x="0" y="6"/>
              </a:cxn>
              <a:cxn ang="0">
                <a:pos x="6" y="17"/>
              </a:cxn>
              <a:cxn ang="0">
                <a:pos x="17" y="11"/>
              </a:cxn>
            </a:cxnLst>
            <a:rect l="0" t="0" r="r" b="b"/>
            <a:pathLst>
              <a:path w="17" h="17">
                <a:moveTo>
                  <a:pt x="17" y="11"/>
                </a:moveTo>
                <a:lnTo>
                  <a:pt x="11" y="0"/>
                </a:lnTo>
                <a:lnTo>
                  <a:pt x="0" y="6"/>
                </a:lnTo>
                <a:lnTo>
                  <a:pt x="6" y="17"/>
                </a:lnTo>
                <a:lnTo>
                  <a:pt x="17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69" name="Freeform 681"/>
          <p:cNvSpPr>
            <a:spLocks/>
          </p:cNvSpPr>
          <p:nvPr/>
        </p:nvSpPr>
        <p:spPr bwMode="auto">
          <a:xfrm>
            <a:off x="1144588" y="4079875"/>
            <a:ext cx="26987" cy="26988"/>
          </a:xfrm>
          <a:custGeom>
            <a:avLst/>
            <a:gdLst/>
            <a:ahLst/>
            <a:cxnLst>
              <a:cxn ang="0">
                <a:pos x="17" y="11"/>
              </a:cxn>
              <a:cxn ang="0">
                <a:pos x="11" y="0"/>
              </a:cxn>
              <a:cxn ang="0">
                <a:pos x="0" y="6"/>
              </a:cxn>
              <a:cxn ang="0">
                <a:pos x="7" y="17"/>
              </a:cxn>
              <a:cxn ang="0">
                <a:pos x="17" y="11"/>
              </a:cxn>
            </a:cxnLst>
            <a:rect l="0" t="0" r="r" b="b"/>
            <a:pathLst>
              <a:path w="17" h="17">
                <a:moveTo>
                  <a:pt x="17" y="11"/>
                </a:moveTo>
                <a:lnTo>
                  <a:pt x="11" y="0"/>
                </a:lnTo>
                <a:lnTo>
                  <a:pt x="0" y="6"/>
                </a:lnTo>
                <a:lnTo>
                  <a:pt x="7" y="17"/>
                </a:lnTo>
                <a:lnTo>
                  <a:pt x="17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70" name="Freeform 682"/>
          <p:cNvSpPr>
            <a:spLocks/>
          </p:cNvSpPr>
          <p:nvPr/>
        </p:nvSpPr>
        <p:spPr bwMode="auto">
          <a:xfrm>
            <a:off x="1106488" y="4103688"/>
            <a:ext cx="31750" cy="25400"/>
          </a:xfrm>
          <a:custGeom>
            <a:avLst/>
            <a:gdLst/>
            <a:ahLst/>
            <a:cxnLst>
              <a:cxn ang="0">
                <a:pos x="20" y="9"/>
              </a:cxn>
              <a:cxn ang="0">
                <a:pos x="13" y="0"/>
              </a:cxn>
              <a:cxn ang="0">
                <a:pos x="2" y="7"/>
              </a:cxn>
              <a:cxn ang="0">
                <a:pos x="0" y="7"/>
              </a:cxn>
              <a:cxn ang="0">
                <a:pos x="9" y="16"/>
              </a:cxn>
              <a:cxn ang="0">
                <a:pos x="10" y="15"/>
              </a:cxn>
              <a:cxn ang="0">
                <a:pos x="20" y="9"/>
              </a:cxn>
            </a:cxnLst>
            <a:rect l="0" t="0" r="r" b="b"/>
            <a:pathLst>
              <a:path w="20" h="16">
                <a:moveTo>
                  <a:pt x="20" y="9"/>
                </a:moveTo>
                <a:lnTo>
                  <a:pt x="13" y="0"/>
                </a:lnTo>
                <a:lnTo>
                  <a:pt x="2" y="7"/>
                </a:lnTo>
                <a:lnTo>
                  <a:pt x="0" y="7"/>
                </a:lnTo>
                <a:lnTo>
                  <a:pt x="9" y="16"/>
                </a:lnTo>
                <a:lnTo>
                  <a:pt x="10" y="15"/>
                </a:lnTo>
                <a:lnTo>
                  <a:pt x="20" y="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71" name="Freeform 683"/>
          <p:cNvSpPr>
            <a:spLocks/>
          </p:cNvSpPr>
          <p:nvPr/>
        </p:nvSpPr>
        <p:spPr bwMode="auto">
          <a:xfrm>
            <a:off x="1076325" y="4127500"/>
            <a:ext cx="28575" cy="28575"/>
          </a:xfrm>
          <a:custGeom>
            <a:avLst/>
            <a:gdLst/>
            <a:ahLst/>
            <a:cxnLst>
              <a:cxn ang="0">
                <a:pos x="18" y="10"/>
              </a:cxn>
              <a:cxn ang="0">
                <a:pos x="11" y="0"/>
              </a:cxn>
              <a:cxn ang="0">
                <a:pos x="2" y="6"/>
              </a:cxn>
              <a:cxn ang="0">
                <a:pos x="0" y="9"/>
              </a:cxn>
              <a:cxn ang="0">
                <a:pos x="8" y="18"/>
              </a:cxn>
              <a:cxn ang="0">
                <a:pos x="12" y="15"/>
              </a:cxn>
              <a:cxn ang="0">
                <a:pos x="18" y="10"/>
              </a:cxn>
            </a:cxnLst>
            <a:rect l="0" t="0" r="r" b="b"/>
            <a:pathLst>
              <a:path w="18" h="18">
                <a:moveTo>
                  <a:pt x="18" y="10"/>
                </a:moveTo>
                <a:lnTo>
                  <a:pt x="11" y="0"/>
                </a:lnTo>
                <a:lnTo>
                  <a:pt x="2" y="6"/>
                </a:lnTo>
                <a:lnTo>
                  <a:pt x="0" y="9"/>
                </a:lnTo>
                <a:lnTo>
                  <a:pt x="8" y="18"/>
                </a:lnTo>
                <a:lnTo>
                  <a:pt x="12" y="15"/>
                </a:lnTo>
                <a:lnTo>
                  <a:pt x="18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72" name="Freeform 684"/>
          <p:cNvSpPr>
            <a:spLocks/>
          </p:cNvSpPr>
          <p:nvPr/>
        </p:nvSpPr>
        <p:spPr bwMode="auto">
          <a:xfrm>
            <a:off x="1044575" y="4154488"/>
            <a:ext cx="28575" cy="28575"/>
          </a:xfrm>
          <a:custGeom>
            <a:avLst/>
            <a:gdLst/>
            <a:ahLst/>
            <a:cxnLst>
              <a:cxn ang="0">
                <a:pos x="18" y="10"/>
              </a:cxn>
              <a:cxn ang="0">
                <a:pos x="10" y="0"/>
              </a:cxn>
              <a:cxn ang="0">
                <a:pos x="6" y="5"/>
              </a:cxn>
              <a:cxn ang="0">
                <a:pos x="0" y="9"/>
              </a:cxn>
              <a:cxn ang="0">
                <a:pos x="10" y="18"/>
              </a:cxn>
              <a:cxn ang="0">
                <a:pos x="15" y="14"/>
              </a:cxn>
              <a:cxn ang="0">
                <a:pos x="18" y="10"/>
              </a:cxn>
            </a:cxnLst>
            <a:rect l="0" t="0" r="r" b="b"/>
            <a:pathLst>
              <a:path w="18" h="18">
                <a:moveTo>
                  <a:pt x="18" y="10"/>
                </a:moveTo>
                <a:lnTo>
                  <a:pt x="10" y="0"/>
                </a:lnTo>
                <a:lnTo>
                  <a:pt x="6" y="5"/>
                </a:lnTo>
                <a:lnTo>
                  <a:pt x="0" y="9"/>
                </a:lnTo>
                <a:lnTo>
                  <a:pt x="10" y="18"/>
                </a:lnTo>
                <a:lnTo>
                  <a:pt x="15" y="14"/>
                </a:lnTo>
                <a:lnTo>
                  <a:pt x="18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73" name="Freeform 685"/>
          <p:cNvSpPr>
            <a:spLocks/>
          </p:cNvSpPr>
          <p:nvPr/>
        </p:nvSpPr>
        <p:spPr bwMode="auto">
          <a:xfrm>
            <a:off x="1016000" y="4183063"/>
            <a:ext cx="28575" cy="31750"/>
          </a:xfrm>
          <a:custGeom>
            <a:avLst/>
            <a:gdLst/>
            <a:ahLst/>
            <a:cxnLst>
              <a:cxn ang="0">
                <a:pos x="18" y="10"/>
              </a:cxn>
              <a:cxn ang="0">
                <a:pos x="9" y="0"/>
              </a:cxn>
              <a:cxn ang="0">
                <a:pos x="8" y="2"/>
              </a:cxn>
              <a:cxn ang="0">
                <a:pos x="0" y="11"/>
              </a:cxn>
              <a:cxn ang="0">
                <a:pos x="10" y="20"/>
              </a:cxn>
              <a:cxn ang="0">
                <a:pos x="16" y="11"/>
              </a:cxn>
              <a:cxn ang="0">
                <a:pos x="18" y="10"/>
              </a:cxn>
            </a:cxnLst>
            <a:rect l="0" t="0" r="r" b="b"/>
            <a:pathLst>
              <a:path w="18" h="20">
                <a:moveTo>
                  <a:pt x="18" y="10"/>
                </a:moveTo>
                <a:lnTo>
                  <a:pt x="9" y="0"/>
                </a:lnTo>
                <a:lnTo>
                  <a:pt x="8" y="2"/>
                </a:lnTo>
                <a:lnTo>
                  <a:pt x="0" y="11"/>
                </a:lnTo>
                <a:lnTo>
                  <a:pt x="10" y="20"/>
                </a:lnTo>
                <a:lnTo>
                  <a:pt x="16" y="11"/>
                </a:lnTo>
                <a:lnTo>
                  <a:pt x="18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74" name="Freeform 686"/>
          <p:cNvSpPr>
            <a:spLocks/>
          </p:cNvSpPr>
          <p:nvPr/>
        </p:nvSpPr>
        <p:spPr bwMode="auto">
          <a:xfrm>
            <a:off x="989013" y="4217988"/>
            <a:ext cx="30162" cy="26987"/>
          </a:xfrm>
          <a:custGeom>
            <a:avLst/>
            <a:gdLst/>
            <a:ahLst/>
            <a:cxnLst>
              <a:cxn ang="0">
                <a:pos x="19" y="7"/>
              </a:cxn>
              <a:cxn ang="0">
                <a:pos x="7" y="0"/>
              </a:cxn>
              <a:cxn ang="0">
                <a:pos x="0" y="10"/>
              </a:cxn>
              <a:cxn ang="0">
                <a:pos x="11" y="17"/>
              </a:cxn>
              <a:cxn ang="0">
                <a:pos x="19" y="7"/>
              </a:cxn>
            </a:cxnLst>
            <a:rect l="0" t="0" r="r" b="b"/>
            <a:pathLst>
              <a:path w="19" h="17">
                <a:moveTo>
                  <a:pt x="19" y="7"/>
                </a:moveTo>
                <a:lnTo>
                  <a:pt x="7" y="0"/>
                </a:lnTo>
                <a:lnTo>
                  <a:pt x="0" y="10"/>
                </a:lnTo>
                <a:lnTo>
                  <a:pt x="11" y="17"/>
                </a:lnTo>
                <a:lnTo>
                  <a:pt x="19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75" name="Freeform 687"/>
          <p:cNvSpPr>
            <a:spLocks/>
          </p:cNvSpPr>
          <p:nvPr/>
        </p:nvSpPr>
        <p:spPr bwMode="auto">
          <a:xfrm>
            <a:off x="966788" y="4252913"/>
            <a:ext cx="30162" cy="28575"/>
          </a:xfrm>
          <a:custGeom>
            <a:avLst/>
            <a:gdLst/>
            <a:ahLst/>
            <a:cxnLst>
              <a:cxn ang="0">
                <a:pos x="19" y="6"/>
              </a:cxn>
              <a:cxn ang="0">
                <a:pos x="8" y="0"/>
              </a:cxn>
              <a:cxn ang="0">
                <a:pos x="0" y="11"/>
              </a:cxn>
              <a:cxn ang="0">
                <a:pos x="11" y="18"/>
              </a:cxn>
              <a:cxn ang="0">
                <a:pos x="19" y="6"/>
              </a:cxn>
            </a:cxnLst>
            <a:rect l="0" t="0" r="r" b="b"/>
            <a:pathLst>
              <a:path w="19" h="18">
                <a:moveTo>
                  <a:pt x="19" y="6"/>
                </a:moveTo>
                <a:lnTo>
                  <a:pt x="8" y="0"/>
                </a:lnTo>
                <a:lnTo>
                  <a:pt x="0" y="11"/>
                </a:lnTo>
                <a:lnTo>
                  <a:pt x="11" y="18"/>
                </a:lnTo>
                <a:lnTo>
                  <a:pt x="19" y="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76" name="Freeform 688"/>
          <p:cNvSpPr>
            <a:spLocks/>
          </p:cNvSpPr>
          <p:nvPr/>
        </p:nvSpPr>
        <p:spPr bwMode="auto">
          <a:xfrm>
            <a:off x="949325" y="4287838"/>
            <a:ext cx="26988" cy="28575"/>
          </a:xfrm>
          <a:custGeom>
            <a:avLst/>
            <a:gdLst/>
            <a:ahLst/>
            <a:cxnLst>
              <a:cxn ang="0">
                <a:pos x="17" y="6"/>
              </a:cxn>
              <a:cxn ang="0">
                <a:pos x="5" y="0"/>
              </a:cxn>
              <a:cxn ang="0">
                <a:pos x="1" y="8"/>
              </a:cxn>
              <a:cxn ang="0">
                <a:pos x="0" y="12"/>
              </a:cxn>
              <a:cxn ang="0">
                <a:pos x="12" y="18"/>
              </a:cxn>
              <a:cxn ang="0">
                <a:pos x="14" y="13"/>
              </a:cxn>
              <a:cxn ang="0">
                <a:pos x="17" y="6"/>
              </a:cxn>
            </a:cxnLst>
            <a:rect l="0" t="0" r="r" b="b"/>
            <a:pathLst>
              <a:path w="17" h="18">
                <a:moveTo>
                  <a:pt x="17" y="6"/>
                </a:moveTo>
                <a:lnTo>
                  <a:pt x="5" y="0"/>
                </a:lnTo>
                <a:lnTo>
                  <a:pt x="1" y="8"/>
                </a:lnTo>
                <a:lnTo>
                  <a:pt x="0" y="12"/>
                </a:lnTo>
                <a:lnTo>
                  <a:pt x="12" y="18"/>
                </a:lnTo>
                <a:lnTo>
                  <a:pt x="14" y="13"/>
                </a:lnTo>
                <a:lnTo>
                  <a:pt x="17" y="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77" name="Freeform 689"/>
          <p:cNvSpPr>
            <a:spLocks/>
          </p:cNvSpPr>
          <p:nvPr/>
        </p:nvSpPr>
        <p:spPr bwMode="auto">
          <a:xfrm>
            <a:off x="933450" y="4327525"/>
            <a:ext cx="25400" cy="26988"/>
          </a:xfrm>
          <a:custGeom>
            <a:avLst/>
            <a:gdLst/>
            <a:ahLst/>
            <a:cxnLst>
              <a:cxn ang="0">
                <a:pos x="16" y="5"/>
              </a:cxn>
              <a:cxn ang="0">
                <a:pos x="4" y="0"/>
              </a:cxn>
              <a:cxn ang="0">
                <a:pos x="4" y="3"/>
              </a:cxn>
              <a:cxn ang="0">
                <a:pos x="0" y="14"/>
              </a:cxn>
              <a:cxn ang="0">
                <a:pos x="13" y="17"/>
              </a:cxn>
              <a:cxn ang="0">
                <a:pos x="16" y="8"/>
              </a:cxn>
              <a:cxn ang="0">
                <a:pos x="16" y="5"/>
              </a:cxn>
            </a:cxnLst>
            <a:rect l="0" t="0" r="r" b="b"/>
            <a:pathLst>
              <a:path w="16" h="17">
                <a:moveTo>
                  <a:pt x="16" y="5"/>
                </a:moveTo>
                <a:lnTo>
                  <a:pt x="4" y="0"/>
                </a:lnTo>
                <a:lnTo>
                  <a:pt x="4" y="3"/>
                </a:lnTo>
                <a:lnTo>
                  <a:pt x="0" y="14"/>
                </a:lnTo>
                <a:lnTo>
                  <a:pt x="13" y="17"/>
                </a:lnTo>
                <a:lnTo>
                  <a:pt x="16" y="8"/>
                </a:lnTo>
                <a:lnTo>
                  <a:pt x="16" y="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78" name="Freeform 690"/>
          <p:cNvSpPr>
            <a:spLocks/>
          </p:cNvSpPr>
          <p:nvPr/>
        </p:nvSpPr>
        <p:spPr bwMode="auto">
          <a:xfrm>
            <a:off x="2901950" y="2616200"/>
            <a:ext cx="23813" cy="25400"/>
          </a:xfrm>
          <a:custGeom>
            <a:avLst/>
            <a:gdLst/>
            <a:ahLst/>
            <a:cxnLst>
              <a:cxn ang="0">
                <a:pos x="13" y="16"/>
              </a:cxn>
              <a:cxn ang="0">
                <a:pos x="15" y="2"/>
              </a:cxn>
              <a:cxn ang="0">
                <a:pos x="5" y="1"/>
              </a:cxn>
              <a:cxn ang="0">
                <a:pos x="2" y="0"/>
              </a:cxn>
              <a:cxn ang="0">
                <a:pos x="0" y="13"/>
              </a:cxn>
              <a:cxn ang="0">
                <a:pos x="5" y="15"/>
              </a:cxn>
              <a:cxn ang="0">
                <a:pos x="13" y="16"/>
              </a:cxn>
            </a:cxnLst>
            <a:rect l="0" t="0" r="r" b="b"/>
            <a:pathLst>
              <a:path w="15" h="16">
                <a:moveTo>
                  <a:pt x="13" y="16"/>
                </a:moveTo>
                <a:lnTo>
                  <a:pt x="15" y="2"/>
                </a:lnTo>
                <a:lnTo>
                  <a:pt x="5" y="1"/>
                </a:lnTo>
                <a:lnTo>
                  <a:pt x="2" y="0"/>
                </a:lnTo>
                <a:lnTo>
                  <a:pt x="0" y="13"/>
                </a:lnTo>
                <a:lnTo>
                  <a:pt x="5" y="15"/>
                </a:lnTo>
                <a:lnTo>
                  <a:pt x="13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79" name="Freeform 691"/>
          <p:cNvSpPr>
            <a:spLocks/>
          </p:cNvSpPr>
          <p:nvPr/>
        </p:nvSpPr>
        <p:spPr bwMode="auto">
          <a:xfrm>
            <a:off x="2860675" y="2614613"/>
            <a:ext cx="22225" cy="20637"/>
          </a:xfrm>
          <a:custGeom>
            <a:avLst/>
            <a:gdLst/>
            <a:ahLst/>
            <a:cxnLst>
              <a:cxn ang="0">
                <a:pos x="13" y="13"/>
              </a:cxn>
              <a:cxn ang="0">
                <a:pos x="14" y="1"/>
              </a:cxn>
              <a:cxn ang="0">
                <a:pos x="7" y="0"/>
              </a:cxn>
              <a:cxn ang="0">
                <a:pos x="0" y="0"/>
              </a:cxn>
              <a:cxn ang="0">
                <a:pos x="0" y="12"/>
              </a:cxn>
              <a:cxn ang="0">
                <a:pos x="7" y="13"/>
              </a:cxn>
              <a:cxn ang="0">
                <a:pos x="13" y="13"/>
              </a:cxn>
            </a:cxnLst>
            <a:rect l="0" t="0" r="r" b="b"/>
            <a:pathLst>
              <a:path w="14" h="13">
                <a:moveTo>
                  <a:pt x="13" y="13"/>
                </a:moveTo>
                <a:lnTo>
                  <a:pt x="14" y="1"/>
                </a:lnTo>
                <a:lnTo>
                  <a:pt x="7" y="0"/>
                </a:lnTo>
                <a:lnTo>
                  <a:pt x="0" y="0"/>
                </a:lnTo>
                <a:lnTo>
                  <a:pt x="0" y="12"/>
                </a:lnTo>
                <a:lnTo>
                  <a:pt x="7" y="13"/>
                </a:lnTo>
                <a:lnTo>
                  <a:pt x="13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80" name="Freeform 692"/>
          <p:cNvSpPr>
            <a:spLocks/>
          </p:cNvSpPr>
          <p:nvPr/>
        </p:nvSpPr>
        <p:spPr bwMode="auto">
          <a:xfrm>
            <a:off x="2817813" y="2614613"/>
            <a:ext cx="23812" cy="19050"/>
          </a:xfrm>
          <a:custGeom>
            <a:avLst/>
            <a:gdLst/>
            <a:ahLst/>
            <a:cxnLst>
              <a:cxn ang="0">
                <a:pos x="14" y="12"/>
              </a:cxn>
              <a:cxn ang="0">
                <a:pos x="15" y="0"/>
              </a:cxn>
              <a:cxn ang="0">
                <a:pos x="7" y="0"/>
              </a:cxn>
              <a:cxn ang="0">
                <a:pos x="0" y="0"/>
              </a:cxn>
              <a:cxn ang="0">
                <a:pos x="0" y="12"/>
              </a:cxn>
              <a:cxn ang="0">
                <a:pos x="7" y="12"/>
              </a:cxn>
              <a:cxn ang="0">
                <a:pos x="14" y="12"/>
              </a:cxn>
            </a:cxnLst>
            <a:rect l="0" t="0" r="r" b="b"/>
            <a:pathLst>
              <a:path w="15" h="12">
                <a:moveTo>
                  <a:pt x="14" y="12"/>
                </a:moveTo>
                <a:lnTo>
                  <a:pt x="15" y="0"/>
                </a:lnTo>
                <a:lnTo>
                  <a:pt x="7" y="0"/>
                </a:lnTo>
                <a:lnTo>
                  <a:pt x="0" y="0"/>
                </a:lnTo>
                <a:lnTo>
                  <a:pt x="0" y="12"/>
                </a:lnTo>
                <a:lnTo>
                  <a:pt x="7" y="12"/>
                </a:lnTo>
                <a:lnTo>
                  <a:pt x="14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81" name="Freeform 693"/>
          <p:cNvSpPr>
            <a:spLocks/>
          </p:cNvSpPr>
          <p:nvPr/>
        </p:nvSpPr>
        <p:spPr bwMode="auto">
          <a:xfrm>
            <a:off x="2776538" y="2614613"/>
            <a:ext cx="22225" cy="19050"/>
          </a:xfrm>
          <a:custGeom>
            <a:avLst/>
            <a:gdLst/>
            <a:ahLst/>
            <a:cxnLst>
              <a:cxn ang="0">
                <a:pos x="14" y="12"/>
              </a:cxn>
              <a:cxn ang="0">
                <a:pos x="14" y="0"/>
              </a:cxn>
              <a:cxn ang="0">
                <a:pos x="6" y="0"/>
              </a:cxn>
              <a:cxn ang="0">
                <a:pos x="0" y="0"/>
              </a:cxn>
              <a:cxn ang="0">
                <a:pos x="1" y="12"/>
              </a:cxn>
              <a:cxn ang="0">
                <a:pos x="6" y="12"/>
              </a:cxn>
              <a:cxn ang="0">
                <a:pos x="14" y="12"/>
              </a:cxn>
            </a:cxnLst>
            <a:rect l="0" t="0" r="r" b="b"/>
            <a:pathLst>
              <a:path w="14" h="12">
                <a:moveTo>
                  <a:pt x="14" y="12"/>
                </a:moveTo>
                <a:lnTo>
                  <a:pt x="14" y="0"/>
                </a:lnTo>
                <a:lnTo>
                  <a:pt x="6" y="0"/>
                </a:lnTo>
                <a:lnTo>
                  <a:pt x="0" y="0"/>
                </a:lnTo>
                <a:lnTo>
                  <a:pt x="1" y="12"/>
                </a:lnTo>
                <a:lnTo>
                  <a:pt x="6" y="12"/>
                </a:lnTo>
                <a:lnTo>
                  <a:pt x="14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82" name="Freeform 694"/>
          <p:cNvSpPr>
            <a:spLocks/>
          </p:cNvSpPr>
          <p:nvPr/>
        </p:nvSpPr>
        <p:spPr bwMode="auto">
          <a:xfrm>
            <a:off x="2733675" y="2614613"/>
            <a:ext cx="23813" cy="22225"/>
          </a:xfrm>
          <a:custGeom>
            <a:avLst/>
            <a:gdLst/>
            <a:ahLst/>
            <a:cxnLst>
              <a:cxn ang="0">
                <a:pos x="15" y="13"/>
              </a:cxn>
              <a:cxn ang="0">
                <a:pos x="13" y="0"/>
              </a:cxn>
              <a:cxn ang="0">
                <a:pos x="6" y="1"/>
              </a:cxn>
              <a:cxn ang="0">
                <a:pos x="0" y="1"/>
              </a:cxn>
              <a:cxn ang="0">
                <a:pos x="1" y="14"/>
              </a:cxn>
              <a:cxn ang="0">
                <a:pos x="6" y="13"/>
              </a:cxn>
              <a:cxn ang="0">
                <a:pos x="15" y="13"/>
              </a:cxn>
            </a:cxnLst>
            <a:rect l="0" t="0" r="r" b="b"/>
            <a:pathLst>
              <a:path w="15" h="14">
                <a:moveTo>
                  <a:pt x="15" y="13"/>
                </a:moveTo>
                <a:lnTo>
                  <a:pt x="13" y="0"/>
                </a:lnTo>
                <a:lnTo>
                  <a:pt x="6" y="1"/>
                </a:lnTo>
                <a:lnTo>
                  <a:pt x="0" y="1"/>
                </a:lnTo>
                <a:lnTo>
                  <a:pt x="1" y="14"/>
                </a:lnTo>
                <a:lnTo>
                  <a:pt x="6" y="13"/>
                </a:lnTo>
                <a:lnTo>
                  <a:pt x="15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83" name="Freeform 695"/>
          <p:cNvSpPr>
            <a:spLocks/>
          </p:cNvSpPr>
          <p:nvPr/>
        </p:nvSpPr>
        <p:spPr bwMode="auto">
          <a:xfrm>
            <a:off x="2692400" y="2617788"/>
            <a:ext cx="20638" cy="23812"/>
          </a:xfrm>
          <a:custGeom>
            <a:avLst/>
            <a:gdLst/>
            <a:ahLst/>
            <a:cxnLst>
              <a:cxn ang="0">
                <a:pos x="13" y="14"/>
              </a:cxn>
              <a:cxn ang="0">
                <a:pos x="12" y="0"/>
              </a:cxn>
              <a:cxn ang="0">
                <a:pos x="3" y="1"/>
              </a:cxn>
              <a:cxn ang="0">
                <a:pos x="0" y="1"/>
              </a:cxn>
              <a:cxn ang="0">
                <a:pos x="1" y="15"/>
              </a:cxn>
              <a:cxn ang="0">
                <a:pos x="3" y="15"/>
              </a:cxn>
              <a:cxn ang="0">
                <a:pos x="13" y="14"/>
              </a:cxn>
            </a:cxnLst>
            <a:rect l="0" t="0" r="r" b="b"/>
            <a:pathLst>
              <a:path w="13" h="15">
                <a:moveTo>
                  <a:pt x="13" y="14"/>
                </a:moveTo>
                <a:lnTo>
                  <a:pt x="12" y="0"/>
                </a:lnTo>
                <a:lnTo>
                  <a:pt x="3" y="1"/>
                </a:lnTo>
                <a:lnTo>
                  <a:pt x="0" y="1"/>
                </a:lnTo>
                <a:lnTo>
                  <a:pt x="1" y="15"/>
                </a:lnTo>
                <a:lnTo>
                  <a:pt x="3" y="15"/>
                </a:lnTo>
                <a:lnTo>
                  <a:pt x="13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84" name="Freeform 696"/>
          <p:cNvSpPr>
            <a:spLocks/>
          </p:cNvSpPr>
          <p:nvPr/>
        </p:nvSpPr>
        <p:spPr bwMode="auto">
          <a:xfrm>
            <a:off x="2647950" y="2624138"/>
            <a:ext cx="25400" cy="22225"/>
          </a:xfrm>
          <a:custGeom>
            <a:avLst/>
            <a:gdLst/>
            <a:ahLst/>
            <a:cxnLst>
              <a:cxn ang="0">
                <a:pos x="16" y="13"/>
              </a:cxn>
              <a:cxn ang="0">
                <a:pos x="14" y="0"/>
              </a:cxn>
              <a:cxn ang="0">
                <a:pos x="2" y="2"/>
              </a:cxn>
              <a:cxn ang="0">
                <a:pos x="0" y="2"/>
              </a:cxn>
              <a:cxn ang="0">
                <a:pos x="3" y="14"/>
              </a:cxn>
              <a:cxn ang="0">
                <a:pos x="2" y="14"/>
              </a:cxn>
              <a:cxn ang="0">
                <a:pos x="16" y="13"/>
              </a:cxn>
            </a:cxnLst>
            <a:rect l="0" t="0" r="r" b="b"/>
            <a:pathLst>
              <a:path w="16" h="14">
                <a:moveTo>
                  <a:pt x="16" y="13"/>
                </a:moveTo>
                <a:lnTo>
                  <a:pt x="14" y="0"/>
                </a:lnTo>
                <a:lnTo>
                  <a:pt x="2" y="2"/>
                </a:lnTo>
                <a:lnTo>
                  <a:pt x="0" y="2"/>
                </a:lnTo>
                <a:lnTo>
                  <a:pt x="3" y="14"/>
                </a:lnTo>
                <a:lnTo>
                  <a:pt x="2" y="14"/>
                </a:lnTo>
                <a:lnTo>
                  <a:pt x="16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85" name="Freeform 697"/>
          <p:cNvSpPr>
            <a:spLocks/>
          </p:cNvSpPr>
          <p:nvPr/>
        </p:nvSpPr>
        <p:spPr bwMode="auto">
          <a:xfrm>
            <a:off x="2606675" y="2633663"/>
            <a:ext cx="25400" cy="23812"/>
          </a:xfrm>
          <a:custGeom>
            <a:avLst/>
            <a:gdLst/>
            <a:ahLst/>
            <a:cxnLst>
              <a:cxn ang="0">
                <a:pos x="16" y="12"/>
              </a:cxn>
              <a:cxn ang="0">
                <a:pos x="14" y="0"/>
              </a:cxn>
              <a:cxn ang="0">
                <a:pos x="0" y="1"/>
              </a:cxn>
              <a:cxn ang="0">
                <a:pos x="3" y="15"/>
              </a:cxn>
              <a:cxn ang="0">
                <a:pos x="16" y="12"/>
              </a:cxn>
            </a:cxnLst>
            <a:rect l="0" t="0" r="r" b="b"/>
            <a:pathLst>
              <a:path w="16" h="15">
                <a:moveTo>
                  <a:pt x="16" y="12"/>
                </a:moveTo>
                <a:lnTo>
                  <a:pt x="14" y="0"/>
                </a:lnTo>
                <a:lnTo>
                  <a:pt x="0" y="1"/>
                </a:lnTo>
                <a:lnTo>
                  <a:pt x="3" y="15"/>
                </a:lnTo>
                <a:lnTo>
                  <a:pt x="16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86" name="Freeform 698"/>
          <p:cNvSpPr>
            <a:spLocks/>
          </p:cNvSpPr>
          <p:nvPr/>
        </p:nvSpPr>
        <p:spPr bwMode="auto">
          <a:xfrm>
            <a:off x="2565400" y="2640013"/>
            <a:ext cx="25400" cy="23812"/>
          </a:xfrm>
          <a:custGeom>
            <a:avLst/>
            <a:gdLst/>
            <a:ahLst/>
            <a:cxnLst>
              <a:cxn ang="0">
                <a:pos x="16" y="12"/>
              </a:cxn>
              <a:cxn ang="0">
                <a:pos x="14" y="0"/>
              </a:cxn>
              <a:cxn ang="0">
                <a:pos x="0" y="3"/>
              </a:cxn>
              <a:cxn ang="0">
                <a:pos x="4" y="15"/>
              </a:cxn>
              <a:cxn ang="0">
                <a:pos x="16" y="12"/>
              </a:cxn>
            </a:cxnLst>
            <a:rect l="0" t="0" r="r" b="b"/>
            <a:pathLst>
              <a:path w="16" h="15">
                <a:moveTo>
                  <a:pt x="16" y="12"/>
                </a:moveTo>
                <a:lnTo>
                  <a:pt x="14" y="0"/>
                </a:lnTo>
                <a:lnTo>
                  <a:pt x="0" y="3"/>
                </a:lnTo>
                <a:lnTo>
                  <a:pt x="4" y="15"/>
                </a:lnTo>
                <a:lnTo>
                  <a:pt x="16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87" name="Freeform 699"/>
          <p:cNvSpPr>
            <a:spLocks/>
          </p:cNvSpPr>
          <p:nvPr/>
        </p:nvSpPr>
        <p:spPr bwMode="auto">
          <a:xfrm>
            <a:off x="2524125" y="2649538"/>
            <a:ext cx="26988" cy="26987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4" y="0"/>
              </a:cxn>
              <a:cxn ang="0">
                <a:pos x="0" y="5"/>
              </a:cxn>
              <a:cxn ang="0">
                <a:pos x="4" y="17"/>
              </a:cxn>
              <a:cxn ang="0">
                <a:pos x="17" y="12"/>
              </a:cxn>
            </a:cxnLst>
            <a:rect l="0" t="0" r="r" b="b"/>
            <a:pathLst>
              <a:path w="17" h="17">
                <a:moveTo>
                  <a:pt x="17" y="12"/>
                </a:moveTo>
                <a:lnTo>
                  <a:pt x="14" y="0"/>
                </a:lnTo>
                <a:lnTo>
                  <a:pt x="0" y="5"/>
                </a:lnTo>
                <a:lnTo>
                  <a:pt x="4" y="17"/>
                </a:lnTo>
                <a:lnTo>
                  <a:pt x="17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88" name="Freeform 700"/>
          <p:cNvSpPr>
            <a:spLocks/>
          </p:cNvSpPr>
          <p:nvPr/>
        </p:nvSpPr>
        <p:spPr bwMode="auto">
          <a:xfrm>
            <a:off x="2482850" y="2660650"/>
            <a:ext cx="26988" cy="25400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4" y="0"/>
              </a:cxn>
              <a:cxn ang="0">
                <a:pos x="12" y="0"/>
              </a:cxn>
              <a:cxn ang="0">
                <a:pos x="0" y="4"/>
              </a:cxn>
              <a:cxn ang="0">
                <a:pos x="5" y="16"/>
              </a:cxn>
              <a:cxn ang="0">
                <a:pos x="17" y="12"/>
              </a:cxn>
            </a:cxnLst>
            <a:rect l="0" t="0" r="r" b="b"/>
            <a:pathLst>
              <a:path w="17" h="16">
                <a:moveTo>
                  <a:pt x="17" y="12"/>
                </a:moveTo>
                <a:lnTo>
                  <a:pt x="14" y="0"/>
                </a:lnTo>
                <a:lnTo>
                  <a:pt x="12" y="0"/>
                </a:lnTo>
                <a:lnTo>
                  <a:pt x="0" y="4"/>
                </a:lnTo>
                <a:lnTo>
                  <a:pt x="5" y="16"/>
                </a:lnTo>
                <a:lnTo>
                  <a:pt x="17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89" name="Freeform 701"/>
          <p:cNvSpPr>
            <a:spLocks/>
          </p:cNvSpPr>
          <p:nvPr/>
        </p:nvSpPr>
        <p:spPr bwMode="auto">
          <a:xfrm>
            <a:off x="2443163" y="2671763"/>
            <a:ext cx="28575" cy="25400"/>
          </a:xfrm>
          <a:custGeom>
            <a:avLst/>
            <a:gdLst/>
            <a:ahLst/>
            <a:cxnLst>
              <a:cxn ang="0">
                <a:pos x="18" y="12"/>
              </a:cxn>
              <a:cxn ang="0">
                <a:pos x="13" y="0"/>
              </a:cxn>
              <a:cxn ang="0">
                <a:pos x="6" y="3"/>
              </a:cxn>
              <a:cxn ang="0">
                <a:pos x="0" y="4"/>
              </a:cxn>
              <a:cxn ang="0">
                <a:pos x="5" y="16"/>
              </a:cxn>
              <a:cxn ang="0">
                <a:pos x="11" y="15"/>
              </a:cxn>
              <a:cxn ang="0">
                <a:pos x="18" y="12"/>
              </a:cxn>
            </a:cxnLst>
            <a:rect l="0" t="0" r="r" b="b"/>
            <a:pathLst>
              <a:path w="18" h="16">
                <a:moveTo>
                  <a:pt x="18" y="12"/>
                </a:moveTo>
                <a:lnTo>
                  <a:pt x="13" y="0"/>
                </a:lnTo>
                <a:lnTo>
                  <a:pt x="6" y="3"/>
                </a:lnTo>
                <a:lnTo>
                  <a:pt x="0" y="4"/>
                </a:lnTo>
                <a:lnTo>
                  <a:pt x="5" y="16"/>
                </a:lnTo>
                <a:lnTo>
                  <a:pt x="11" y="15"/>
                </a:lnTo>
                <a:lnTo>
                  <a:pt x="18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90" name="Freeform 702"/>
          <p:cNvSpPr>
            <a:spLocks/>
          </p:cNvSpPr>
          <p:nvPr/>
        </p:nvSpPr>
        <p:spPr bwMode="auto">
          <a:xfrm>
            <a:off x="2403475" y="2686050"/>
            <a:ext cx="25400" cy="23813"/>
          </a:xfrm>
          <a:custGeom>
            <a:avLst/>
            <a:gdLst/>
            <a:ahLst/>
            <a:cxnLst>
              <a:cxn ang="0">
                <a:pos x="16" y="12"/>
              </a:cxn>
              <a:cxn ang="0">
                <a:pos x="13" y="0"/>
              </a:cxn>
              <a:cxn ang="0">
                <a:pos x="0" y="3"/>
              </a:cxn>
              <a:cxn ang="0">
                <a:pos x="4" y="15"/>
              </a:cxn>
              <a:cxn ang="0">
                <a:pos x="16" y="12"/>
              </a:cxn>
            </a:cxnLst>
            <a:rect l="0" t="0" r="r" b="b"/>
            <a:pathLst>
              <a:path w="16" h="15">
                <a:moveTo>
                  <a:pt x="16" y="12"/>
                </a:moveTo>
                <a:lnTo>
                  <a:pt x="13" y="0"/>
                </a:lnTo>
                <a:lnTo>
                  <a:pt x="0" y="3"/>
                </a:lnTo>
                <a:lnTo>
                  <a:pt x="4" y="15"/>
                </a:lnTo>
                <a:lnTo>
                  <a:pt x="16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91" name="Freeform 703"/>
          <p:cNvSpPr>
            <a:spLocks/>
          </p:cNvSpPr>
          <p:nvPr/>
        </p:nvSpPr>
        <p:spPr bwMode="auto">
          <a:xfrm>
            <a:off x="2363788" y="2698750"/>
            <a:ext cx="28575" cy="26988"/>
          </a:xfrm>
          <a:custGeom>
            <a:avLst/>
            <a:gdLst/>
            <a:ahLst/>
            <a:cxnLst>
              <a:cxn ang="0">
                <a:pos x="18" y="12"/>
              </a:cxn>
              <a:cxn ang="0">
                <a:pos x="13" y="0"/>
              </a:cxn>
              <a:cxn ang="0">
                <a:pos x="0" y="5"/>
              </a:cxn>
              <a:cxn ang="0">
                <a:pos x="5" y="17"/>
              </a:cxn>
              <a:cxn ang="0">
                <a:pos x="18" y="12"/>
              </a:cxn>
            </a:cxnLst>
            <a:rect l="0" t="0" r="r" b="b"/>
            <a:pathLst>
              <a:path w="18" h="17">
                <a:moveTo>
                  <a:pt x="18" y="12"/>
                </a:moveTo>
                <a:lnTo>
                  <a:pt x="13" y="0"/>
                </a:lnTo>
                <a:lnTo>
                  <a:pt x="0" y="5"/>
                </a:lnTo>
                <a:lnTo>
                  <a:pt x="5" y="17"/>
                </a:lnTo>
                <a:lnTo>
                  <a:pt x="18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92" name="Freeform 704"/>
          <p:cNvSpPr>
            <a:spLocks/>
          </p:cNvSpPr>
          <p:nvPr/>
        </p:nvSpPr>
        <p:spPr bwMode="auto">
          <a:xfrm>
            <a:off x="2325688" y="2714625"/>
            <a:ext cx="26987" cy="26988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2" y="0"/>
              </a:cxn>
              <a:cxn ang="0">
                <a:pos x="0" y="5"/>
              </a:cxn>
              <a:cxn ang="0">
                <a:pos x="5" y="17"/>
              </a:cxn>
              <a:cxn ang="0">
                <a:pos x="17" y="12"/>
              </a:cxn>
            </a:cxnLst>
            <a:rect l="0" t="0" r="r" b="b"/>
            <a:pathLst>
              <a:path w="17" h="17">
                <a:moveTo>
                  <a:pt x="17" y="12"/>
                </a:moveTo>
                <a:lnTo>
                  <a:pt x="12" y="0"/>
                </a:lnTo>
                <a:lnTo>
                  <a:pt x="0" y="5"/>
                </a:lnTo>
                <a:lnTo>
                  <a:pt x="5" y="17"/>
                </a:lnTo>
                <a:lnTo>
                  <a:pt x="17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93" name="Freeform 705"/>
          <p:cNvSpPr>
            <a:spLocks/>
          </p:cNvSpPr>
          <p:nvPr/>
        </p:nvSpPr>
        <p:spPr bwMode="auto">
          <a:xfrm>
            <a:off x="2286000" y="2730500"/>
            <a:ext cx="26988" cy="26988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2" y="0"/>
              </a:cxn>
              <a:cxn ang="0">
                <a:pos x="7" y="2"/>
              </a:cxn>
              <a:cxn ang="0">
                <a:pos x="0" y="4"/>
              </a:cxn>
              <a:cxn ang="0">
                <a:pos x="5" y="17"/>
              </a:cxn>
              <a:cxn ang="0">
                <a:pos x="12" y="14"/>
              </a:cxn>
              <a:cxn ang="0">
                <a:pos x="17" y="12"/>
              </a:cxn>
            </a:cxnLst>
            <a:rect l="0" t="0" r="r" b="b"/>
            <a:pathLst>
              <a:path w="17" h="17">
                <a:moveTo>
                  <a:pt x="17" y="12"/>
                </a:moveTo>
                <a:lnTo>
                  <a:pt x="12" y="0"/>
                </a:lnTo>
                <a:lnTo>
                  <a:pt x="7" y="2"/>
                </a:lnTo>
                <a:lnTo>
                  <a:pt x="0" y="4"/>
                </a:lnTo>
                <a:lnTo>
                  <a:pt x="5" y="17"/>
                </a:lnTo>
                <a:lnTo>
                  <a:pt x="12" y="14"/>
                </a:lnTo>
                <a:lnTo>
                  <a:pt x="17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94" name="Freeform 706"/>
          <p:cNvSpPr>
            <a:spLocks/>
          </p:cNvSpPr>
          <p:nvPr/>
        </p:nvSpPr>
        <p:spPr bwMode="auto">
          <a:xfrm>
            <a:off x="2246313" y="2744788"/>
            <a:ext cx="26987" cy="28575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2" y="0"/>
              </a:cxn>
              <a:cxn ang="0">
                <a:pos x="0" y="6"/>
              </a:cxn>
              <a:cxn ang="0">
                <a:pos x="5" y="18"/>
              </a:cxn>
              <a:cxn ang="0">
                <a:pos x="17" y="12"/>
              </a:cxn>
            </a:cxnLst>
            <a:rect l="0" t="0" r="r" b="b"/>
            <a:pathLst>
              <a:path w="17" h="18">
                <a:moveTo>
                  <a:pt x="17" y="12"/>
                </a:moveTo>
                <a:lnTo>
                  <a:pt x="12" y="0"/>
                </a:lnTo>
                <a:lnTo>
                  <a:pt x="0" y="6"/>
                </a:lnTo>
                <a:lnTo>
                  <a:pt x="5" y="18"/>
                </a:lnTo>
                <a:lnTo>
                  <a:pt x="17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95" name="Freeform 707"/>
          <p:cNvSpPr>
            <a:spLocks/>
          </p:cNvSpPr>
          <p:nvPr/>
        </p:nvSpPr>
        <p:spPr bwMode="auto">
          <a:xfrm>
            <a:off x="2208213" y="2762250"/>
            <a:ext cx="28575" cy="28575"/>
          </a:xfrm>
          <a:custGeom>
            <a:avLst/>
            <a:gdLst/>
            <a:ahLst/>
            <a:cxnLst>
              <a:cxn ang="0">
                <a:pos x="18" y="12"/>
              </a:cxn>
              <a:cxn ang="0">
                <a:pos x="12" y="0"/>
              </a:cxn>
              <a:cxn ang="0">
                <a:pos x="0" y="6"/>
              </a:cxn>
              <a:cxn ang="0">
                <a:pos x="5" y="18"/>
              </a:cxn>
              <a:cxn ang="0">
                <a:pos x="18" y="12"/>
              </a:cxn>
            </a:cxnLst>
            <a:rect l="0" t="0" r="r" b="b"/>
            <a:pathLst>
              <a:path w="18" h="18">
                <a:moveTo>
                  <a:pt x="18" y="12"/>
                </a:moveTo>
                <a:lnTo>
                  <a:pt x="12" y="0"/>
                </a:lnTo>
                <a:lnTo>
                  <a:pt x="0" y="6"/>
                </a:lnTo>
                <a:lnTo>
                  <a:pt x="5" y="18"/>
                </a:lnTo>
                <a:lnTo>
                  <a:pt x="18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96" name="Freeform 708"/>
          <p:cNvSpPr>
            <a:spLocks/>
          </p:cNvSpPr>
          <p:nvPr/>
        </p:nvSpPr>
        <p:spPr bwMode="auto">
          <a:xfrm>
            <a:off x="2171700" y="2781300"/>
            <a:ext cx="26988" cy="26988"/>
          </a:xfrm>
          <a:custGeom>
            <a:avLst/>
            <a:gdLst/>
            <a:ahLst/>
            <a:cxnLst>
              <a:cxn ang="0">
                <a:pos x="17" y="11"/>
              </a:cxn>
              <a:cxn ang="0">
                <a:pos x="12" y="0"/>
              </a:cxn>
              <a:cxn ang="0">
                <a:pos x="0" y="6"/>
              </a:cxn>
              <a:cxn ang="0">
                <a:pos x="5" y="17"/>
              </a:cxn>
              <a:cxn ang="0">
                <a:pos x="17" y="11"/>
              </a:cxn>
            </a:cxnLst>
            <a:rect l="0" t="0" r="r" b="b"/>
            <a:pathLst>
              <a:path w="17" h="17">
                <a:moveTo>
                  <a:pt x="17" y="11"/>
                </a:moveTo>
                <a:lnTo>
                  <a:pt x="12" y="0"/>
                </a:lnTo>
                <a:lnTo>
                  <a:pt x="0" y="6"/>
                </a:lnTo>
                <a:lnTo>
                  <a:pt x="5" y="17"/>
                </a:lnTo>
                <a:lnTo>
                  <a:pt x="17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97" name="Freeform 709"/>
          <p:cNvSpPr>
            <a:spLocks/>
          </p:cNvSpPr>
          <p:nvPr/>
        </p:nvSpPr>
        <p:spPr bwMode="auto">
          <a:xfrm>
            <a:off x="2133600" y="2800350"/>
            <a:ext cx="28575" cy="26988"/>
          </a:xfrm>
          <a:custGeom>
            <a:avLst/>
            <a:gdLst/>
            <a:ahLst/>
            <a:cxnLst>
              <a:cxn ang="0">
                <a:pos x="18" y="11"/>
              </a:cxn>
              <a:cxn ang="0">
                <a:pos x="11" y="0"/>
              </a:cxn>
              <a:cxn ang="0">
                <a:pos x="3" y="4"/>
              </a:cxn>
              <a:cxn ang="0">
                <a:pos x="0" y="6"/>
              </a:cxn>
              <a:cxn ang="0">
                <a:pos x="5" y="17"/>
              </a:cxn>
              <a:cxn ang="0">
                <a:pos x="9" y="16"/>
              </a:cxn>
              <a:cxn ang="0">
                <a:pos x="18" y="11"/>
              </a:cxn>
            </a:cxnLst>
            <a:rect l="0" t="0" r="r" b="b"/>
            <a:pathLst>
              <a:path w="18" h="17">
                <a:moveTo>
                  <a:pt x="18" y="11"/>
                </a:moveTo>
                <a:lnTo>
                  <a:pt x="11" y="0"/>
                </a:lnTo>
                <a:lnTo>
                  <a:pt x="3" y="4"/>
                </a:lnTo>
                <a:lnTo>
                  <a:pt x="0" y="6"/>
                </a:lnTo>
                <a:lnTo>
                  <a:pt x="5" y="17"/>
                </a:lnTo>
                <a:lnTo>
                  <a:pt x="9" y="16"/>
                </a:lnTo>
                <a:lnTo>
                  <a:pt x="18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98" name="Freeform 710"/>
          <p:cNvSpPr>
            <a:spLocks/>
          </p:cNvSpPr>
          <p:nvPr/>
        </p:nvSpPr>
        <p:spPr bwMode="auto">
          <a:xfrm>
            <a:off x="2097088" y="2819400"/>
            <a:ext cx="26987" cy="26988"/>
          </a:xfrm>
          <a:custGeom>
            <a:avLst/>
            <a:gdLst/>
            <a:ahLst/>
            <a:cxnLst>
              <a:cxn ang="0">
                <a:pos x="17" y="11"/>
              </a:cxn>
              <a:cxn ang="0">
                <a:pos x="11" y="0"/>
              </a:cxn>
              <a:cxn ang="0">
                <a:pos x="0" y="7"/>
              </a:cxn>
              <a:cxn ang="0">
                <a:pos x="6" y="17"/>
              </a:cxn>
              <a:cxn ang="0">
                <a:pos x="17" y="11"/>
              </a:cxn>
            </a:cxnLst>
            <a:rect l="0" t="0" r="r" b="b"/>
            <a:pathLst>
              <a:path w="17" h="17">
                <a:moveTo>
                  <a:pt x="17" y="11"/>
                </a:moveTo>
                <a:lnTo>
                  <a:pt x="11" y="0"/>
                </a:lnTo>
                <a:lnTo>
                  <a:pt x="0" y="7"/>
                </a:lnTo>
                <a:lnTo>
                  <a:pt x="6" y="17"/>
                </a:lnTo>
                <a:lnTo>
                  <a:pt x="17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599" name="Freeform 711"/>
          <p:cNvSpPr>
            <a:spLocks/>
          </p:cNvSpPr>
          <p:nvPr/>
        </p:nvSpPr>
        <p:spPr bwMode="auto">
          <a:xfrm>
            <a:off x="2058988" y="2840038"/>
            <a:ext cx="26987" cy="28575"/>
          </a:xfrm>
          <a:custGeom>
            <a:avLst/>
            <a:gdLst/>
            <a:ahLst/>
            <a:cxnLst>
              <a:cxn ang="0">
                <a:pos x="17" y="10"/>
              </a:cxn>
              <a:cxn ang="0">
                <a:pos x="11" y="0"/>
              </a:cxn>
              <a:cxn ang="0">
                <a:pos x="0" y="6"/>
              </a:cxn>
              <a:cxn ang="0">
                <a:pos x="6" y="18"/>
              </a:cxn>
              <a:cxn ang="0">
                <a:pos x="17" y="10"/>
              </a:cxn>
            </a:cxnLst>
            <a:rect l="0" t="0" r="r" b="b"/>
            <a:pathLst>
              <a:path w="17" h="18">
                <a:moveTo>
                  <a:pt x="17" y="10"/>
                </a:moveTo>
                <a:lnTo>
                  <a:pt x="11" y="0"/>
                </a:lnTo>
                <a:lnTo>
                  <a:pt x="0" y="6"/>
                </a:lnTo>
                <a:lnTo>
                  <a:pt x="6" y="18"/>
                </a:lnTo>
                <a:lnTo>
                  <a:pt x="17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00" name="Freeform 712"/>
          <p:cNvSpPr>
            <a:spLocks/>
          </p:cNvSpPr>
          <p:nvPr/>
        </p:nvSpPr>
        <p:spPr bwMode="auto">
          <a:xfrm>
            <a:off x="2024063" y="2860675"/>
            <a:ext cx="26987" cy="26988"/>
          </a:xfrm>
          <a:custGeom>
            <a:avLst/>
            <a:gdLst/>
            <a:ahLst/>
            <a:cxnLst>
              <a:cxn ang="0">
                <a:pos x="17" y="11"/>
              </a:cxn>
              <a:cxn ang="0">
                <a:pos x="11" y="0"/>
              </a:cxn>
              <a:cxn ang="0">
                <a:pos x="5" y="2"/>
              </a:cxn>
              <a:cxn ang="0">
                <a:pos x="0" y="7"/>
              </a:cxn>
              <a:cxn ang="0">
                <a:pos x="6" y="17"/>
              </a:cxn>
              <a:cxn ang="0">
                <a:pos x="10" y="14"/>
              </a:cxn>
              <a:cxn ang="0">
                <a:pos x="17" y="11"/>
              </a:cxn>
            </a:cxnLst>
            <a:rect l="0" t="0" r="r" b="b"/>
            <a:pathLst>
              <a:path w="17" h="17">
                <a:moveTo>
                  <a:pt x="17" y="11"/>
                </a:moveTo>
                <a:lnTo>
                  <a:pt x="11" y="0"/>
                </a:lnTo>
                <a:lnTo>
                  <a:pt x="5" y="2"/>
                </a:lnTo>
                <a:lnTo>
                  <a:pt x="0" y="7"/>
                </a:lnTo>
                <a:lnTo>
                  <a:pt x="6" y="17"/>
                </a:lnTo>
                <a:lnTo>
                  <a:pt x="10" y="14"/>
                </a:lnTo>
                <a:lnTo>
                  <a:pt x="17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01" name="Freeform 713"/>
          <p:cNvSpPr>
            <a:spLocks/>
          </p:cNvSpPr>
          <p:nvPr/>
        </p:nvSpPr>
        <p:spPr bwMode="auto">
          <a:xfrm>
            <a:off x="1985963" y="2881313"/>
            <a:ext cx="26987" cy="28575"/>
          </a:xfrm>
          <a:custGeom>
            <a:avLst/>
            <a:gdLst/>
            <a:ahLst/>
            <a:cxnLst>
              <a:cxn ang="0">
                <a:pos x="17" y="11"/>
              </a:cxn>
              <a:cxn ang="0">
                <a:pos x="11" y="0"/>
              </a:cxn>
              <a:cxn ang="0">
                <a:pos x="0" y="8"/>
              </a:cxn>
              <a:cxn ang="0">
                <a:pos x="8" y="18"/>
              </a:cxn>
              <a:cxn ang="0">
                <a:pos x="17" y="11"/>
              </a:cxn>
            </a:cxnLst>
            <a:rect l="0" t="0" r="r" b="b"/>
            <a:pathLst>
              <a:path w="17" h="18">
                <a:moveTo>
                  <a:pt x="17" y="11"/>
                </a:moveTo>
                <a:lnTo>
                  <a:pt x="11" y="0"/>
                </a:lnTo>
                <a:lnTo>
                  <a:pt x="0" y="8"/>
                </a:lnTo>
                <a:lnTo>
                  <a:pt x="8" y="18"/>
                </a:lnTo>
                <a:lnTo>
                  <a:pt x="17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02" name="Freeform 714"/>
          <p:cNvSpPr>
            <a:spLocks/>
          </p:cNvSpPr>
          <p:nvPr/>
        </p:nvSpPr>
        <p:spPr bwMode="auto">
          <a:xfrm>
            <a:off x="1951038" y="2903538"/>
            <a:ext cx="28575" cy="28575"/>
          </a:xfrm>
          <a:custGeom>
            <a:avLst/>
            <a:gdLst/>
            <a:ahLst/>
            <a:cxnLst>
              <a:cxn ang="0">
                <a:pos x="18" y="10"/>
              </a:cxn>
              <a:cxn ang="0">
                <a:pos x="11" y="0"/>
              </a:cxn>
              <a:cxn ang="0">
                <a:pos x="0" y="8"/>
              </a:cxn>
              <a:cxn ang="0">
                <a:pos x="7" y="18"/>
              </a:cxn>
              <a:cxn ang="0">
                <a:pos x="18" y="10"/>
              </a:cxn>
            </a:cxnLst>
            <a:rect l="0" t="0" r="r" b="b"/>
            <a:pathLst>
              <a:path w="18" h="18">
                <a:moveTo>
                  <a:pt x="18" y="10"/>
                </a:moveTo>
                <a:lnTo>
                  <a:pt x="11" y="0"/>
                </a:lnTo>
                <a:lnTo>
                  <a:pt x="0" y="8"/>
                </a:lnTo>
                <a:lnTo>
                  <a:pt x="7" y="18"/>
                </a:lnTo>
                <a:lnTo>
                  <a:pt x="18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03" name="Freeform 715"/>
          <p:cNvSpPr>
            <a:spLocks/>
          </p:cNvSpPr>
          <p:nvPr/>
        </p:nvSpPr>
        <p:spPr bwMode="auto">
          <a:xfrm>
            <a:off x="1914525" y="2925763"/>
            <a:ext cx="28575" cy="28575"/>
          </a:xfrm>
          <a:custGeom>
            <a:avLst/>
            <a:gdLst/>
            <a:ahLst/>
            <a:cxnLst>
              <a:cxn ang="0">
                <a:pos x="18" y="11"/>
              </a:cxn>
              <a:cxn ang="0">
                <a:pos x="12" y="0"/>
              </a:cxn>
              <a:cxn ang="0">
                <a:pos x="5" y="4"/>
              </a:cxn>
              <a:cxn ang="0">
                <a:pos x="4" y="6"/>
              </a:cxn>
              <a:cxn ang="0">
                <a:pos x="0" y="9"/>
              </a:cxn>
              <a:cxn ang="0">
                <a:pos x="8" y="18"/>
              </a:cxn>
              <a:cxn ang="0">
                <a:pos x="13" y="15"/>
              </a:cxn>
              <a:cxn ang="0">
                <a:pos x="8" y="10"/>
              </a:cxn>
              <a:cxn ang="0">
                <a:pos x="10" y="16"/>
              </a:cxn>
              <a:cxn ang="0">
                <a:pos x="18" y="11"/>
              </a:cxn>
            </a:cxnLst>
            <a:rect l="0" t="0" r="r" b="b"/>
            <a:pathLst>
              <a:path w="18" h="18">
                <a:moveTo>
                  <a:pt x="18" y="11"/>
                </a:moveTo>
                <a:lnTo>
                  <a:pt x="12" y="0"/>
                </a:lnTo>
                <a:lnTo>
                  <a:pt x="5" y="4"/>
                </a:lnTo>
                <a:lnTo>
                  <a:pt x="4" y="6"/>
                </a:lnTo>
                <a:lnTo>
                  <a:pt x="0" y="9"/>
                </a:lnTo>
                <a:lnTo>
                  <a:pt x="8" y="18"/>
                </a:lnTo>
                <a:lnTo>
                  <a:pt x="13" y="15"/>
                </a:lnTo>
                <a:lnTo>
                  <a:pt x="8" y="10"/>
                </a:lnTo>
                <a:lnTo>
                  <a:pt x="10" y="16"/>
                </a:lnTo>
                <a:lnTo>
                  <a:pt x="18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04" name="Freeform 716"/>
          <p:cNvSpPr>
            <a:spLocks/>
          </p:cNvSpPr>
          <p:nvPr/>
        </p:nvSpPr>
        <p:spPr bwMode="auto">
          <a:xfrm>
            <a:off x="1879600" y="2951163"/>
            <a:ext cx="30163" cy="26987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1" y="0"/>
              </a:cxn>
              <a:cxn ang="0">
                <a:pos x="0" y="6"/>
              </a:cxn>
              <a:cxn ang="0">
                <a:pos x="8" y="17"/>
              </a:cxn>
              <a:cxn ang="0">
                <a:pos x="19" y="10"/>
              </a:cxn>
            </a:cxnLst>
            <a:rect l="0" t="0" r="r" b="b"/>
            <a:pathLst>
              <a:path w="19" h="17">
                <a:moveTo>
                  <a:pt x="19" y="10"/>
                </a:moveTo>
                <a:lnTo>
                  <a:pt x="11" y="0"/>
                </a:lnTo>
                <a:lnTo>
                  <a:pt x="0" y="6"/>
                </a:lnTo>
                <a:lnTo>
                  <a:pt x="8" y="17"/>
                </a:lnTo>
                <a:lnTo>
                  <a:pt x="19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05" name="Freeform 717"/>
          <p:cNvSpPr>
            <a:spLocks/>
          </p:cNvSpPr>
          <p:nvPr/>
        </p:nvSpPr>
        <p:spPr bwMode="auto">
          <a:xfrm>
            <a:off x="1846263" y="2973388"/>
            <a:ext cx="30162" cy="26987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1" y="0"/>
              </a:cxn>
              <a:cxn ang="0">
                <a:pos x="0" y="6"/>
              </a:cxn>
              <a:cxn ang="0">
                <a:pos x="7" y="17"/>
              </a:cxn>
              <a:cxn ang="0">
                <a:pos x="19" y="10"/>
              </a:cxn>
            </a:cxnLst>
            <a:rect l="0" t="0" r="r" b="b"/>
            <a:pathLst>
              <a:path w="19" h="17">
                <a:moveTo>
                  <a:pt x="19" y="10"/>
                </a:moveTo>
                <a:lnTo>
                  <a:pt x="11" y="0"/>
                </a:lnTo>
                <a:lnTo>
                  <a:pt x="0" y="6"/>
                </a:lnTo>
                <a:lnTo>
                  <a:pt x="7" y="17"/>
                </a:lnTo>
                <a:lnTo>
                  <a:pt x="19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06" name="Freeform 718"/>
          <p:cNvSpPr>
            <a:spLocks/>
          </p:cNvSpPr>
          <p:nvPr/>
        </p:nvSpPr>
        <p:spPr bwMode="auto">
          <a:xfrm>
            <a:off x="1812925" y="2997200"/>
            <a:ext cx="26988" cy="26988"/>
          </a:xfrm>
          <a:custGeom>
            <a:avLst/>
            <a:gdLst/>
            <a:ahLst/>
            <a:cxnLst>
              <a:cxn ang="0">
                <a:pos x="17" y="11"/>
              </a:cxn>
              <a:cxn ang="0">
                <a:pos x="10" y="0"/>
              </a:cxn>
              <a:cxn ang="0">
                <a:pos x="1" y="7"/>
              </a:cxn>
              <a:cxn ang="0">
                <a:pos x="0" y="7"/>
              </a:cxn>
              <a:cxn ang="0">
                <a:pos x="7" y="17"/>
              </a:cxn>
              <a:cxn ang="0">
                <a:pos x="10" y="16"/>
              </a:cxn>
              <a:cxn ang="0">
                <a:pos x="17" y="11"/>
              </a:cxn>
            </a:cxnLst>
            <a:rect l="0" t="0" r="r" b="b"/>
            <a:pathLst>
              <a:path w="17" h="17">
                <a:moveTo>
                  <a:pt x="17" y="11"/>
                </a:moveTo>
                <a:lnTo>
                  <a:pt x="10" y="0"/>
                </a:lnTo>
                <a:lnTo>
                  <a:pt x="1" y="7"/>
                </a:lnTo>
                <a:lnTo>
                  <a:pt x="0" y="7"/>
                </a:lnTo>
                <a:lnTo>
                  <a:pt x="7" y="17"/>
                </a:lnTo>
                <a:lnTo>
                  <a:pt x="10" y="16"/>
                </a:lnTo>
                <a:lnTo>
                  <a:pt x="17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07" name="Freeform 719"/>
          <p:cNvSpPr>
            <a:spLocks/>
          </p:cNvSpPr>
          <p:nvPr/>
        </p:nvSpPr>
        <p:spPr bwMode="auto">
          <a:xfrm>
            <a:off x="1776413" y="3022600"/>
            <a:ext cx="30162" cy="28575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2" y="0"/>
              </a:cxn>
              <a:cxn ang="0">
                <a:pos x="0" y="8"/>
              </a:cxn>
              <a:cxn ang="0">
                <a:pos x="9" y="18"/>
              </a:cxn>
              <a:cxn ang="0">
                <a:pos x="19" y="9"/>
              </a:cxn>
            </a:cxnLst>
            <a:rect l="0" t="0" r="r" b="b"/>
            <a:pathLst>
              <a:path w="19" h="18">
                <a:moveTo>
                  <a:pt x="19" y="9"/>
                </a:moveTo>
                <a:lnTo>
                  <a:pt x="12" y="0"/>
                </a:lnTo>
                <a:lnTo>
                  <a:pt x="0" y="8"/>
                </a:lnTo>
                <a:lnTo>
                  <a:pt x="9" y="18"/>
                </a:lnTo>
                <a:lnTo>
                  <a:pt x="19" y="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08" name="Freeform 720"/>
          <p:cNvSpPr>
            <a:spLocks/>
          </p:cNvSpPr>
          <p:nvPr/>
        </p:nvSpPr>
        <p:spPr bwMode="auto">
          <a:xfrm>
            <a:off x="1743075" y="3046413"/>
            <a:ext cx="30163" cy="3016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9"/>
              </a:cxn>
              <a:cxn ang="0">
                <a:pos x="9" y="19"/>
              </a:cxn>
              <a:cxn ang="0">
                <a:pos x="19" y="10"/>
              </a:cxn>
            </a:cxnLst>
            <a:rect l="0" t="0" r="r" b="b"/>
            <a:pathLst>
              <a:path w="19" h="19">
                <a:moveTo>
                  <a:pt x="19" y="10"/>
                </a:moveTo>
                <a:lnTo>
                  <a:pt x="10" y="0"/>
                </a:lnTo>
                <a:lnTo>
                  <a:pt x="0" y="9"/>
                </a:lnTo>
                <a:lnTo>
                  <a:pt x="9" y="19"/>
                </a:lnTo>
                <a:lnTo>
                  <a:pt x="19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09" name="Freeform 721"/>
          <p:cNvSpPr>
            <a:spLocks/>
          </p:cNvSpPr>
          <p:nvPr/>
        </p:nvSpPr>
        <p:spPr bwMode="auto">
          <a:xfrm>
            <a:off x="1712913" y="3073400"/>
            <a:ext cx="26987" cy="26988"/>
          </a:xfrm>
          <a:custGeom>
            <a:avLst/>
            <a:gdLst/>
            <a:ahLst/>
            <a:cxnLst>
              <a:cxn ang="0">
                <a:pos x="17" y="10"/>
              </a:cxn>
              <a:cxn ang="0">
                <a:pos x="9" y="0"/>
              </a:cxn>
              <a:cxn ang="0">
                <a:pos x="0" y="8"/>
              </a:cxn>
              <a:cxn ang="0">
                <a:pos x="7" y="17"/>
              </a:cxn>
              <a:cxn ang="0">
                <a:pos x="17" y="10"/>
              </a:cxn>
            </a:cxnLst>
            <a:rect l="0" t="0" r="r" b="b"/>
            <a:pathLst>
              <a:path w="17" h="17">
                <a:moveTo>
                  <a:pt x="17" y="10"/>
                </a:moveTo>
                <a:lnTo>
                  <a:pt x="9" y="0"/>
                </a:lnTo>
                <a:lnTo>
                  <a:pt x="0" y="8"/>
                </a:lnTo>
                <a:lnTo>
                  <a:pt x="7" y="17"/>
                </a:lnTo>
                <a:lnTo>
                  <a:pt x="17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10" name="Freeform 722"/>
          <p:cNvSpPr>
            <a:spLocks/>
          </p:cNvSpPr>
          <p:nvPr/>
        </p:nvSpPr>
        <p:spPr bwMode="auto">
          <a:xfrm>
            <a:off x="1677988" y="3098800"/>
            <a:ext cx="30162" cy="28575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2" y="0"/>
              </a:cxn>
              <a:cxn ang="0">
                <a:pos x="0" y="9"/>
              </a:cxn>
              <a:cxn ang="0">
                <a:pos x="9" y="18"/>
              </a:cxn>
              <a:cxn ang="0">
                <a:pos x="19" y="10"/>
              </a:cxn>
            </a:cxnLst>
            <a:rect l="0" t="0" r="r" b="b"/>
            <a:pathLst>
              <a:path w="19" h="18">
                <a:moveTo>
                  <a:pt x="19" y="10"/>
                </a:moveTo>
                <a:lnTo>
                  <a:pt x="12" y="0"/>
                </a:lnTo>
                <a:lnTo>
                  <a:pt x="0" y="9"/>
                </a:lnTo>
                <a:lnTo>
                  <a:pt x="9" y="18"/>
                </a:lnTo>
                <a:lnTo>
                  <a:pt x="19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11" name="Freeform 723"/>
          <p:cNvSpPr>
            <a:spLocks/>
          </p:cNvSpPr>
          <p:nvPr/>
        </p:nvSpPr>
        <p:spPr bwMode="auto">
          <a:xfrm>
            <a:off x="1647825" y="3124200"/>
            <a:ext cx="28575" cy="30163"/>
          </a:xfrm>
          <a:custGeom>
            <a:avLst/>
            <a:gdLst/>
            <a:ahLst/>
            <a:cxnLst>
              <a:cxn ang="0">
                <a:pos x="18" y="10"/>
              </a:cxn>
              <a:cxn ang="0">
                <a:pos x="9" y="0"/>
              </a:cxn>
              <a:cxn ang="0">
                <a:pos x="7" y="2"/>
              </a:cxn>
              <a:cxn ang="0">
                <a:pos x="0" y="10"/>
              </a:cxn>
              <a:cxn ang="0">
                <a:pos x="7" y="19"/>
              </a:cxn>
              <a:cxn ang="0">
                <a:pos x="17" y="12"/>
              </a:cxn>
              <a:cxn ang="0">
                <a:pos x="18" y="10"/>
              </a:cxn>
            </a:cxnLst>
            <a:rect l="0" t="0" r="r" b="b"/>
            <a:pathLst>
              <a:path w="18" h="19">
                <a:moveTo>
                  <a:pt x="18" y="10"/>
                </a:moveTo>
                <a:lnTo>
                  <a:pt x="9" y="0"/>
                </a:lnTo>
                <a:lnTo>
                  <a:pt x="7" y="2"/>
                </a:lnTo>
                <a:lnTo>
                  <a:pt x="0" y="10"/>
                </a:lnTo>
                <a:lnTo>
                  <a:pt x="7" y="19"/>
                </a:lnTo>
                <a:lnTo>
                  <a:pt x="17" y="12"/>
                </a:lnTo>
                <a:lnTo>
                  <a:pt x="18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12" name="Freeform 724"/>
          <p:cNvSpPr>
            <a:spLocks/>
          </p:cNvSpPr>
          <p:nvPr/>
        </p:nvSpPr>
        <p:spPr bwMode="auto">
          <a:xfrm>
            <a:off x="1616075" y="3152775"/>
            <a:ext cx="28575" cy="28575"/>
          </a:xfrm>
          <a:custGeom>
            <a:avLst/>
            <a:gdLst/>
            <a:ahLst/>
            <a:cxnLst>
              <a:cxn ang="0">
                <a:pos x="18" y="10"/>
              </a:cxn>
              <a:cxn ang="0">
                <a:pos x="10" y="0"/>
              </a:cxn>
              <a:cxn ang="0">
                <a:pos x="0" y="9"/>
              </a:cxn>
              <a:cxn ang="0">
                <a:pos x="8" y="18"/>
              </a:cxn>
              <a:cxn ang="0">
                <a:pos x="18" y="10"/>
              </a:cxn>
            </a:cxnLst>
            <a:rect l="0" t="0" r="r" b="b"/>
            <a:pathLst>
              <a:path w="18" h="18">
                <a:moveTo>
                  <a:pt x="18" y="10"/>
                </a:moveTo>
                <a:lnTo>
                  <a:pt x="10" y="0"/>
                </a:lnTo>
                <a:lnTo>
                  <a:pt x="0" y="9"/>
                </a:lnTo>
                <a:lnTo>
                  <a:pt x="8" y="18"/>
                </a:lnTo>
                <a:lnTo>
                  <a:pt x="18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13" name="Freeform 725"/>
          <p:cNvSpPr>
            <a:spLocks/>
          </p:cNvSpPr>
          <p:nvPr/>
        </p:nvSpPr>
        <p:spPr bwMode="auto">
          <a:xfrm>
            <a:off x="1584325" y="3179763"/>
            <a:ext cx="28575" cy="30162"/>
          </a:xfrm>
          <a:custGeom>
            <a:avLst/>
            <a:gdLst/>
            <a:ahLst/>
            <a:cxnLst>
              <a:cxn ang="0">
                <a:pos x="18" y="10"/>
              </a:cxn>
              <a:cxn ang="0">
                <a:pos x="10" y="0"/>
              </a:cxn>
              <a:cxn ang="0">
                <a:pos x="0" y="10"/>
              </a:cxn>
              <a:cxn ang="0">
                <a:pos x="9" y="19"/>
              </a:cxn>
              <a:cxn ang="0">
                <a:pos x="18" y="10"/>
              </a:cxn>
            </a:cxnLst>
            <a:rect l="0" t="0" r="r" b="b"/>
            <a:pathLst>
              <a:path w="18" h="19">
                <a:moveTo>
                  <a:pt x="18" y="10"/>
                </a:moveTo>
                <a:lnTo>
                  <a:pt x="10" y="0"/>
                </a:lnTo>
                <a:lnTo>
                  <a:pt x="0" y="10"/>
                </a:lnTo>
                <a:lnTo>
                  <a:pt x="9" y="19"/>
                </a:lnTo>
                <a:lnTo>
                  <a:pt x="18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14" name="Freeform 726"/>
          <p:cNvSpPr>
            <a:spLocks/>
          </p:cNvSpPr>
          <p:nvPr/>
        </p:nvSpPr>
        <p:spPr bwMode="auto">
          <a:xfrm>
            <a:off x="1554163" y="3208338"/>
            <a:ext cx="28575" cy="28575"/>
          </a:xfrm>
          <a:custGeom>
            <a:avLst/>
            <a:gdLst/>
            <a:ahLst/>
            <a:cxnLst>
              <a:cxn ang="0">
                <a:pos x="18" y="10"/>
              </a:cxn>
              <a:cxn ang="0">
                <a:pos x="9" y="0"/>
              </a:cxn>
              <a:cxn ang="0">
                <a:pos x="5" y="4"/>
              </a:cxn>
              <a:cxn ang="0">
                <a:pos x="0" y="9"/>
              </a:cxn>
              <a:cxn ang="0">
                <a:pos x="9" y="18"/>
              </a:cxn>
              <a:cxn ang="0">
                <a:pos x="14" y="12"/>
              </a:cxn>
              <a:cxn ang="0">
                <a:pos x="18" y="10"/>
              </a:cxn>
            </a:cxnLst>
            <a:rect l="0" t="0" r="r" b="b"/>
            <a:pathLst>
              <a:path w="18" h="18">
                <a:moveTo>
                  <a:pt x="18" y="10"/>
                </a:moveTo>
                <a:lnTo>
                  <a:pt x="9" y="0"/>
                </a:lnTo>
                <a:lnTo>
                  <a:pt x="5" y="4"/>
                </a:lnTo>
                <a:lnTo>
                  <a:pt x="0" y="9"/>
                </a:lnTo>
                <a:lnTo>
                  <a:pt x="9" y="18"/>
                </a:lnTo>
                <a:lnTo>
                  <a:pt x="14" y="12"/>
                </a:lnTo>
                <a:lnTo>
                  <a:pt x="18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15" name="Freeform 727"/>
          <p:cNvSpPr>
            <a:spLocks/>
          </p:cNvSpPr>
          <p:nvPr/>
        </p:nvSpPr>
        <p:spPr bwMode="auto">
          <a:xfrm>
            <a:off x="1522413" y="3236913"/>
            <a:ext cx="30162" cy="3016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9" y="19"/>
              </a:cxn>
              <a:cxn ang="0">
                <a:pos x="19" y="10"/>
              </a:cxn>
            </a:cxnLst>
            <a:rect l="0" t="0" r="r" b="b"/>
            <a:pathLst>
              <a:path w="19" h="19">
                <a:moveTo>
                  <a:pt x="19" y="10"/>
                </a:moveTo>
                <a:lnTo>
                  <a:pt x="9" y="0"/>
                </a:lnTo>
                <a:lnTo>
                  <a:pt x="0" y="10"/>
                </a:lnTo>
                <a:lnTo>
                  <a:pt x="9" y="19"/>
                </a:lnTo>
                <a:lnTo>
                  <a:pt x="19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16" name="Freeform 728"/>
          <p:cNvSpPr>
            <a:spLocks/>
          </p:cNvSpPr>
          <p:nvPr/>
        </p:nvSpPr>
        <p:spPr bwMode="auto">
          <a:xfrm>
            <a:off x="1493838" y="3267075"/>
            <a:ext cx="28575" cy="30163"/>
          </a:xfrm>
          <a:custGeom>
            <a:avLst/>
            <a:gdLst/>
            <a:ahLst/>
            <a:cxnLst>
              <a:cxn ang="0">
                <a:pos x="18" y="8"/>
              </a:cxn>
              <a:cxn ang="0">
                <a:pos x="10" y="0"/>
              </a:cxn>
              <a:cxn ang="0">
                <a:pos x="0" y="9"/>
              </a:cxn>
              <a:cxn ang="0">
                <a:pos x="10" y="19"/>
              </a:cxn>
              <a:cxn ang="0">
                <a:pos x="18" y="8"/>
              </a:cxn>
            </a:cxnLst>
            <a:rect l="0" t="0" r="r" b="b"/>
            <a:pathLst>
              <a:path w="18" h="19">
                <a:moveTo>
                  <a:pt x="18" y="8"/>
                </a:moveTo>
                <a:lnTo>
                  <a:pt x="10" y="0"/>
                </a:lnTo>
                <a:lnTo>
                  <a:pt x="0" y="9"/>
                </a:lnTo>
                <a:lnTo>
                  <a:pt x="10" y="19"/>
                </a:lnTo>
                <a:lnTo>
                  <a:pt x="18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17" name="Freeform 729"/>
          <p:cNvSpPr>
            <a:spLocks/>
          </p:cNvSpPr>
          <p:nvPr/>
        </p:nvSpPr>
        <p:spPr bwMode="auto">
          <a:xfrm>
            <a:off x="1463675" y="3297238"/>
            <a:ext cx="30163" cy="28575"/>
          </a:xfrm>
          <a:custGeom>
            <a:avLst/>
            <a:gdLst/>
            <a:ahLst/>
            <a:cxnLst>
              <a:cxn ang="0">
                <a:pos x="19" y="8"/>
              </a:cxn>
              <a:cxn ang="0">
                <a:pos x="9" y="0"/>
              </a:cxn>
              <a:cxn ang="0">
                <a:pos x="6" y="1"/>
              </a:cxn>
              <a:cxn ang="0">
                <a:pos x="0" y="8"/>
              </a:cxn>
              <a:cxn ang="0">
                <a:pos x="10" y="18"/>
              </a:cxn>
              <a:cxn ang="0">
                <a:pos x="16" y="11"/>
              </a:cxn>
              <a:cxn ang="0">
                <a:pos x="19" y="8"/>
              </a:cxn>
            </a:cxnLst>
            <a:rect l="0" t="0" r="r" b="b"/>
            <a:pathLst>
              <a:path w="19" h="18">
                <a:moveTo>
                  <a:pt x="19" y="8"/>
                </a:moveTo>
                <a:lnTo>
                  <a:pt x="9" y="0"/>
                </a:lnTo>
                <a:lnTo>
                  <a:pt x="6" y="1"/>
                </a:lnTo>
                <a:lnTo>
                  <a:pt x="0" y="8"/>
                </a:lnTo>
                <a:lnTo>
                  <a:pt x="10" y="18"/>
                </a:lnTo>
                <a:lnTo>
                  <a:pt x="16" y="11"/>
                </a:lnTo>
                <a:lnTo>
                  <a:pt x="19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78618" name="Group 730"/>
          <p:cNvGrpSpPr>
            <a:grpSpLocks/>
          </p:cNvGrpSpPr>
          <p:nvPr/>
        </p:nvGrpSpPr>
        <p:grpSpPr bwMode="auto">
          <a:xfrm>
            <a:off x="1185863" y="2508250"/>
            <a:ext cx="2265362" cy="2921000"/>
            <a:chOff x="747" y="1336"/>
            <a:chExt cx="1427" cy="1840"/>
          </a:xfrm>
        </p:grpSpPr>
        <p:sp>
          <p:nvSpPr>
            <p:cNvPr id="678619" name="Freeform 731"/>
            <p:cNvSpPr>
              <a:spLocks/>
            </p:cNvSpPr>
            <p:nvPr/>
          </p:nvSpPr>
          <p:spPr bwMode="auto">
            <a:xfrm>
              <a:off x="1019" y="2451"/>
              <a:ext cx="17" cy="17"/>
            </a:xfrm>
            <a:custGeom>
              <a:avLst/>
              <a:gdLst/>
              <a:ahLst/>
              <a:cxnLst>
                <a:cxn ang="0">
                  <a:pos x="17" y="12"/>
                </a:cxn>
                <a:cxn ang="0">
                  <a:pos x="12" y="0"/>
                </a:cxn>
                <a:cxn ang="0">
                  <a:pos x="9" y="2"/>
                </a:cxn>
                <a:cxn ang="0">
                  <a:pos x="0" y="5"/>
                </a:cxn>
                <a:cxn ang="0">
                  <a:pos x="5" y="17"/>
                </a:cxn>
                <a:cxn ang="0">
                  <a:pos x="14" y="14"/>
                </a:cxn>
                <a:cxn ang="0">
                  <a:pos x="17" y="12"/>
                </a:cxn>
              </a:cxnLst>
              <a:rect l="0" t="0" r="r" b="b"/>
              <a:pathLst>
                <a:path w="17" h="17">
                  <a:moveTo>
                    <a:pt x="17" y="12"/>
                  </a:moveTo>
                  <a:lnTo>
                    <a:pt x="12" y="0"/>
                  </a:lnTo>
                  <a:lnTo>
                    <a:pt x="9" y="2"/>
                  </a:lnTo>
                  <a:lnTo>
                    <a:pt x="0" y="5"/>
                  </a:lnTo>
                  <a:lnTo>
                    <a:pt x="5" y="17"/>
                  </a:lnTo>
                  <a:lnTo>
                    <a:pt x="14" y="14"/>
                  </a:lnTo>
                  <a:lnTo>
                    <a:pt x="17" y="12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620" name="Freeform 732"/>
            <p:cNvSpPr>
              <a:spLocks/>
            </p:cNvSpPr>
            <p:nvPr/>
          </p:nvSpPr>
          <p:spPr bwMode="auto">
            <a:xfrm>
              <a:off x="969" y="2471"/>
              <a:ext cx="18" cy="17"/>
            </a:xfrm>
            <a:custGeom>
              <a:avLst/>
              <a:gdLst/>
              <a:ahLst/>
              <a:cxnLst>
                <a:cxn ang="0">
                  <a:pos x="18" y="12"/>
                </a:cxn>
                <a:cxn ang="0">
                  <a:pos x="13" y="0"/>
                </a:cxn>
                <a:cxn ang="0">
                  <a:pos x="5" y="4"/>
                </a:cxn>
                <a:cxn ang="0">
                  <a:pos x="0" y="6"/>
                </a:cxn>
                <a:cxn ang="0">
                  <a:pos x="6" y="17"/>
                </a:cxn>
                <a:cxn ang="0">
                  <a:pos x="10" y="16"/>
                </a:cxn>
                <a:cxn ang="0">
                  <a:pos x="18" y="12"/>
                </a:cxn>
              </a:cxnLst>
              <a:rect l="0" t="0" r="r" b="b"/>
              <a:pathLst>
                <a:path w="18" h="17">
                  <a:moveTo>
                    <a:pt x="18" y="12"/>
                  </a:moveTo>
                  <a:lnTo>
                    <a:pt x="13" y="0"/>
                  </a:lnTo>
                  <a:lnTo>
                    <a:pt x="5" y="4"/>
                  </a:lnTo>
                  <a:lnTo>
                    <a:pt x="0" y="6"/>
                  </a:lnTo>
                  <a:lnTo>
                    <a:pt x="6" y="17"/>
                  </a:lnTo>
                  <a:lnTo>
                    <a:pt x="10" y="16"/>
                  </a:lnTo>
                  <a:lnTo>
                    <a:pt x="18" y="12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8621" name="Group 733"/>
            <p:cNvGrpSpPr>
              <a:grpSpLocks/>
            </p:cNvGrpSpPr>
            <p:nvPr/>
          </p:nvGrpSpPr>
          <p:grpSpPr bwMode="auto">
            <a:xfrm>
              <a:off x="747" y="1336"/>
              <a:ext cx="1427" cy="1840"/>
              <a:chOff x="747" y="1336"/>
              <a:chExt cx="1427" cy="1840"/>
            </a:xfrm>
          </p:grpSpPr>
          <p:sp>
            <p:nvSpPr>
              <p:cNvPr id="678622" name="Freeform 734"/>
              <p:cNvSpPr>
                <a:spLocks/>
              </p:cNvSpPr>
              <p:nvPr/>
            </p:nvSpPr>
            <p:spPr bwMode="auto">
              <a:xfrm>
                <a:off x="1989" y="1482"/>
                <a:ext cx="18" cy="18"/>
              </a:xfrm>
              <a:custGeom>
                <a:avLst/>
                <a:gdLst/>
                <a:ahLst/>
                <a:cxnLst>
                  <a:cxn ang="0">
                    <a:pos x="8" y="18"/>
                  </a:cxn>
                  <a:cxn ang="0">
                    <a:pos x="18" y="11"/>
                  </a:cxn>
                  <a:cxn ang="0">
                    <a:pos x="10" y="0"/>
                  </a:cxn>
                  <a:cxn ang="0">
                    <a:pos x="0" y="8"/>
                  </a:cxn>
                  <a:cxn ang="0">
                    <a:pos x="8" y="18"/>
                  </a:cxn>
                </a:cxnLst>
                <a:rect l="0" t="0" r="r" b="b"/>
                <a:pathLst>
                  <a:path w="18" h="18">
                    <a:moveTo>
                      <a:pt x="8" y="18"/>
                    </a:moveTo>
                    <a:lnTo>
                      <a:pt x="18" y="11"/>
                    </a:lnTo>
                    <a:lnTo>
                      <a:pt x="10" y="0"/>
                    </a:lnTo>
                    <a:lnTo>
                      <a:pt x="0" y="8"/>
                    </a:lnTo>
                    <a:lnTo>
                      <a:pt x="8" y="18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23" name="Freeform 735"/>
              <p:cNvSpPr>
                <a:spLocks/>
              </p:cNvSpPr>
              <p:nvPr/>
            </p:nvSpPr>
            <p:spPr bwMode="auto">
              <a:xfrm>
                <a:off x="1928" y="1433"/>
                <a:ext cx="17" cy="18"/>
              </a:xfrm>
              <a:custGeom>
                <a:avLst/>
                <a:gdLst/>
                <a:ahLst/>
                <a:cxnLst>
                  <a:cxn ang="0">
                    <a:pos x="11" y="18"/>
                  </a:cxn>
                  <a:cxn ang="0">
                    <a:pos x="17" y="7"/>
                  </a:cxn>
                  <a:cxn ang="0">
                    <a:pos x="15" y="6"/>
                  </a:cxn>
                  <a:cxn ang="0">
                    <a:pos x="5" y="0"/>
                  </a:cxn>
                  <a:cxn ang="0">
                    <a:pos x="0" y="12"/>
                  </a:cxn>
                  <a:cxn ang="0">
                    <a:pos x="10" y="18"/>
                  </a:cxn>
                  <a:cxn ang="0">
                    <a:pos x="11" y="18"/>
                  </a:cxn>
                </a:cxnLst>
                <a:rect l="0" t="0" r="r" b="b"/>
                <a:pathLst>
                  <a:path w="17" h="18">
                    <a:moveTo>
                      <a:pt x="11" y="18"/>
                    </a:moveTo>
                    <a:lnTo>
                      <a:pt x="17" y="7"/>
                    </a:lnTo>
                    <a:lnTo>
                      <a:pt x="15" y="6"/>
                    </a:lnTo>
                    <a:lnTo>
                      <a:pt x="5" y="0"/>
                    </a:lnTo>
                    <a:lnTo>
                      <a:pt x="0" y="12"/>
                    </a:lnTo>
                    <a:lnTo>
                      <a:pt x="10" y="18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24" name="Freeform 736"/>
              <p:cNvSpPr>
                <a:spLocks/>
              </p:cNvSpPr>
              <p:nvPr/>
            </p:nvSpPr>
            <p:spPr bwMode="auto">
              <a:xfrm>
                <a:off x="1447" y="1336"/>
                <a:ext cx="107" cy="20"/>
              </a:xfrm>
              <a:custGeom>
                <a:avLst/>
                <a:gdLst/>
                <a:ahLst/>
                <a:cxnLst>
                  <a:cxn ang="0">
                    <a:pos x="107" y="12"/>
                  </a:cxn>
                  <a:cxn ang="0">
                    <a:pos x="107" y="0"/>
                  </a:cxn>
                  <a:cxn ang="0">
                    <a:pos x="76" y="0"/>
                  </a:cxn>
                  <a:cxn ang="0">
                    <a:pos x="45" y="3"/>
                  </a:cxn>
                  <a:cxn ang="0">
                    <a:pos x="14" y="5"/>
                  </a:cxn>
                  <a:cxn ang="0">
                    <a:pos x="0" y="6"/>
                  </a:cxn>
                  <a:cxn ang="0">
                    <a:pos x="2" y="20"/>
                  </a:cxn>
                  <a:cxn ang="0">
                    <a:pos x="14" y="18"/>
                  </a:cxn>
                  <a:cxn ang="0">
                    <a:pos x="45" y="15"/>
                  </a:cxn>
                  <a:cxn ang="0">
                    <a:pos x="76" y="14"/>
                  </a:cxn>
                  <a:cxn ang="0">
                    <a:pos x="107" y="12"/>
                  </a:cxn>
                </a:cxnLst>
                <a:rect l="0" t="0" r="r" b="b"/>
                <a:pathLst>
                  <a:path w="107" h="20">
                    <a:moveTo>
                      <a:pt x="107" y="12"/>
                    </a:moveTo>
                    <a:lnTo>
                      <a:pt x="107" y="0"/>
                    </a:lnTo>
                    <a:lnTo>
                      <a:pt x="76" y="0"/>
                    </a:lnTo>
                    <a:lnTo>
                      <a:pt x="45" y="3"/>
                    </a:lnTo>
                    <a:lnTo>
                      <a:pt x="14" y="5"/>
                    </a:lnTo>
                    <a:lnTo>
                      <a:pt x="0" y="6"/>
                    </a:lnTo>
                    <a:lnTo>
                      <a:pt x="2" y="20"/>
                    </a:lnTo>
                    <a:lnTo>
                      <a:pt x="14" y="18"/>
                    </a:lnTo>
                    <a:lnTo>
                      <a:pt x="45" y="15"/>
                    </a:lnTo>
                    <a:lnTo>
                      <a:pt x="76" y="14"/>
                    </a:lnTo>
                    <a:lnTo>
                      <a:pt x="107" y="12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25" name="Freeform 737"/>
              <p:cNvSpPr>
                <a:spLocks/>
              </p:cNvSpPr>
              <p:nvPr/>
            </p:nvSpPr>
            <p:spPr bwMode="auto">
              <a:xfrm>
                <a:off x="1394" y="1351"/>
                <a:ext cx="16" cy="14"/>
              </a:xfrm>
              <a:custGeom>
                <a:avLst/>
                <a:gdLst/>
                <a:ahLst/>
                <a:cxnLst>
                  <a:cxn ang="0">
                    <a:pos x="16" y="12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0" y="2"/>
                  </a:cxn>
                  <a:cxn ang="0">
                    <a:pos x="2" y="14"/>
                  </a:cxn>
                  <a:cxn ang="0">
                    <a:pos x="10" y="12"/>
                  </a:cxn>
                  <a:cxn ang="0">
                    <a:pos x="7" y="6"/>
                  </a:cxn>
                  <a:cxn ang="0">
                    <a:pos x="7" y="13"/>
                  </a:cxn>
                  <a:cxn ang="0">
                    <a:pos x="16" y="12"/>
                  </a:cxn>
                </a:cxnLst>
                <a:rect l="0" t="0" r="r" b="b"/>
                <a:pathLst>
                  <a:path w="16" h="14">
                    <a:moveTo>
                      <a:pt x="16" y="12"/>
                    </a:moveTo>
                    <a:lnTo>
                      <a:pt x="14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2" y="14"/>
                    </a:lnTo>
                    <a:lnTo>
                      <a:pt x="10" y="12"/>
                    </a:lnTo>
                    <a:lnTo>
                      <a:pt x="7" y="6"/>
                    </a:lnTo>
                    <a:lnTo>
                      <a:pt x="7" y="13"/>
                    </a:lnTo>
                    <a:lnTo>
                      <a:pt x="16" y="12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26" name="Freeform 738"/>
              <p:cNvSpPr>
                <a:spLocks/>
              </p:cNvSpPr>
              <p:nvPr/>
            </p:nvSpPr>
            <p:spPr bwMode="auto">
              <a:xfrm>
                <a:off x="1342" y="1362"/>
                <a:ext cx="17" cy="15"/>
              </a:xfrm>
              <a:custGeom>
                <a:avLst/>
                <a:gdLst/>
                <a:ahLst/>
                <a:cxnLst>
                  <a:cxn ang="0">
                    <a:pos x="17" y="12"/>
                  </a:cxn>
                  <a:cxn ang="0">
                    <a:pos x="13" y="0"/>
                  </a:cxn>
                  <a:cxn ang="0">
                    <a:pos x="0" y="3"/>
                  </a:cxn>
                  <a:cxn ang="0">
                    <a:pos x="3" y="15"/>
                  </a:cxn>
                  <a:cxn ang="0">
                    <a:pos x="17" y="12"/>
                  </a:cxn>
                </a:cxnLst>
                <a:rect l="0" t="0" r="r" b="b"/>
                <a:pathLst>
                  <a:path w="17" h="15">
                    <a:moveTo>
                      <a:pt x="17" y="12"/>
                    </a:moveTo>
                    <a:lnTo>
                      <a:pt x="13" y="0"/>
                    </a:lnTo>
                    <a:lnTo>
                      <a:pt x="0" y="3"/>
                    </a:lnTo>
                    <a:lnTo>
                      <a:pt x="3" y="15"/>
                    </a:lnTo>
                    <a:lnTo>
                      <a:pt x="17" y="12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27" name="Freeform 739"/>
              <p:cNvSpPr>
                <a:spLocks/>
              </p:cNvSpPr>
              <p:nvPr/>
            </p:nvSpPr>
            <p:spPr bwMode="auto">
              <a:xfrm>
                <a:off x="1206" y="1377"/>
                <a:ext cx="103" cy="55"/>
              </a:xfrm>
              <a:custGeom>
                <a:avLst/>
                <a:gdLst/>
                <a:ahLst/>
                <a:cxnLst>
                  <a:cxn ang="0">
                    <a:pos x="103" y="14"/>
                  </a:cxn>
                  <a:cxn ang="0">
                    <a:pos x="98" y="0"/>
                  </a:cxn>
                  <a:cxn ang="0">
                    <a:pos x="81" y="8"/>
                  </a:cxn>
                  <a:cxn ang="0">
                    <a:pos x="54" y="17"/>
                  </a:cxn>
                  <a:cxn ang="0">
                    <a:pos x="29" y="29"/>
                  </a:cxn>
                  <a:cxn ang="0">
                    <a:pos x="4" y="42"/>
                  </a:cxn>
                  <a:cxn ang="0">
                    <a:pos x="0" y="44"/>
                  </a:cxn>
                  <a:cxn ang="0">
                    <a:pos x="7" y="55"/>
                  </a:cxn>
                  <a:cxn ang="0">
                    <a:pos x="8" y="54"/>
                  </a:cxn>
                  <a:cxn ang="0">
                    <a:pos x="33" y="42"/>
                  </a:cxn>
                  <a:cxn ang="0">
                    <a:pos x="59" y="29"/>
                  </a:cxn>
                  <a:cxn ang="0">
                    <a:pos x="85" y="20"/>
                  </a:cxn>
                  <a:cxn ang="0">
                    <a:pos x="103" y="14"/>
                  </a:cxn>
                </a:cxnLst>
                <a:rect l="0" t="0" r="r" b="b"/>
                <a:pathLst>
                  <a:path w="103" h="55">
                    <a:moveTo>
                      <a:pt x="103" y="14"/>
                    </a:moveTo>
                    <a:lnTo>
                      <a:pt x="98" y="0"/>
                    </a:lnTo>
                    <a:lnTo>
                      <a:pt x="81" y="8"/>
                    </a:lnTo>
                    <a:lnTo>
                      <a:pt x="54" y="17"/>
                    </a:lnTo>
                    <a:lnTo>
                      <a:pt x="29" y="29"/>
                    </a:lnTo>
                    <a:lnTo>
                      <a:pt x="4" y="42"/>
                    </a:lnTo>
                    <a:lnTo>
                      <a:pt x="0" y="44"/>
                    </a:lnTo>
                    <a:lnTo>
                      <a:pt x="7" y="55"/>
                    </a:lnTo>
                    <a:lnTo>
                      <a:pt x="8" y="54"/>
                    </a:lnTo>
                    <a:lnTo>
                      <a:pt x="33" y="42"/>
                    </a:lnTo>
                    <a:lnTo>
                      <a:pt x="59" y="29"/>
                    </a:lnTo>
                    <a:lnTo>
                      <a:pt x="85" y="20"/>
                    </a:lnTo>
                    <a:lnTo>
                      <a:pt x="103" y="14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28" name="Freeform 740"/>
              <p:cNvSpPr>
                <a:spLocks/>
              </p:cNvSpPr>
              <p:nvPr/>
            </p:nvSpPr>
            <p:spPr bwMode="auto">
              <a:xfrm>
                <a:off x="1160" y="1442"/>
                <a:ext cx="19" cy="18"/>
              </a:xfrm>
              <a:custGeom>
                <a:avLst/>
                <a:gdLst/>
                <a:ahLst/>
                <a:cxnLst>
                  <a:cxn ang="0">
                    <a:pos x="19" y="9"/>
                  </a:cxn>
                  <a:cxn ang="0">
                    <a:pos x="12" y="0"/>
                  </a:cxn>
                  <a:cxn ang="0">
                    <a:pos x="2" y="6"/>
                  </a:cxn>
                  <a:cxn ang="0">
                    <a:pos x="0" y="7"/>
                  </a:cxn>
                  <a:cxn ang="0">
                    <a:pos x="0" y="6"/>
                  </a:cxn>
                  <a:cxn ang="0">
                    <a:pos x="8" y="17"/>
                  </a:cxn>
                  <a:cxn ang="0">
                    <a:pos x="9" y="15"/>
                  </a:cxn>
                  <a:cxn ang="0">
                    <a:pos x="4" y="12"/>
                  </a:cxn>
                  <a:cxn ang="0">
                    <a:pos x="7" y="18"/>
                  </a:cxn>
                  <a:cxn ang="0">
                    <a:pos x="19" y="9"/>
                  </a:cxn>
                </a:cxnLst>
                <a:rect l="0" t="0" r="r" b="b"/>
                <a:pathLst>
                  <a:path w="19" h="18">
                    <a:moveTo>
                      <a:pt x="19" y="9"/>
                    </a:moveTo>
                    <a:lnTo>
                      <a:pt x="12" y="0"/>
                    </a:lnTo>
                    <a:lnTo>
                      <a:pt x="2" y="6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8" y="17"/>
                    </a:lnTo>
                    <a:lnTo>
                      <a:pt x="9" y="15"/>
                    </a:lnTo>
                    <a:lnTo>
                      <a:pt x="4" y="12"/>
                    </a:lnTo>
                    <a:lnTo>
                      <a:pt x="7" y="18"/>
                    </a:ln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29" name="Freeform 741"/>
              <p:cNvSpPr>
                <a:spLocks/>
              </p:cNvSpPr>
              <p:nvPr/>
            </p:nvSpPr>
            <p:spPr bwMode="auto">
              <a:xfrm>
                <a:off x="1117" y="1472"/>
                <a:ext cx="19" cy="17"/>
              </a:xfrm>
              <a:custGeom>
                <a:avLst/>
                <a:gdLst/>
                <a:ahLst/>
                <a:cxnLst>
                  <a:cxn ang="0">
                    <a:pos x="19" y="10"/>
                  </a:cxn>
                  <a:cxn ang="0">
                    <a:pos x="11" y="0"/>
                  </a:cxn>
                  <a:cxn ang="0">
                    <a:pos x="0" y="7"/>
                  </a:cxn>
                  <a:cxn ang="0">
                    <a:pos x="9" y="17"/>
                  </a:cxn>
                  <a:cxn ang="0">
                    <a:pos x="19" y="10"/>
                  </a:cxn>
                </a:cxnLst>
                <a:rect l="0" t="0" r="r" b="b"/>
                <a:pathLst>
                  <a:path w="19" h="17">
                    <a:moveTo>
                      <a:pt x="19" y="10"/>
                    </a:moveTo>
                    <a:lnTo>
                      <a:pt x="11" y="0"/>
                    </a:lnTo>
                    <a:lnTo>
                      <a:pt x="0" y="7"/>
                    </a:lnTo>
                    <a:lnTo>
                      <a:pt x="9" y="17"/>
                    </a:lnTo>
                    <a:lnTo>
                      <a:pt x="19" y="10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30" name="Freeform 742"/>
              <p:cNvSpPr>
                <a:spLocks/>
              </p:cNvSpPr>
              <p:nvPr/>
            </p:nvSpPr>
            <p:spPr bwMode="auto">
              <a:xfrm>
                <a:off x="1016" y="1505"/>
                <a:ext cx="80" cy="87"/>
              </a:xfrm>
              <a:custGeom>
                <a:avLst/>
                <a:gdLst/>
                <a:ahLst/>
                <a:cxnLst>
                  <a:cxn ang="0">
                    <a:pos x="80" y="9"/>
                  </a:cxn>
                  <a:cxn ang="0">
                    <a:pos x="71" y="0"/>
                  </a:cxn>
                  <a:cxn ang="0">
                    <a:pos x="61" y="9"/>
                  </a:cxn>
                  <a:cxn ang="0">
                    <a:pos x="43" y="29"/>
                  </a:cxn>
                  <a:cxn ang="0">
                    <a:pos x="25" y="47"/>
                  </a:cxn>
                  <a:cxn ang="0">
                    <a:pos x="10" y="67"/>
                  </a:cxn>
                  <a:cxn ang="0">
                    <a:pos x="0" y="80"/>
                  </a:cxn>
                  <a:cxn ang="0">
                    <a:pos x="12" y="87"/>
                  </a:cxn>
                  <a:cxn ang="0">
                    <a:pos x="19" y="76"/>
                  </a:cxn>
                  <a:cxn ang="0">
                    <a:pos x="35" y="55"/>
                  </a:cxn>
                  <a:cxn ang="0">
                    <a:pos x="53" y="37"/>
                  </a:cxn>
                  <a:cxn ang="0">
                    <a:pos x="70" y="19"/>
                  </a:cxn>
                  <a:cxn ang="0">
                    <a:pos x="80" y="9"/>
                  </a:cxn>
                </a:cxnLst>
                <a:rect l="0" t="0" r="r" b="b"/>
                <a:pathLst>
                  <a:path w="80" h="87">
                    <a:moveTo>
                      <a:pt x="80" y="9"/>
                    </a:moveTo>
                    <a:lnTo>
                      <a:pt x="71" y="0"/>
                    </a:lnTo>
                    <a:lnTo>
                      <a:pt x="61" y="9"/>
                    </a:lnTo>
                    <a:lnTo>
                      <a:pt x="43" y="29"/>
                    </a:lnTo>
                    <a:lnTo>
                      <a:pt x="25" y="47"/>
                    </a:lnTo>
                    <a:lnTo>
                      <a:pt x="10" y="67"/>
                    </a:lnTo>
                    <a:lnTo>
                      <a:pt x="0" y="80"/>
                    </a:lnTo>
                    <a:lnTo>
                      <a:pt x="12" y="87"/>
                    </a:lnTo>
                    <a:lnTo>
                      <a:pt x="19" y="76"/>
                    </a:lnTo>
                    <a:lnTo>
                      <a:pt x="35" y="55"/>
                    </a:lnTo>
                    <a:lnTo>
                      <a:pt x="53" y="37"/>
                    </a:lnTo>
                    <a:lnTo>
                      <a:pt x="70" y="19"/>
                    </a:lnTo>
                    <a:lnTo>
                      <a:pt x="80" y="9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31" name="Freeform 743"/>
              <p:cNvSpPr>
                <a:spLocks/>
              </p:cNvSpPr>
              <p:nvPr/>
            </p:nvSpPr>
            <p:spPr bwMode="auto">
              <a:xfrm>
                <a:off x="989" y="1617"/>
                <a:ext cx="18" cy="18"/>
              </a:xfrm>
              <a:custGeom>
                <a:avLst/>
                <a:gdLst/>
                <a:ahLst/>
                <a:cxnLst>
                  <a:cxn ang="0">
                    <a:pos x="18" y="6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11" y="18"/>
                  </a:cxn>
                  <a:cxn ang="0">
                    <a:pos x="18" y="6"/>
                  </a:cxn>
                </a:cxnLst>
                <a:rect l="0" t="0" r="r" b="b"/>
                <a:pathLst>
                  <a:path w="18" h="18">
                    <a:moveTo>
                      <a:pt x="18" y="6"/>
                    </a:moveTo>
                    <a:lnTo>
                      <a:pt x="6" y="0"/>
                    </a:lnTo>
                    <a:lnTo>
                      <a:pt x="0" y="12"/>
                    </a:lnTo>
                    <a:lnTo>
                      <a:pt x="11" y="18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32" name="Freeform 744"/>
              <p:cNvSpPr>
                <a:spLocks/>
              </p:cNvSpPr>
              <p:nvPr/>
            </p:nvSpPr>
            <p:spPr bwMode="auto">
              <a:xfrm>
                <a:off x="966" y="1665"/>
                <a:ext cx="17" cy="16"/>
              </a:xfrm>
              <a:custGeom>
                <a:avLst/>
                <a:gdLst/>
                <a:ahLst/>
                <a:cxnLst>
                  <a:cxn ang="0">
                    <a:pos x="17" y="4"/>
                  </a:cxn>
                  <a:cxn ang="0">
                    <a:pos x="5" y="0"/>
                  </a:cxn>
                  <a:cxn ang="0">
                    <a:pos x="0" y="12"/>
                  </a:cxn>
                  <a:cxn ang="0">
                    <a:pos x="12" y="16"/>
                  </a:cxn>
                  <a:cxn ang="0">
                    <a:pos x="17" y="4"/>
                  </a:cxn>
                </a:cxnLst>
                <a:rect l="0" t="0" r="r" b="b"/>
                <a:pathLst>
                  <a:path w="17" h="16">
                    <a:moveTo>
                      <a:pt x="17" y="4"/>
                    </a:moveTo>
                    <a:lnTo>
                      <a:pt x="5" y="0"/>
                    </a:lnTo>
                    <a:lnTo>
                      <a:pt x="0" y="12"/>
                    </a:lnTo>
                    <a:lnTo>
                      <a:pt x="12" y="16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33" name="Freeform 745"/>
              <p:cNvSpPr>
                <a:spLocks/>
              </p:cNvSpPr>
              <p:nvPr/>
            </p:nvSpPr>
            <p:spPr bwMode="auto">
              <a:xfrm>
                <a:off x="936" y="1714"/>
                <a:ext cx="30" cy="103"/>
              </a:xfrm>
              <a:custGeom>
                <a:avLst/>
                <a:gdLst/>
                <a:ahLst/>
                <a:cxnLst>
                  <a:cxn ang="0">
                    <a:pos x="30" y="4"/>
                  </a:cxn>
                  <a:cxn ang="0">
                    <a:pos x="17" y="0"/>
                  </a:cxn>
                  <a:cxn ang="0">
                    <a:pos x="13" y="14"/>
                  </a:cxn>
                  <a:cxn ang="0">
                    <a:pos x="7" y="38"/>
                  </a:cxn>
                  <a:cxn ang="0">
                    <a:pos x="7" y="40"/>
                  </a:cxn>
                  <a:cxn ang="0">
                    <a:pos x="2" y="64"/>
                  </a:cxn>
                  <a:cxn ang="0">
                    <a:pos x="1" y="89"/>
                  </a:cxn>
                  <a:cxn ang="0">
                    <a:pos x="0" y="103"/>
                  </a:cxn>
                  <a:cxn ang="0">
                    <a:pos x="13" y="103"/>
                  </a:cxn>
                  <a:cxn ang="0">
                    <a:pos x="13" y="89"/>
                  </a:cxn>
                  <a:cxn ang="0">
                    <a:pos x="16" y="64"/>
                  </a:cxn>
                  <a:cxn ang="0">
                    <a:pos x="20" y="40"/>
                  </a:cxn>
                  <a:cxn ang="0">
                    <a:pos x="13" y="40"/>
                  </a:cxn>
                  <a:cxn ang="0">
                    <a:pos x="20" y="43"/>
                  </a:cxn>
                  <a:cxn ang="0">
                    <a:pos x="26" y="18"/>
                  </a:cxn>
                  <a:cxn ang="0">
                    <a:pos x="30" y="4"/>
                  </a:cxn>
                </a:cxnLst>
                <a:rect l="0" t="0" r="r" b="b"/>
                <a:pathLst>
                  <a:path w="30" h="103">
                    <a:moveTo>
                      <a:pt x="30" y="4"/>
                    </a:moveTo>
                    <a:lnTo>
                      <a:pt x="17" y="0"/>
                    </a:lnTo>
                    <a:lnTo>
                      <a:pt x="13" y="14"/>
                    </a:lnTo>
                    <a:lnTo>
                      <a:pt x="7" y="38"/>
                    </a:lnTo>
                    <a:lnTo>
                      <a:pt x="7" y="40"/>
                    </a:lnTo>
                    <a:lnTo>
                      <a:pt x="2" y="64"/>
                    </a:lnTo>
                    <a:lnTo>
                      <a:pt x="1" y="89"/>
                    </a:lnTo>
                    <a:lnTo>
                      <a:pt x="0" y="103"/>
                    </a:lnTo>
                    <a:lnTo>
                      <a:pt x="13" y="103"/>
                    </a:lnTo>
                    <a:lnTo>
                      <a:pt x="13" y="89"/>
                    </a:lnTo>
                    <a:lnTo>
                      <a:pt x="16" y="64"/>
                    </a:lnTo>
                    <a:lnTo>
                      <a:pt x="20" y="40"/>
                    </a:lnTo>
                    <a:lnTo>
                      <a:pt x="13" y="40"/>
                    </a:lnTo>
                    <a:lnTo>
                      <a:pt x="20" y="43"/>
                    </a:lnTo>
                    <a:lnTo>
                      <a:pt x="26" y="18"/>
                    </a:lnTo>
                    <a:lnTo>
                      <a:pt x="30" y="4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34" name="Freeform 746"/>
              <p:cNvSpPr>
                <a:spLocks/>
              </p:cNvSpPr>
              <p:nvPr/>
            </p:nvSpPr>
            <p:spPr bwMode="auto">
              <a:xfrm>
                <a:off x="937" y="1856"/>
                <a:ext cx="15" cy="1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"/>
                  </a:cxn>
                  <a:cxn ang="0">
                    <a:pos x="1" y="14"/>
                  </a:cxn>
                  <a:cxn ang="0">
                    <a:pos x="15" y="13"/>
                  </a:cxn>
                  <a:cxn ang="0">
                    <a:pos x="12" y="0"/>
                  </a:cxn>
                </a:cxnLst>
                <a:rect l="0" t="0" r="r" b="b"/>
                <a:pathLst>
                  <a:path w="15" h="14">
                    <a:moveTo>
                      <a:pt x="12" y="0"/>
                    </a:moveTo>
                    <a:lnTo>
                      <a:pt x="0" y="1"/>
                    </a:lnTo>
                    <a:lnTo>
                      <a:pt x="1" y="14"/>
                    </a:lnTo>
                    <a:lnTo>
                      <a:pt x="15" y="1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35" name="Freeform 747"/>
              <p:cNvSpPr>
                <a:spLocks/>
              </p:cNvSpPr>
              <p:nvPr/>
            </p:nvSpPr>
            <p:spPr bwMode="auto">
              <a:xfrm>
                <a:off x="944" y="1907"/>
                <a:ext cx="15" cy="16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3"/>
                  </a:cxn>
                  <a:cxn ang="0">
                    <a:pos x="3" y="16"/>
                  </a:cxn>
                  <a:cxn ang="0">
                    <a:pos x="15" y="12"/>
                  </a:cxn>
                  <a:cxn ang="0">
                    <a:pos x="13" y="0"/>
                  </a:cxn>
                </a:cxnLst>
                <a:rect l="0" t="0" r="r" b="b"/>
                <a:pathLst>
                  <a:path w="15" h="16">
                    <a:moveTo>
                      <a:pt x="13" y="0"/>
                    </a:moveTo>
                    <a:lnTo>
                      <a:pt x="0" y="3"/>
                    </a:lnTo>
                    <a:lnTo>
                      <a:pt x="3" y="16"/>
                    </a:lnTo>
                    <a:lnTo>
                      <a:pt x="15" y="1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36" name="Freeform 748"/>
              <p:cNvSpPr>
                <a:spLocks/>
              </p:cNvSpPr>
              <p:nvPr/>
            </p:nvSpPr>
            <p:spPr bwMode="auto">
              <a:xfrm>
                <a:off x="1029" y="2079"/>
                <a:ext cx="17" cy="1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8"/>
                  </a:cxn>
                  <a:cxn ang="0">
                    <a:pos x="7" y="18"/>
                  </a:cxn>
                  <a:cxn ang="0">
                    <a:pos x="17" y="10"/>
                  </a:cxn>
                  <a:cxn ang="0">
                    <a:pos x="10" y="0"/>
                  </a:cxn>
                </a:cxnLst>
                <a:rect l="0" t="0" r="r" b="b"/>
                <a:pathLst>
                  <a:path w="17" h="18">
                    <a:moveTo>
                      <a:pt x="10" y="0"/>
                    </a:moveTo>
                    <a:lnTo>
                      <a:pt x="0" y="8"/>
                    </a:lnTo>
                    <a:lnTo>
                      <a:pt x="7" y="18"/>
                    </a:lnTo>
                    <a:lnTo>
                      <a:pt x="17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37" name="Freeform 749"/>
              <p:cNvSpPr>
                <a:spLocks/>
              </p:cNvSpPr>
              <p:nvPr/>
            </p:nvSpPr>
            <p:spPr bwMode="auto">
              <a:xfrm>
                <a:off x="2144" y="1718"/>
                <a:ext cx="17" cy="14"/>
              </a:xfrm>
              <a:custGeom>
                <a:avLst/>
                <a:gdLst/>
                <a:ahLst/>
                <a:cxnLst>
                  <a:cxn ang="0">
                    <a:pos x="3" y="14"/>
                  </a:cxn>
                  <a:cxn ang="0">
                    <a:pos x="17" y="12"/>
                  </a:cxn>
                  <a:cxn ang="0">
                    <a:pos x="17" y="10"/>
                  </a:cxn>
                  <a:cxn ang="0">
                    <a:pos x="12" y="0"/>
                  </a:cxn>
                  <a:cxn ang="0">
                    <a:pos x="0" y="2"/>
                  </a:cxn>
                  <a:cxn ang="0">
                    <a:pos x="3" y="14"/>
                  </a:cxn>
                </a:cxnLst>
                <a:rect l="0" t="0" r="r" b="b"/>
                <a:pathLst>
                  <a:path w="17" h="14">
                    <a:moveTo>
                      <a:pt x="3" y="14"/>
                    </a:moveTo>
                    <a:lnTo>
                      <a:pt x="17" y="12"/>
                    </a:lnTo>
                    <a:lnTo>
                      <a:pt x="17" y="10"/>
                    </a:lnTo>
                    <a:lnTo>
                      <a:pt x="12" y="0"/>
                    </a:lnTo>
                    <a:lnTo>
                      <a:pt x="0" y="2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38" name="Freeform 750"/>
              <p:cNvSpPr>
                <a:spLocks/>
              </p:cNvSpPr>
              <p:nvPr/>
            </p:nvSpPr>
            <p:spPr bwMode="auto">
              <a:xfrm>
                <a:off x="2051" y="1546"/>
                <a:ext cx="18" cy="17"/>
              </a:xfrm>
              <a:custGeom>
                <a:avLst/>
                <a:gdLst/>
                <a:ahLst/>
                <a:cxnLst>
                  <a:cxn ang="0">
                    <a:pos x="8" y="17"/>
                  </a:cxn>
                  <a:cxn ang="0">
                    <a:pos x="18" y="9"/>
                  </a:cxn>
                  <a:cxn ang="0">
                    <a:pos x="16" y="6"/>
                  </a:cxn>
                  <a:cxn ang="0">
                    <a:pos x="10" y="0"/>
                  </a:cxn>
                  <a:cxn ang="0">
                    <a:pos x="0" y="8"/>
                  </a:cxn>
                  <a:cxn ang="0">
                    <a:pos x="7" y="14"/>
                  </a:cxn>
                  <a:cxn ang="0">
                    <a:pos x="8" y="17"/>
                  </a:cxn>
                </a:cxnLst>
                <a:rect l="0" t="0" r="r" b="b"/>
                <a:pathLst>
                  <a:path w="18" h="17">
                    <a:moveTo>
                      <a:pt x="8" y="17"/>
                    </a:moveTo>
                    <a:lnTo>
                      <a:pt x="18" y="9"/>
                    </a:lnTo>
                    <a:lnTo>
                      <a:pt x="16" y="6"/>
                    </a:lnTo>
                    <a:lnTo>
                      <a:pt x="10" y="0"/>
                    </a:lnTo>
                    <a:lnTo>
                      <a:pt x="0" y="8"/>
                    </a:lnTo>
                    <a:lnTo>
                      <a:pt x="7" y="14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39" name="Freeform 751"/>
              <p:cNvSpPr>
                <a:spLocks/>
              </p:cNvSpPr>
              <p:nvPr/>
            </p:nvSpPr>
            <p:spPr bwMode="auto">
              <a:xfrm>
                <a:off x="2015" y="1507"/>
                <a:ext cx="18" cy="19"/>
              </a:xfrm>
              <a:custGeom>
                <a:avLst/>
                <a:gdLst/>
                <a:ahLst/>
                <a:cxnLst>
                  <a:cxn ang="0">
                    <a:pos x="8" y="19"/>
                  </a:cxn>
                  <a:cxn ang="0">
                    <a:pos x="18" y="10"/>
                  </a:cxn>
                  <a:cxn ang="0">
                    <a:pos x="16" y="7"/>
                  </a:cxn>
                  <a:cxn ang="0">
                    <a:pos x="8" y="0"/>
                  </a:cxn>
                  <a:cxn ang="0">
                    <a:pos x="0" y="10"/>
                  </a:cxn>
                  <a:cxn ang="0">
                    <a:pos x="7" y="17"/>
                  </a:cxn>
                  <a:cxn ang="0">
                    <a:pos x="8" y="19"/>
                  </a:cxn>
                </a:cxnLst>
                <a:rect l="0" t="0" r="r" b="b"/>
                <a:pathLst>
                  <a:path w="18" h="19">
                    <a:moveTo>
                      <a:pt x="8" y="19"/>
                    </a:moveTo>
                    <a:lnTo>
                      <a:pt x="18" y="10"/>
                    </a:lnTo>
                    <a:lnTo>
                      <a:pt x="16" y="7"/>
                    </a:lnTo>
                    <a:lnTo>
                      <a:pt x="8" y="0"/>
                    </a:lnTo>
                    <a:lnTo>
                      <a:pt x="0" y="10"/>
                    </a:lnTo>
                    <a:lnTo>
                      <a:pt x="7" y="17"/>
                    </a:lnTo>
                    <a:lnTo>
                      <a:pt x="8" y="19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40" name="Freeform 752"/>
              <p:cNvSpPr>
                <a:spLocks/>
              </p:cNvSpPr>
              <p:nvPr/>
            </p:nvSpPr>
            <p:spPr bwMode="auto">
              <a:xfrm>
                <a:off x="1802" y="1379"/>
                <a:ext cx="19" cy="17"/>
              </a:xfrm>
              <a:custGeom>
                <a:avLst/>
                <a:gdLst/>
                <a:ahLst/>
                <a:cxnLst>
                  <a:cxn ang="0">
                    <a:pos x="13" y="17"/>
                  </a:cxn>
                  <a:cxn ang="0">
                    <a:pos x="19" y="4"/>
                  </a:cxn>
                  <a:cxn ang="0">
                    <a:pos x="7" y="0"/>
                  </a:cxn>
                  <a:cxn ang="0">
                    <a:pos x="0" y="12"/>
                  </a:cxn>
                  <a:cxn ang="0">
                    <a:pos x="13" y="17"/>
                  </a:cxn>
                </a:cxnLst>
                <a:rect l="0" t="0" r="r" b="b"/>
                <a:pathLst>
                  <a:path w="19" h="17">
                    <a:moveTo>
                      <a:pt x="13" y="17"/>
                    </a:moveTo>
                    <a:lnTo>
                      <a:pt x="19" y="4"/>
                    </a:lnTo>
                    <a:lnTo>
                      <a:pt x="7" y="0"/>
                    </a:lnTo>
                    <a:lnTo>
                      <a:pt x="0" y="12"/>
                    </a:lnTo>
                    <a:lnTo>
                      <a:pt x="13" y="17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41" name="Freeform 753"/>
              <p:cNvSpPr>
                <a:spLocks/>
              </p:cNvSpPr>
              <p:nvPr/>
            </p:nvSpPr>
            <p:spPr bwMode="auto">
              <a:xfrm>
                <a:off x="1663" y="1343"/>
                <a:ext cx="107" cy="36"/>
              </a:xfrm>
              <a:custGeom>
                <a:avLst/>
                <a:gdLst/>
                <a:ahLst/>
                <a:cxnLst>
                  <a:cxn ang="0">
                    <a:pos x="102" y="36"/>
                  </a:cxn>
                  <a:cxn ang="0">
                    <a:pos x="107" y="24"/>
                  </a:cxn>
                  <a:cxn ang="0">
                    <a:pos x="105" y="22"/>
                  </a:cxn>
                  <a:cxn ang="0">
                    <a:pos x="76" y="15"/>
                  </a:cxn>
                  <a:cxn ang="0">
                    <a:pos x="46" y="8"/>
                  </a:cxn>
                  <a:cxn ang="0">
                    <a:pos x="44" y="8"/>
                  </a:cxn>
                  <a:cxn ang="0">
                    <a:pos x="15" y="2"/>
                  </a:cxn>
                  <a:cxn ang="0">
                    <a:pos x="2" y="0"/>
                  </a:cxn>
                  <a:cxn ang="0">
                    <a:pos x="0" y="14"/>
                  </a:cxn>
                  <a:cxn ang="0">
                    <a:pos x="15" y="15"/>
                  </a:cxn>
                  <a:cxn ang="0">
                    <a:pos x="44" y="21"/>
                  </a:cxn>
                  <a:cxn ang="0">
                    <a:pos x="44" y="14"/>
                  </a:cxn>
                  <a:cxn ang="0">
                    <a:pos x="43" y="20"/>
                  </a:cxn>
                  <a:cxn ang="0">
                    <a:pos x="71" y="27"/>
                  </a:cxn>
                  <a:cxn ang="0">
                    <a:pos x="100" y="34"/>
                  </a:cxn>
                  <a:cxn ang="0">
                    <a:pos x="102" y="36"/>
                  </a:cxn>
                </a:cxnLst>
                <a:rect l="0" t="0" r="r" b="b"/>
                <a:pathLst>
                  <a:path w="107" h="36">
                    <a:moveTo>
                      <a:pt x="102" y="36"/>
                    </a:moveTo>
                    <a:lnTo>
                      <a:pt x="107" y="24"/>
                    </a:lnTo>
                    <a:lnTo>
                      <a:pt x="105" y="22"/>
                    </a:lnTo>
                    <a:lnTo>
                      <a:pt x="76" y="15"/>
                    </a:lnTo>
                    <a:lnTo>
                      <a:pt x="46" y="8"/>
                    </a:lnTo>
                    <a:lnTo>
                      <a:pt x="44" y="8"/>
                    </a:lnTo>
                    <a:lnTo>
                      <a:pt x="15" y="2"/>
                    </a:lnTo>
                    <a:lnTo>
                      <a:pt x="2" y="0"/>
                    </a:lnTo>
                    <a:lnTo>
                      <a:pt x="0" y="14"/>
                    </a:lnTo>
                    <a:lnTo>
                      <a:pt x="15" y="15"/>
                    </a:lnTo>
                    <a:lnTo>
                      <a:pt x="44" y="21"/>
                    </a:lnTo>
                    <a:lnTo>
                      <a:pt x="44" y="14"/>
                    </a:lnTo>
                    <a:lnTo>
                      <a:pt x="43" y="20"/>
                    </a:lnTo>
                    <a:lnTo>
                      <a:pt x="71" y="27"/>
                    </a:lnTo>
                    <a:lnTo>
                      <a:pt x="100" y="34"/>
                    </a:lnTo>
                    <a:lnTo>
                      <a:pt x="102" y="36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42" name="Freeform 754"/>
              <p:cNvSpPr>
                <a:spLocks/>
              </p:cNvSpPr>
              <p:nvPr/>
            </p:nvSpPr>
            <p:spPr bwMode="auto">
              <a:xfrm>
                <a:off x="1610" y="1339"/>
                <a:ext cx="16" cy="13"/>
              </a:xfrm>
              <a:custGeom>
                <a:avLst/>
                <a:gdLst/>
                <a:ahLst/>
                <a:cxnLst>
                  <a:cxn ang="0">
                    <a:pos x="14" y="13"/>
                  </a:cxn>
                  <a:cxn ang="0">
                    <a:pos x="16" y="0"/>
                  </a:cxn>
                  <a:cxn ang="0">
                    <a:pos x="7" y="0"/>
                  </a:cxn>
                  <a:cxn ang="0">
                    <a:pos x="1" y="0"/>
                  </a:cxn>
                  <a:cxn ang="0">
                    <a:pos x="0" y="12"/>
                  </a:cxn>
                  <a:cxn ang="0">
                    <a:pos x="7" y="12"/>
                  </a:cxn>
                  <a:cxn ang="0">
                    <a:pos x="14" y="13"/>
                  </a:cxn>
                </a:cxnLst>
                <a:rect l="0" t="0" r="r" b="b"/>
                <a:pathLst>
                  <a:path w="16" h="13">
                    <a:moveTo>
                      <a:pt x="14" y="13"/>
                    </a:moveTo>
                    <a:lnTo>
                      <a:pt x="16" y="0"/>
                    </a:lnTo>
                    <a:lnTo>
                      <a:pt x="7" y="0"/>
                    </a:lnTo>
                    <a:lnTo>
                      <a:pt x="1" y="0"/>
                    </a:lnTo>
                    <a:lnTo>
                      <a:pt x="0" y="12"/>
                    </a:lnTo>
                    <a:lnTo>
                      <a:pt x="7" y="12"/>
                    </a:lnTo>
                    <a:lnTo>
                      <a:pt x="14" y="13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43" name="Freeform 755"/>
              <p:cNvSpPr>
                <a:spLocks/>
              </p:cNvSpPr>
              <p:nvPr/>
            </p:nvSpPr>
            <p:spPr bwMode="auto">
              <a:xfrm>
                <a:off x="1290" y="2251"/>
                <a:ext cx="14" cy="16"/>
              </a:xfrm>
              <a:custGeom>
                <a:avLst/>
                <a:gdLst/>
                <a:ahLst/>
                <a:cxnLst>
                  <a:cxn ang="0">
                    <a:pos x="13" y="16"/>
                  </a:cxn>
                  <a:cxn ang="0">
                    <a:pos x="14" y="2"/>
                  </a:cxn>
                  <a:cxn ang="0">
                    <a:pos x="1" y="0"/>
                  </a:cxn>
                  <a:cxn ang="0">
                    <a:pos x="0" y="13"/>
                  </a:cxn>
                  <a:cxn ang="0">
                    <a:pos x="13" y="16"/>
                  </a:cxn>
                </a:cxnLst>
                <a:rect l="0" t="0" r="r" b="b"/>
                <a:pathLst>
                  <a:path w="14" h="16">
                    <a:moveTo>
                      <a:pt x="13" y="16"/>
                    </a:moveTo>
                    <a:lnTo>
                      <a:pt x="14" y="2"/>
                    </a:lnTo>
                    <a:lnTo>
                      <a:pt x="1" y="0"/>
                    </a:lnTo>
                    <a:lnTo>
                      <a:pt x="0" y="13"/>
                    </a:lnTo>
                    <a:lnTo>
                      <a:pt x="13" y="16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44" name="Freeform 756"/>
              <p:cNvSpPr>
                <a:spLocks/>
              </p:cNvSpPr>
              <p:nvPr/>
            </p:nvSpPr>
            <p:spPr bwMode="auto">
              <a:xfrm>
                <a:off x="1853" y="1409"/>
                <a:ext cx="16" cy="14"/>
              </a:xfrm>
              <a:custGeom>
                <a:avLst/>
                <a:gdLst/>
                <a:ahLst/>
                <a:cxnLst>
                  <a:cxn ang="0">
                    <a:pos x="13" y="14"/>
                  </a:cxn>
                  <a:cxn ang="0">
                    <a:pos x="16" y="2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12"/>
                  </a:cxn>
                  <a:cxn ang="0">
                    <a:pos x="3" y="12"/>
                  </a:cxn>
                  <a:cxn ang="0">
                    <a:pos x="3" y="6"/>
                  </a:cxn>
                  <a:cxn ang="0">
                    <a:pos x="0" y="12"/>
                  </a:cxn>
                  <a:cxn ang="0">
                    <a:pos x="13" y="14"/>
                  </a:cxn>
                </a:cxnLst>
                <a:rect l="0" t="0" r="r" b="b"/>
                <a:pathLst>
                  <a:path w="16" h="14">
                    <a:moveTo>
                      <a:pt x="13" y="14"/>
                    </a:moveTo>
                    <a:lnTo>
                      <a:pt x="1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12"/>
                    </a:lnTo>
                    <a:lnTo>
                      <a:pt x="3" y="12"/>
                    </a:lnTo>
                    <a:lnTo>
                      <a:pt x="3" y="6"/>
                    </a:lnTo>
                    <a:lnTo>
                      <a:pt x="0" y="12"/>
                    </a:lnTo>
                    <a:lnTo>
                      <a:pt x="13" y="14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45" name="Freeform 757"/>
              <p:cNvSpPr>
                <a:spLocks/>
              </p:cNvSpPr>
              <p:nvPr/>
            </p:nvSpPr>
            <p:spPr bwMode="auto">
              <a:xfrm>
                <a:off x="1986" y="2156"/>
                <a:ext cx="19" cy="1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9" y="19"/>
                  </a:cxn>
                  <a:cxn ang="0">
                    <a:pos x="19" y="10"/>
                  </a:cxn>
                  <a:cxn ang="0">
                    <a:pos x="10" y="0"/>
                  </a:cxn>
                  <a:cxn ang="0">
                    <a:pos x="0" y="9"/>
                  </a:cxn>
                </a:cxnLst>
                <a:rect l="0" t="0" r="r" b="b"/>
                <a:pathLst>
                  <a:path w="19" h="19">
                    <a:moveTo>
                      <a:pt x="0" y="9"/>
                    </a:moveTo>
                    <a:lnTo>
                      <a:pt x="9" y="19"/>
                    </a:lnTo>
                    <a:lnTo>
                      <a:pt x="19" y="10"/>
                    </a:lnTo>
                    <a:lnTo>
                      <a:pt x="1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46" name="Freeform 758"/>
              <p:cNvSpPr>
                <a:spLocks/>
              </p:cNvSpPr>
              <p:nvPr/>
            </p:nvSpPr>
            <p:spPr bwMode="auto">
              <a:xfrm>
                <a:off x="2110" y="2005"/>
                <a:ext cx="19" cy="18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3" y="18"/>
                  </a:cxn>
                  <a:cxn ang="0">
                    <a:pos x="15" y="14"/>
                  </a:cxn>
                  <a:cxn ang="0">
                    <a:pos x="19" y="6"/>
                  </a:cxn>
                  <a:cxn ang="0">
                    <a:pos x="6" y="0"/>
                  </a:cxn>
                  <a:cxn ang="0">
                    <a:pos x="3" y="10"/>
                  </a:cxn>
                  <a:cxn ang="0">
                    <a:pos x="0" y="12"/>
                  </a:cxn>
                </a:cxnLst>
                <a:rect l="0" t="0" r="r" b="b"/>
                <a:pathLst>
                  <a:path w="19" h="18">
                    <a:moveTo>
                      <a:pt x="0" y="12"/>
                    </a:moveTo>
                    <a:lnTo>
                      <a:pt x="13" y="18"/>
                    </a:lnTo>
                    <a:lnTo>
                      <a:pt x="15" y="14"/>
                    </a:lnTo>
                    <a:lnTo>
                      <a:pt x="19" y="6"/>
                    </a:lnTo>
                    <a:lnTo>
                      <a:pt x="6" y="0"/>
                    </a:lnTo>
                    <a:lnTo>
                      <a:pt x="3" y="1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47" name="Freeform 759"/>
              <p:cNvSpPr>
                <a:spLocks/>
              </p:cNvSpPr>
              <p:nvPr/>
            </p:nvSpPr>
            <p:spPr bwMode="auto">
              <a:xfrm>
                <a:off x="1318" y="2385"/>
                <a:ext cx="106" cy="17"/>
              </a:xfrm>
              <a:custGeom>
                <a:avLst/>
                <a:gdLst/>
                <a:ahLst/>
                <a:cxnLst>
                  <a:cxn ang="0">
                    <a:pos x="106" y="14"/>
                  </a:cxn>
                  <a:cxn ang="0">
                    <a:pos x="106" y="14"/>
                  </a:cxn>
                  <a:cxn ang="0">
                    <a:pos x="106" y="0"/>
                  </a:cxn>
                  <a:cxn ang="0">
                    <a:pos x="70" y="2"/>
                  </a:cxn>
                  <a:cxn ang="0">
                    <a:pos x="35" y="3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35" y="16"/>
                  </a:cxn>
                  <a:cxn ang="0">
                    <a:pos x="70" y="14"/>
                  </a:cxn>
                  <a:cxn ang="0">
                    <a:pos x="106" y="14"/>
                  </a:cxn>
                </a:cxnLst>
                <a:rect l="0" t="0" r="r" b="b"/>
                <a:pathLst>
                  <a:path w="106" h="17">
                    <a:moveTo>
                      <a:pt x="106" y="14"/>
                    </a:moveTo>
                    <a:lnTo>
                      <a:pt x="106" y="14"/>
                    </a:lnTo>
                    <a:lnTo>
                      <a:pt x="106" y="0"/>
                    </a:lnTo>
                    <a:lnTo>
                      <a:pt x="70" y="2"/>
                    </a:lnTo>
                    <a:lnTo>
                      <a:pt x="35" y="3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35" y="16"/>
                    </a:lnTo>
                    <a:lnTo>
                      <a:pt x="70" y="14"/>
                    </a:lnTo>
                    <a:lnTo>
                      <a:pt x="106" y="14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48" name="Freeform 760"/>
              <p:cNvSpPr>
                <a:spLocks/>
              </p:cNvSpPr>
              <p:nvPr/>
            </p:nvSpPr>
            <p:spPr bwMode="auto">
              <a:xfrm>
                <a:off x="1211" y="2401"/>
                <a:ext cx="15" cy="16"/>
              </a:xfrm>
              <a:custGeom>
                <a:avLst/>
                <a:gdLst/>
                <a:ahLst/>
                <a:cxnLst>
                  <a:cxn ang="0">
                    <a:pos x="15" y="13"/>
                  </a:cxn>
                  <a:cxn ang="0">
                    <a:pos x="14" y="0"/>
                  </a:cxn>
                  <a:cxn ang="0">
                    <a:pos x="4" y="2"/>
                  </a:cxn>
                  <a:cxn ang="0">
                    <a:pos x="0" y="2"/>
                  </a:cxn>
                  <a:cxn ang="0">
                    <a:pos x="3" y="15"/>
                  </a:cxn>
                  <a:cxn ang="0">
                    <a:pos x="4" y="16"/>
                  </a:cxn>
                  <a:cxn ang="0">
                    <a:pos x="15" y="13"/>
                  </a:cxn>
                </a:cxnLst>
                <a:rect l="0" t="0" r="r" b="b"/>
                <a:pathLst>
                  <a:path w="15" h="16">
                    <a:moveTo>
                      <a:pt x="15" y="13"/>
                    </a:moveTo>
                    <a:lnTo>
                      <a:pt x="14" y="0"/>
                    </a:lnTo>
                    <a:lnTo>
                      <a:pt x="4" y="2"/>
                    </a:lnTo>
                    <a:lnTo>
                      <a:pt x="0" y="2"/>
                    </a:lnTo>
                    <a:lnTo>
                      <a:pt x="3" y="15"/>
                    </a:lnTo>
                    <a:lnTo>
                      <a:pt x="4" y="16"/>
                    </a:lnTo>
                    <a:lnTo>
                      <a:pt x="15" y="13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49" name="Freeform 761"/>
              <p:cNvSpPr>
                <a:spLocks/>
              </p:cNvSpPr>
              <p:nvPr/>
            </p:nvSpPr>
            <p:spPr bwMode="auto">
              <a:xfrm>
                <a:off x="844" y="2494"/>
                <a:ext cx="95" cy="68"/>
              </a:xfrm>
              <a:custGeom>
                <a:avLst/>
                <a:gdLst/>
                <a:ahLst/>
                <a:cxnLst>
                  <a:cxn ang="0">
                    <a:pos x="95" y="11"/>
                  </a:cxn>
                  <a:cxn ang="0">
                    <a:pos x="89" y="0"/>
                  </a:cxn>
                  <a:cxn ang="0">
                    <a:pos x="81" y="5"/>
                  </a:cxn>
                  <a:cxn ang="0">
                    <a:pos x="57" y="20"/>
                  </a:cxn>
                  <a:cxn ang="0">
                    <a:pos x="33" y="33"/>
                  </a:cxn>
                  <a:cxn ang="0">
                    <a:pos x="32" y="35"/>
                  </a:cxn>
                  <a:cxn ang="0">
                    <a:pos x="11" y="49"/>
                  </a:cxn>
                  <a:cxn ang="0">
                    <a:pos x="0" y="59"/>
                  </a:cxn>
                  <a:cxn ang="0">
                    <a:pos x="9" y="68"/>
                  </a:cxn>
                  <a:cxn ang="0">
                    <a:pos x="20" y="59"/>
                  </a:cxn>
                  <a:cxn ang="0">
                    <a:pos x="41" y="44"/>
                  </a:cxn>
                  <a:cxn ang="0">
                    <a:pos x="37" y="39"/>
                  </a:cxn>
                  <a:cxn ang="0">
                    <a:pos x="40" y="45"/>
                  </a:cxn>
                  <a:cxn ang="0">
                    <a:pos x="62" y="32"/>
                  </a:cxn>
                  <a:cxn ang="0">
                    <a:pos x="84" y="17"/>
                  </a:cxn>
                  <a:cxn ang="0">
                    <a:pos x="95" y="11"/>
                  </a:cxn>
                </a:cxnLst>
                <a:rect l="0" t="0" r="r" b="b"/>
                <a:pathLst>
                  <a:path w="95" h="68">
                    <a:moveTo>
                      <a:pt x="95" y="11"/>
                    </a:moveTo>
                    <a:lnTo>
                      <a:pt x="89" y="0"/>
                    </a:lnTo>
                    <a:lnTo>
                      <a:pt x="81" y="5"/>
                    </a:lnTo>
                    <a:lnTo>
                      <a:pt x="57" y="20"/>
                    </a:lnTo>
                    <a:lnTo>
                      <a:pt x="33" y="33"/>
                    </a:lnTo>
                    <a:lnTo>
                      <a:pt x="32" y="35"/>
                    </a:lnTo>
                    <a:lnTo>
                      <a:pt x="11" y="49"/>
                    </a:lnTo>
                    <a:lnTo>
                      <a:pt x="0" y="59"/>
                    </a:lnTo>
                    <a:lnTo>
                      <a:pt x="9" y="68"/>
                    </a:lnTo>
                    <a:lnTo>
                      <a:pt x="20" y="59"/>
                    </a:lnTo>
                    <a:lnTo>
                      <a:pt x="41" y="44"/>
                    </a:lnTo>
                    <a:lnTo>
                      <a:pt x="37" y="39"/>
                    </a:lnTo>
                    <a:lnTo>
                      <a:pt x="40" y="45"/>
                    </a:lnTo>
                    <a:lnTo>
                      <a:pt x="62" y="32"/>
                    </a:lnTo>
                    <a:lnTo>
                      <a:pt x="84" y="17"/>
                    </a:lnTo>
                    <a:lnTo>
                      <a:pt x="95" y="11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50" name="Freeform 762"/>
              <p:cNvSpPr>
                <a:spLocks/>
              </p:cNvSpPr>
              <p:nvPr/>
            </p:nvSpPr>
            <p:spPr bwMode="auto">
              <a:xfrm>
                <a:off x="769" y="2617"/>
                <a:ext cx="19" cy="17"/>
              </a:xfrm>
              <a:custGeom>
                <a:avLst/>
                <a:gdLst/>
                <a:ahLst/>
                <a:cxnLst>
                  <a:cxn ang="0">
                    <a:pos x="19" y="7"/>
                  </a:cxn>
                  <a:cxn ang="0">
                    <a:pos x="9" y="0"/>
                  </a:cxn>
                  <a:cxn ang="0">
                    <a:pos x="2" y="8"/>
                  </a:cxn>
                  <a:cxn ang="0">
                    <a:pos x="0" y="9"/>
                  </a:cxn>
                  <a:cxn ang="0">
                    <a:pos x="10" y="17"/>
                  </a:cxn>
                  <a:cxn ang="0">
                    <a:pos x="19" y="7"/>
                  </a:cxn>
                </a:cxnLst>
                <a:rect l="0" t="0" r="r" b="b"/>
                <a:pathLst>
                  <a:path w="19" h="17">
                    <a:moveTo>
                      <a:pt x="19" y="7"/>
                    </a:moveTo>
                    <a:lnTo>
                      <a:pt x="9" y="0"/>
                    </a:lnTo>
                    <a:lnTo>
                      <a:pt x="2" y="8"/>
                    </a:lnTo>
                    <a:lnTo>
                      <a:pt x="0" y="9"/>
                    </a:lnTo>
                    <a:lnTo>
                      <a:pt x="10" y="17"/>
                    </a:lnTo>
                    <a:lnTo>
                      <a:pt x="19" y="7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51" name="Freeform 763"/>
              <p:cNvSpPr>
                <a:spLocks/>
              </p:cNvSpPr>
              <p:nvPr/>
            </p:nvSpPr>
            <p:spPr bwMode="auto">
              <a:xfrm>
                <a:off x="747" y="2895"/>
                <a:ext cx="76" cy="89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6"/>
                  </a:cxn>
                  <a:cxn ang="0">
                    <a:pos x="9" y="22"/>
                  </a:cxn>
                  <a:cxn ang="0">
                    <a:pos x="11" y="25"/>
                  </a:cxn>
                  <a:cxn ang="0">
                    <a:pos x="24" y="42"/>
                  </a:cxn>
                  <a:cxn ang="0">
                    <a:pos x="37" y="58"/>
                  </a:cxn>
                  <a:cxn ang="0">
                    <a:pos x="53" y="75"/>
                  </a:cxn>
                  <a:cxn ang="0">
                    <a:pos x="66" y="89"/>
                  </a:cxn>
                  <a:cxn ang="0">
                    <a:pos x="76" y="79"/>
                  </a:cxn>
                  <a:cxn ang="0">
                    <a:pos x="62" y="66"/>
                  </a:cxn>
                  <a:cxn ang="0">
                    <a:pos x="47" y="50"/>
                  </a:cxn>
                  <a:cxn ang="0">
                    <a:pos x="32" y="32"/>
                  </a:cxn>
                  <a:cxn ang="0">
                    <a:pos x="20" y="15"/>
                  </a:cxn>
                  <a:cxn ang="0">
                    <a:pos x="16" y="19"/>
                  </a:cxn>
                  <a:cxn ang="0">
                    <a:pos x="22" y="17"/>
                  </a:cxn>
                  <a:cxn ang="0">
                    <a:pos x="11" y="0"/>
                  </a:cxn>
                </a:cxnLst>
                <a:rect l="0" t="0" r="r" b="b"/>
                <a:pathLst>
                  <a:path w="76" h="89">
                    <a:moveTo>
                      <a:pt x="11" y="0"/>
                    </a:moveTo>
                    <a:lnTo>
                      <a:pt x="0" y="6"/>
                    </a:lnTo>
                    <a:lnTo>
                      <a:pt x="9" y="22"/>
                    </a:lnTo>
                    <a:lnTo>
                      <a:pt x="11" y="25"/>
                    </a:lnTo>
                    <a:lnTo>
                      <a:pt x="24" y="42"/>
                    </a:lnTo>
                    <a:lnTo>
                      <a:pt x="37" y="58"/>
                    </a:lnTo>
                    <a:lnTo>
                      <a:pt x="53" y="75"/>
                    </a:lnTo>
                    <a:lnTo>
                      <a:pt x="66" y="89"/>
                    </a:lnTo>
                    <a:lnTo>
                      <a:pt x="76" y="79"/>
                    </a:lnTo>
                    <a:lnTo>
                      <a:pt x="62" y="66"/>
                    </a:lnTo>
                    <a:lnTo>
                      <a:pt x="47" y="50"/>
                    </a:lnTo>
                    <a:lnTo>
                      <a:pt x="32" y="32"/>
                    </a:lnTo>
                    <a:lnTo>
                      <a:pt x="20" y="15"/>
                    </a:lnTo>
                    <a:lnTo>
                      <a:pt x="16" y="19"/>
                    </a:lnTo>
                    <a:lnTo>
                      <a:pt x="22" y="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52" name="Freeform 764"/>
              <p:cNvSpPr>
                <a:spLocks/>
              </p:cNvSpPr>
              <p:nvPr/>
            </p:nvSpPr>
            <p:spPr bwMode="auto">
              <a:xfrm>
                <a:off x="887" y="3029"/>
                <a:ext cx="19" cy="1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10"/>
                  </a:cxn>
                  <a:cxn ang="0">
                    <a:pos x="12" y="18"/>
                  </a:cxn>
                  <a:cxn ang="0">
                    <a:pos x="19" y="8"/>
                  </a:cxn>
                  <a:cxn ang="0">
                    <a:pos x="8" y="0"/>
                  </a:cxn>
                </a:cxnLst>
                <a:rect l="0" t="0" r="r" b="b"/>
                <a:pathLst>
                  <a:path w="19" h="18">
                    <a:moveTo>
                      <a:pt x="8" y="0"/>
                    </a:moveTo>
                    <a:lnTo>
                      <a:pt x="0" y="10"/>
                    </a:lnTo>
                    <a:lnTo>
                      <a:pt x="12" y="18"/>
                    </a:lnTo>
                    <a:lnTo>
                      <a:pt x="19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53" name="Freeform 765"/>
              <p:cNvSpPr>
                <a:spLocks/>
              </p:cNvSpPr>
              <p:nvPr/>
            </p:nvSpPr>
            <p:spPr bwMode="auto">
              <a:xfrm>
                <a:off x="933" y="3056"/>
                <a:ext cx="103" cy="5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1"/>
                  </a:cxn>
                  <a:cxn ang="0">
                    <a:pos x="15" y="19"/>
                  </a:cxn>
                  <a:cxn ang="0">
                    <a:pos x="41" y="31"/>
                  </a:cxn>
                  <a:cxn ang="0">
                    <a:pos x="67" y="43"/>
                  </a:cxn>
                  <a:cxn ang="0">
                    <a:pos x="95" y="54"/>
                  </a:cxn>
                  <a:cxn ang="0">
                    <a:pos x="98" y="55"/>
                  </a:cxn>
                  <a:cxn ang="0">
                    <a:pos x="103" y="43"/>
                  </a:cxn>
                  <a:cxn ang="0">
                    <a:pos x="100" y="42"/>
                  </a:cxn>
                  <a:cxn ang="0">
                    <a:pos x="72" y="31"/>
                  </a:cxn>
                  <a:cxn ang="0">
                    <a:pos x="46" y="19"/>
                  </a:cxn>
                  <a:cxn ang="0">
                    <a:pos x="20" y="7"/>
                  </a:cxn>
                  <a:cxn ang="0">
                    <a:pos x="6" y="0"/>
                  </a:cxn>
                </a:cxnLst>
                <a:rect l="0" t="0" r="r" b="b"/>
                <a:pathLst>
                  <a:path w="103" h="55">
                    <a:moveTo>
                      <a:pt x="6" y="0"/>
                    </a:moveTo>
                    <a:lnTo>
                      <a:pt x="0" y="11"/>
                    </a:lnTo>
                    <a:lnTo>
                      <a:pt x="15" y="19"/>
                    </a:lnTo>
                    <a:lnTo>
                      <a:pt x="41" y="31"/>
                    </a:lnTo>
                    <a:lnTo>
                      <a:pt x="67" y="43"/>
                    </a:lnTo>
                    <a:lnTo>
                      <a:pt x="95" y="54"/>
                    </a:lnTo>
                    <a:lnTo>
                      <a:pt x="98" y="55"/>
                    </a:lnTo>
                    <a:lnTo>
                      <a:pt x="103" y="43"/>
                    </a:lnTo>
                    <a:lnTo>
                      <a:pt x="100" y="42"/>
                    </a:lnTo>
                    <a:lnTo>
                      <a:pt x="72" y="31"/>
                    </a:lnTo>
                    <a:lnTo>
                      <a:pt x="46" y="19"/>
                    </a:lnTo>
                    <a:lnTo>
                      <a:pt x="20" y="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54" name="Freeform 766"/>
              <p:cNvSpPr>
                <a:spLocks/>
              </p:cNvSpPr>
              <p:nvPr/>
            </p:nvSpPr>
            <p:spPr bwMode="auto">
              <a:xfrm>
                <a:off x="1173" y="3138"/>
                <a:ext cx="105" cy="3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12"/>
                  </a:cxn>
                  <a:cxn ang="0">
                    <a:pos x="6" y="14"/>
                  </a:cxn>
                  <a:cxn ang="0">
                    <a:pos x="9" y="14"/>
                  </a:cxn>
                  <a:cxn ang="0">
                    <a:pos x="42" y="20"/>
                  </a:cxn>
                  <a:cxn ang="0">
                    <a:pos x="76" y="26"/>
                  </a:cxn>
                  <a:cxn ang="0">
                    <a:pos x="104" y="30"/>
                  </a:cxn>
                  <a:cxn ang="0">
                    <a:pos x="105" y="17"/>
                  </a:cxn>
                  <a:cxn ang="0">
                    <a:pos x="76" y="13"/>
                  </a:cxn>
                  <a:cxn ang="0">
                    <a:pos x="42" y="7"/>
                  </a:cxn>
                  <a:cxn ang="0">
                    <a:pos x="9" y="1"/>
                  </a:cxn>
                  <a:cxn ang="0">
                    <a:pos x="9" y="8"/>
                  </a:cxn>
                  <a:cxn ang="0">
                    <a:pos x="11" y="1"/>
                  </a:cxn>
                  <a:cxn ang="0">
                    <a:pos x="2" y="0"/>
                  </a:cxn>
                </a:cxnLst>
                <a:rect l="0" t="0" r="r" b="b"/>
                <a:pathLst>
                  <a:path w="105" h="30">
                    <a:moveTo>
                      <a:pt x="2" y="0"/>
                    </a:moveTo>
                    <a:lnTo>
                      <a:pt x="0" y="12"/>
                    </a:lnTo>
                    <a:lnTo>
                      <a:pt x="6" y="14"/>
                    </a:lnTo>
                    <a:lnTo>
                      <a:pt x="9" y="14"/>
                    </a:lnTo>
                    <a:lnTo>
                      <a:pt x="42" y="20"/>
                    </a:lnTo>
                    <a:lnTo>
                      <a:pt x="76" y="26"/>
                    </a:lnTo>
                    <a:lnTo>
                      <a:pt x="104" y="30"/>
                    </a:lnTo>
                    <a:lnTo>
                      <a:pt x="105" y="17"/>
                    </a:lnTo>
                    <a:lnTo>
                      <a:pt x="76" y="13"/>
                    </a:lnTo>
                    <a:lnTo>
                      <a:pt x="42" y="7"/>
                    </a:lnTo>
                    <a:lnTo>
                      <a:pt x="9" y="1"/>
                    </a:lnTo>
                    <a:lnTo>
                      <a:pt x="9" y="8"/>
                    </a:lnTo>
                    <a:lnTo>
                      <a:pt x="11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55" name="Freeform 767"/>
              <p:cNvSpPr>
                <a:spLocks/>
              </p:cNvSpPr>
              <p:nvPr/>
            </p:nvSpPr>
            <p:spPr bwMode="auto">
              <a:xfrm>
                <a:off x="1424" y="3159"/>
                <a:ext cx="106" cy="1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7"/>
                  </a:cxn>
                  <a:cxn ang="0">
                    <a:pos x="37" y="16"/>
                  </a:cxn>
                  <a:cxn ang="0">
                    <a:pos x="73" y="15"/>
                  </a:cxn>
                  <a:cxn ang="0">
                    <a:pos x="106" y="13"/>
                  </a:cxn>
                  <a:cxn ang="0">
                    <a:pos x="105" y="0"/>
                  </a:cxn>
                  <a:cxn ang="0">
                    <a:pos x="73" y="3"/>
                  </a:cxn>
                  <a:cxn ang="0">
                    <a:pos x="37" y="3"/>
                  </a:cxn>
                  <a:cxn ang="0">
                    <a:pos x="0" y="4"/>
                  </a:cxn>
                </a:cxnLst>
                <a:rect l="0" t="0" r="r" b="b"/>
                <a:pathLst>
                  <a:path w="106" h="17">
                    <a:moveTo>
                      <a:pt x="0" y="4"/>
                    </a:moveTo>
                    <a:lnTo>
                      <a:pt x="0" y="17"/>
                    </a:lnTo>
                    <a:lnTo>
                      <a:pt x="37" y="16"/>
                    </a:lnTo>
                    <a:lnTo>
                      <a:pt x="73" y="15"/>
                    </a:lnTo>
                    <a:lnTo>
                      <a:pt x="106" y="13"/>
                    </a:lnTo>
                    <a:lnTo>
                      <a:pt x="105" y="0"/>
                    </a:lnTo>
                    <a:lnTo>
                      <a:pt x="73" y="3"/>
                    </a:lnTo>
                    <a:lnTo>
                      <a:pt x="37" y="3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56" name="Freeform 768"/>
              <p:cNvSpPr>
                <a:spLocks/>
              </p:cNvSpPr>
              <p:nvPr/>
            </p:nvSpPr>
            <p:spPr bwMode="auto">
              <a:xfrm>
                <a:off x="1622" y="3145"/>
                <a:ext cx="15" cy="1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" y="16"/>
                  </a:cxn>
                  <a:cxn ang="0">
                    <a:pos x="13" y="13"/>
                  </a:cxn>
                  <a:cxn ang="0">
                    <a:pos x="15" y="13"/>
                  </a:cxn>
                  <a:cxn ang="0">
                    <a:pos x="13" y="1"/>
                  </a:cxn>
                  <a:cxn ang="0">
                    <a:pos x="13" y="0"/>
                  </a:cxn>
                  <a:cxn ang="0">
                    <a:pos x="0" y="2"/>
                  </a:cxn>
                </a:cxnLst>
                <a:rect l="0" t="0" r="r" b="b"/>
                <a:pathLst>
                  <a:path w="15" h="16">
                    <a:moveTo>
                      <a:pt x="0" y="2"/>
                    </a:moveTo>
                    <a:lnTo>
                      <a:pt x="2" y="16"/>
                    </a:lnTo>
                    <a:lnTo>
                      <a:pt x="13" y="13"/>
                    </a:lnTo>
                    <a:lnTo>
                      <a:pt x="15" y="13"/>
                    </a:lnTo>
                    <a:lnTo>
                      <a:pt x="13" y="1"/>
                    </a:lnTo>
                    <a:lnTo>
                      <a:pt x="1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57" name="Freeform 769"/>
              <p:cNvSpPr>
                <a:spLocks/>
              </p:cNvSpPr>
              <p:nvPr/>
            </p:nvSpPr>
            <p:spPr bwMode="auto">
              <a:xfrm>
                <a:off x="1673" y="3111"/>
                <a:ext cx="107" cy="39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3" y="39"/>
                  </a:cxn>
                  <a:cxn ang="0">
                    <a:pos x="29" y="34"/>
                  </a:cxn>
                  <a:cxn ang="0">
                    <a:pos x="60" y="27"/>
                  </a:cxn>
                  <a:cxn ang="0">
                    <a:pos x="90" y="18"/>
                  </a:cxn>
                  <a:cxn ang="0">
                    <a:pos x="107" y="12"/>
                  </a:cxn>
                  <a:cxn ang="0">
                    <a:pos x="102" y="0"/>
                  </a:cxn>
                  <a:cxn ang="0">
                    <a:pos x="85" y="6"/>
                  </a:cxn>
                  <a:cxn ang="0">
                    <a:pos x="55" y="15"/>
                  </a:cxn>
                  <a:cxn ang="0">
                    <a:pos x="24" y="22"/>
                  </a:cxn>
                  <a:cxn ang="0">
                    <a:pos x="0" y="27"/>
                  </a:cxn>
                </a:cxnLst>
                <a:rect l="0" t="0" r="r" b="b"/>
                <a:pathLst>
                  <a:path w="107" h="39">
                    <a:moveTo>
                      <a:pt x="0" y="27"/>
                    </a:moveTo>
                    <a:lnTo>
                      <a:pt x="3" y="39"/>
                    </a:lnTo>
                    <a:lnTo>
                      <a:pt x="29" y="34"/>
                    </a:lnTo>
                    <a:lnTo>
                      <a:pt x="60" y="27"/>
                    </a:lnTo>
                    <a:lnTo>
                      <a:pt x="90" y="18"/>
                    </a:lnTo>
                    <a:lnTo>
                      <a:pt x="107" y="12"/>
                    </a:lnTo>
                    <a:lnTo>
                      <a:pt x="102" y="0"/>
                    </a:lnTo>
                    <a:lnTo>
                      <a:pt x="85" y="6"/>
                    </a:lnTo>
                    <a:lnTo>
                      <a:pt x="55" y="15"/>
                    </a:lnTo>
                    <a:lnTo>
                      <a:pt x="24" y="22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58" name="Freeform 770"/>
              <p:cNvSpPr>
                <a:spLocks/>
              </p:cNvSpPr>
              <p:nvPr/>
            </p:nvSpPr>
            <p:spPr bwMode="auto">
              <a:xfrm>
                <a:off x="1862" y="3073"/>
                <a:ext cx="17" cy="17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5" y="17"/>
                  </a:cxn>
                  <a:cxn ang="0">
                    <a:pos x="14" y="14"/>
                  </a:cxn>
                  <a:cxn ang="0">
                    <a:pos x="17" y="11"/>
                  </a:cxn>
                  <a:cxn ang="0">
                    <a:pos x="11" y="0"/>
                  </a:cxn>
                  <a:cxn ang="0">
                    <a:pos x="9" y="2"/>
                  </a:cxn>
                  <a:cxn ang="0">
                    <a:pos x="0" y="5"/>
                  </a:cxn>
                </a:cxnLst>
                <a:rect l="0" t="0" r="r" b="b"/>
                <a:pathLst>
                  <a:path w="17" h="17">
                    <a:moveTo>
                      <a:pt x="0" y="5"/>
                    </a:moveTo>
                    <a:lnTo>
                      <a:pt x="5" y="17"/>
                    </a:lnTo>
                    <a:lnTo>
                      <a:pt x="14" y="14"/>
                    </a:lnTo>
                    <a:lnTo>
                      <a:pt x="17" y="11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59" name="Freeform 771"/>
              <p:cNvSpPr>
                <a:spLocks/>
              </p:cNvSpPr>
              <p:nvPr/>
            </p:nvSpPr>
            <p:spPr bwMode="auto">
              <a:xfrm>
                <a:off x="1908" y="3000"/>
                <a:ext cx="97" cy="67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6" y="67"/>
                  </a:cxn>
                  <a:cxn ang="0">
                    <a:pos x="17" y="61"/>
                  </a:cxn>
                  <a:cxn ang="0">
                    <a:pos x="41" y="48"/>
                  </a:cxn>
                  <a:cxn ang="0">
                    <a:pos x="62" y="35"/>
                  </a:cxn>
                  <a:cxn ang="0">
                    <a:pos x="66" y="32"/>
                  </a:cxn>
                  <a:cxn ang="0">
                    <a:pos x="86" y="18"/>
                  </a:cxn>
                  <a:cxn ang="0">
                    <a:pos x="97" y="9"/>
                  </a:cxn>
                  <a:cxn ang="0">
                    <a:pos x="88" y="0"/>
                  </a:cxn>
                  <a:cxn ang="0">
                    <a:pos x="77" y="9"/>
                  </a:cxn>
                  <a:cxn ang="0">
                    <a:pos x="56" y="24"/>
                  </a:cxn>
                  <a:cxn ang="0">
                    <a:pos x="59" y="27"/>
                  </a:cxn>
                  <a:cxn ang="0">
                    <a:pos x="57" y="23"/>
                  </a:cxn>
                  <a:cxn ang="0">
                    <a:pos x="36" y="36"/>
                  </a:cxn>
                  <a:cxn ang="0">
                    <a:pos x="12" y="49"/>
                  </a:cxn>
                  <a:cxn ang="0">
                    <a:pos x="0" y="56"/>
                  </a:cxn>
                </a:cxnLst>
                <a:rect l="0" t="0" r="r" b="b"/>
                <a:pathLst>
                  <a:path w="97" h="67">
                    <a:moveTo>
                      <a:pt x="0" y="56"/>
                    </a:moveTo>
                    <a:lnTo>
                      <a:pt x="6" y="67"/>
                    </a:lnTo>
                    <a:lnTo>
                      <a:pt x="17" y="61"/>
                    </a:lnTo>
                    <a:lnTo>
                      <a:pt x="41" y="48"/>
                    </a:lnTo>
                    <a:lnTo>
                      <a:pt x="62" y="35"/>
                    </a:lnTo>
                    <a:lnTo>
                      <a:pt x="66" y="32"/>
                    </a:lnTo>
                    <a:lnTo>
                      <a:pt x="86" y="18"/>
                    </a:lnTo>
                    <a:lnTo>
                      <a:pt x="97" y="9"/>
                    </a:lnTo>
                    <a:lnTo>
                      <a:pt x="88" y="0"/>
                    </a:lnTo>
                    <a:lnTo>
                      <a:pt x="77" y="9"/>
                    </a:lnTo>
                    <a:lnTo>
                      <a:pt x="56" y="24"/>
                    </a:lnTo>
                    <a:lnTo>
                      <a:pt x="59" y="27"/>
                    </a:lnTo>
                    <a:lnTo>
                      <a:pt x="57" y="23"/>
                    </a:lnTo>
                    <a:lnTo>
                      <a:pt x="36" y="36"/>
                    </a:lnTo>
                    <a:lnTo>
                      <a:pt x="12" y="49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60" name="Freeform 772"/>
              <p:cNvSpPr>
                <a:spLocks/>
              </p:cNvSpPr>
              <p:nvPr/>
            </p:nvSpPr>
            <p:spPr bwMode="auto">
              <a:xfrm>
                <a:off x="2061" y="2927"/>
                <a:ext cx="19" cy="18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0" y="18"/>
                  </a:cxn>
                  <a:cxn ang="0">
                    <a:pos x="18" y="10"/>
                  </a:cxn>
                  <a:cxn ang="0">
                    <a:pos x="19" y="8"/>
                  </a:cxn>
                  <a:cxn ang="0">
                    <a:pos x="8" y="0"/>
                  </a:cxn>
                  <a:cxn ang="0">
                    <a:pos x="0" y="10"/>
                  </a:cxn>
                </a:cxnLst>
                <a:rect l="0" t="0" r="r" b="b"/>
                <a:pathLst>
                  <a:path w="19" h="18">
                    <a:moveTo>
                      <a:pt x="0" y="10"/>
                    </a:moveTo>
                    <a:lnTo>
                      <a:pt x="10" y="18"/>
                    </a:lnTo>
                    <a:lnTo>
                      <a:pt x="18" y="10"/>
                    </a:lnTo>
                    <a:lnTo>
                      <a:pt x="19" y="8"/>
                    </a:lnTo>
                    <a:lnTo>
                      <a:pt x="8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61" name="Freeform 773"/>
              <p:cNvSpPr>
                <a:spLocks/>
              </p:cNvSpPr>
              <p:nvPr/>
            </p:nvSpPr>
            <p:spPr bwMode="auto">
              <a:xfrm>
                <a:off x="1943" y="2514"/>
                <a:ext cx="18" cy="18"/>
              </a:xfrm>
              <a:custGeom>
                <a:avLst/>
                <a:gdLst/>
                <a:ahLst/>
                <a:cxnLst>
                  <a:cxn ang="0">
                    <a:pos x="11" y="18"/>
                  </a:cxn>
                  <a:cxn ang="0">
                    <a:pos x="18" y="7"/>
                  </a:cxn>
                  <a:cxn ang="0">
                    <a:pos x="7" y="0"/>
                  </a:cxn>
                  <a:cxn ang="0">
                    <a:pos x="0" y="11"/>
                  </a:cxn>
                  <a:cxn ang="0">
                    <a:pos x="11" y="18"/>
                  </a:cxn>
                </a:cxnLst>
                <a:rect l="0" t="0" r="r" b="b"/>
                <a:pathLst>
                  <a:path w="18" h="18">
                    <a:moveTo>
                      <a:pt x="11" y="18"/>
                    </a:moveTo>
                    <a:lnTo>
                      <a:pt x="18" y="7"/>
                    </a:lnTo>
                    <a:lnTo>
                      <a:pt x="7" y="0"/>
                    </a:lnTo>
                    <a:lnTo>
                      <a:pt x="0" y="11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62" name="Freeform 774"/>
              <p:cNvSpPr>
                <a:spLocks/>
              </p:cNvSpPr>
              <p:nvPr/>
            </p:nvSpPr>
            <p:spPr bwMode="auto">
              <a:xfrm>
                <a:off x="958" y="1956"/>
                <a:ext cx="58" cy="97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4"/>
                  </a:cxn>
                  <a:cxn ang="0">
                    <a:pos x="6" y="19"/>
                  </a:cxn>
                  <a:cxn ang="0">
                    <a:pos x="15" y="42"/>
                  </a:cxn>
                  <a:cxn ang="0">
                    <a:pos x="25" y="63"/>
                  </a:cxn>
                  <a:cxn ang="0">
                    <a:pos x="37" y="85"/>
                  </a:cxn>
                  <a:cxn ang="0">
                    <a:pos x="47" y="97"/>
                  </a:cxn>
                  <a:cxn ang="0">
                    <a:pos x="58" y="91"/>
                  </a:cxn>
                  <a:cxn ang="0">
                    <a:pos x="50" y="80"/>
                  </a:cxn>
                  <a:cxn ang="0">
                    <a:pos x="37" y="59"/>
                  </a:cxn>
                  <a:cxn ang="0">
                    <a:pos x="27" y="37"/>
                  </a:cxn>
                  <a:cxn ang="0">
                    <a:pos x="19" y="14"/>
                  </a:cxn>
                  <a:cxn ang="0">
                    <a:pos x="13" y="0"/>
                  </a:cxn>
                </a:cxnLst>
                <a:rect l="0" t="0" r="r" b="b"/>
                <a:pathLst>
                  <a:path w="58" h="97">
                    <a:moveTo>
                      <a:pt x="13" y="0"/>
                    </a:moveTo>
                    <a:lnTo>
                      <a:pt x="0" y="4"/>
                    </a:lnTo>
                    <a:lnTo>
                      <a:pt x="6" y="19"/>
                    </a:lnTo>
                    <a:lnTo>
                      <a:pt x="15" y="42"/>
                    </a:lnTo>
                    <a:lnTo>
                      <a:pt x="25" y="63"/>
                    </a:lnTo>
                    <a:lnTo>
                      <a:pt x="37" y="85"/>
                    </a:lnTo>
                    <a:lnTo>
                      <a:pt x="47" y="97"/>
                    </a:lnTo>
                    <a:lnTo>
                      <a:pt x="58" y="91"/>
                    </a:lnTo>
                    <a:lnTo>
                      <a:pt x="50" y="80"/>
                    </a:lnTo>
                    <a:lnTo>
                      <a:pt x="37" y="59"/>
                    </a:lnTo>
                    <a:lnTo>
                      <a:pt x="27" y="37"/>
                    </a:lnTo>
                    <a:lnTo>
                      <a:pt x="19" y="14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63" name="Freeform 775"/>
              <p:cNvSpPr>
                <a:spLocks/>
              </p:cNvSpPr>
              <p:nvPr/>
            </p:nvSpPr>
            <p:spPr bwMode="auto">
              <a:xfrm>
                <a:off x="1062" y="2118"/>
                <a:ext cx="19" cy="19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9"/>
                  </a:cxn>
                  <a:cxn ang="0">
                    <a:pos x="9" y="19"/>
                  </a:cxn>
                  <a:cxn ang="0">
                    <a:pos x="19" y="9"/>
                  </a:cxn>
                  <a:cxn ang="0">
                    <a:pos x="10" y="0"/>
                  </a:cxn>
                </a:cxnLst>
                <a:rect l="0" t="0" r="r" b="b"/>
                <a:pathLst>
                  <a:path w="19" h="19">
                    <a:moveTo>
                      <a:pt x="10" y="0"/>
                    </a:moveTo>
                    <a:lnTo>
                      <a:pt x="0" y="9"/>
                    </a:lnTo>
                    <a:lnTo>
                      <a:pt x="9" y="19"/>
                    </a:lnTo>
                    <a:lnTo>
                      <a:pt x="19" y="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64" name="Freeform 776"/>
              <p:cNvSpPr>
                <a:spLocks/>
              </p:cNvSpPr>
              <p:nvPr/>
            </p:nvSpPr>
            <p:spPr bwMode="auto">
              <a:xfrm>
                <a:off x="1101" y="2154"/>
                <a:ext cx="93" cy="71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10"/>
                  </a:cxn>
                  <a:cxn ang="0">
                    <a:pos x="16" y="23"/>
                  </a:cxn>
                  <a:cxn ang="0">
                    <a:pos x="37" y="39"/>
                  </a:cxn>
                  <a:cxn ang="0">
                    <a:pos x="59" y="53"/>
                  </a:cxn>
                  <a:cxn ang="0">
                    <a:pos x="61" y="54"/>
                  </a:cxn>
                  <a:cxn ang="0">
                    <a:pos x="84" y="69"/>
                  </a:cxn>
                  <a:cxn ang="0">
                    <a:pos x="87" y="71"/>
                  </a:cxn>
                  <a:cxn ang="0">
                    <a:pos x="93" y="59"/>
                  </a:cxn>
                  <a:cxn ang="0">
                    <a:pos x="89" y="57"/>
                  </a:cxn>
                  <a:cxn ang="0">
                    <a:pos x="66" y="42"/>
                  </a:cxn>
                  <a:cxn ang="0">
                    <a:pos x="63" y="50"/>
                  </a:cxn>
                  <a:cxn ang="0">
                    <a:pos x="68" y="45"/>
                  </a:cxn>
                  <a:cxn ang="0">
                    <a:pos x="46" y="30"/>
                  </a:cxn>
                  <a:cxn ang="0">
                    <a:pos x="25" y="13"/>
                  </a:cxn>
                  <a:cxn ang="0">
                    <a:pos x="9" y="0"/>
                  </a:cxn>
                </a:cxnLst>
                <a:rect l="0" t="0" r="r" b="b"/>
                <a:pathLst>
                  <a:path w="93" h="71">
                    <a:moveTo>
                      <a:pt x="9" y="0"/>
                    </a:moveTo>
                    <a:lnTo>
                      <a:pt x="0" y="10"/>
                    </a:lnTo>
                    <a:lnTo>
                      <a:pt x="16" y="23"/>
                    </a:lnTo>
                    <a:lnTo>
                      <a:pt x="37" y="39"/>
                    </a:lnTo>
                    <a:lnTo>
                      <a:pt x="59" y="53"/>
                    </a:lnTo>
                    <a:lnTo>
                      <a:pt x="61" y="54"/>
                    </a:lnTo>
                    <a:lnTo>
                      <a:pt x="84" y="69"/>
                    </a:lnTo>
                    <a:lnTo>
                      <a:pt x="87" y="71"/>
                    </a:lnTo>
                    <a:lnTo>
                      <a:pt x="93" y="59"/>
                    </a:lnTo>
                    <a:lnTo>
                      <a:pt x="89" y="57"/>
                    </a:lnTo>
                    <a:lnTo>
                      <a:pt x="66" y="42"/>
                    </a:lnTo>
                    <a:lnTo>
                      <a:pt x="63" y="50"/>
                    </a:lnTo>
                    <a:lnTo>
                      <a:pt x="68" y="45"/>
                    </a:lnTo>
                    <a:lnTo>
                      <a:pt x="46" y="30"/>
                    </a:lnTo>
                    <a:lnTo>
                      <a:pt x="25" y="1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65" name="Freeform 777"/>
              <p:cNvSpPr>
                <a:spLocks/>
              </p:cNvSpPr>
              <p:nvPr/>
            </p:nvSpPr>
            <p:spPr bwMode="auto">
              <a:xfrm>
                <a:off x="1322" y="2273"/>
                <a:ext cx="107" cy="36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2"/>
                  </a:cxn>
                  <a:cxn ang="0">
                    <a:pos x="20" y="18"/>
                  </a:cxn>
                  <a:cxn ang="0">
                    <a:pos x="47" y="26"/>
                  </a:cxn>
                  <a:cxn ang="0">
                    <a:pos x="77" y="32"/>
                  </a:cxn>
                  <a:cxn ang="0">
                    <a:pos x="79" y="32"/>
                  </a:cxn>
                  <a:cxn ang="0">
                    <a:pos x="104" y="36"/>
                  </a:cxn>
                  <a:cxn ang="0">
                    <a:pos x="107" y="24"/>
                  </a:cxn>
                  <a:cxn ang="0">
                    <a:pos x="79" y="19"/>
                  </a:cxn>
                  <a:cxn ang="0">
                    <a:pos x="79" y="26"/>
                  </a:cxn>
                  <a:cxn ang="0">
                    <a:pos x="82" y="20"/>
                  </a:cxn>
                  <a:cxn ang="0">
                    <a:pos x="52" y="14"/>
                  </a:cxn>
                  <a:cxn ang="0">
                    <a:pos x="25" y="6"/>
                  </a:cxn>
                  <a:cxn ang="0">
                    <a:pos x="5" y="0"/>
                  </a:cxn>
                </a:cxnLst>
                <a:rect l="0" t="0" r="r" b="b"/>
                <a:pathLst>
                  <a:path w="107" h="36">
                    <a:moveTo>
                      <a:pt x="5" y="0"/>
                    </a:moveTo>
                    <a:lnTo>
                      <a:pt x="0" y="12"/>
                    </a:lnTo>
                    <a:lnTo>
                      <a:pt x="20" y="18"/>
                    </a:lnTo>
                    <a:lnTo>
                      <a:pt x="47" y="26"/>
                    </a:lnTo>
                    <a:lnTo>
                      <a:pt x="77" y="32"/>
                    </a:lnTo>
                    <a:lnTo>
                      <a:pt x="79" y="32"/>
                    </a:lnTo>
                    <a:lnTo>
                      <a:pt x="104" y="36"/>
                    </a:lnTo>
                    <a:lnTo>
                      <a:pt x="107" y="24"/>
                    </a:lnTo>
                    <a:lnTo>
                      <a:pt x="79" y="19"/>
                    </a:lnTo>
                    <a:lnTo>
                      <a:pt x="79" y="26"/>
                    </a:lnTo>
                    <a:lnTo>
                      <a:pt x="82" y="20"/>
                    </a:lnTo>
                    <a:lnTo>
                      <a:pt x="52" y="14"/>
                    </a:lnTo>
                    <a:lnTo>
                      <a:pt x="25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66" name="Freeform 778"/>
              <p:cNvSpPr>
                <a:spLocks/>
              </p:cNvSpPr>
              <p:nvPr/>
            </p:nvSpPr>
            <p:spPr bwMode="auto">
              <a:xfrm>
                <a:off x="1816" y="2216"/>
                <a:ext cx="102" cy="57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5" y="57"/>
                  </a:cxn>
                  <a:cxn ang="0">
                    <a:pos x="6" y="55"/>
                  </a:cxn>
                  <a:cxn ang="0">
                    <a:pos x="32" y="46"/>
                  </a:cxn>
                  <a:cxn ang="0">
                    <a:pos x="58" y="35"/>
                  </a:cxn>
                  <a:cxn ang="0">
                    <a:pos x="83" y="22"/>
                  </a:cxn>
                  <a:cxn ang="0">
                    <a:pos x="102" y="11"/>
                  </a:cxn>
                  <a:cxn ang="0">
                    <a:pos x="96" y="0"/>
                  </a:cxn>
                  <a:cxn ang="0">
                    <a:pos x="78" y="9"/>
                  </a:cxn>
                  <a:cxn ang="0">
                    <a:pos x="53" y="23"/>
                  </a:cxn>
                  <a:cxn ang="0">
                    <a:pos x="27" y="34"/>
                  </a:cxn>
                  <a:cxn ang="0">
                    <a:pos x="1" y="43"/>
                  </a:cxn>
                  <a:cxn ang="0">
                    <a:pos x="0" y="45"/>
                  </a:cxn>
                </a:cxnLst>
                <a:rect l="0" t="0" r="r" b="b"/>
                <a:pathLst>
                  <a:path w="102" h="57">
                    <a:moveTo>
                      <a:pt x="0" y="45"/>
                    </a:moveTo>
                    <a:lnTo>
                      <a:pt x="5" y="57"/>
                    </a:lnTo>
                    <a:lnTo>
                      <a:pt x="6" y="55"/>
                    </a:lnTo>
                    <a:lnTo>
                      <a:pt x="32" y="46"/>
                    </a:lnTo>
                    <a:lnTo>
                      <a:pt x="58" y="35"/>
                    </a:lnTo>
                    <a:lnTo>
                      <a:pt x="83" y="22"/>
                    </a:lnTo>
                    <a:lnTo>
                      <a:pt x="102" y="11"/>
                    </a:lnTo>
                    <a:lnTo>
                      <a:pt x="96" y="0"/>
                    </a:lnTo>
                    <a:lnTo>
                      <a:pt x="78" y="9"/>
                    </a:lnTo>
                    <a:lnTo>
                      <a:pt x="53" y="23"/>
                    </a:lnTo>
                    <a:lnTo>
                      <a:pt x="27" y="34"/>
                    </a:lnTo>
                    <a:lnTo>
                      <a:pt x="1" y="43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67" name="Freeform 779"/>
              <p:cNvSpPr>
                <a:spLocks/>
              </p:cNvSpPr>
              <p:nvPr/>
            </p:nvSpPr>
            <p:spPr bwMode="auto">
              <a:xfrm>
                <a:off x="1944" y="2188"/>
                <a:ext cx="19" cy="17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7" y="17"/>
                  </a:cxn>
                  <a:cxn ang="0">
                    <a:pos x="19" y="11"/>
                  </a:cxn>
                  <a:cxn ang="0">
                    <a:pos x="11" y="0"/>
                  </a:cxn>
                  <a:cxn ang="0">
                    <a:pos x="0" y="7"/>
                  </a:cxn>
                </a:cxnLst>
                <a:rect l="0" t="0" r="r" b="b"/>
                <a:pathLst>
                  <a:path w="19" h="17">
                    <a:moveTo>
                      <a:pt x="0" y="7"/>
                    </a:moveTo>
                    <a:lnTo>
                      <a:pt x="7" y="17"/>
                    </a:lnTo>
                    <a:lnTo>
                      <a:pt x="19" y="11"/>
                    </a:lnTo>
                    <a:lnTo>
                      <a:pt x="11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68" name="Freeform 780"/>
              <p:cNvSpPr>
                <a:spLocks/>
              </p:cNvSpPr>
              <p:nvPr/>
            </p:nvSpPr>
            <p:spPr bwMode="auto">
              <a:xfrm>
                <a:off x="2026" y="2051"/>
                <a:ext cx="76" cy="87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9" y="87"/>
                  </a:cxn>
                  <a:cxn ang="0">
                    <a:pos x="23" y="73"/>
                  </a:cxn>
                  <a:cxn ang="0">
                    <a:pos x="41" y="53"/>
                  </a:cxn>
                  <a:cxn ang="0">
                    <a:pos x="57" y="33"/>
                  </a:cxn>
                  <a:cxn ang="0">
                    <a:pos x="72" y="13"/>
                  </a:cxn>
                  <a:cxn ang="0">
                    <a:pos x="73" y="11"/>
                  </a:cxn>
                  <a:cxn ang="0">
                    <a:pos x="76" y="6"/>
                  </a:cxn>
                  <a:cxn ang="0">
                    <a:pos x="66" y="0"/>
                  </a:cxn>
                  <a:cxn ang="0">
                    <a:pos x="61" y="6"/>
                  </a:cxn>
                  <a:cxn ang="0">
                    <a:pos x="67" y="8"/>
                  </a:cxn>
                  <a:cxn ang="0">
                    <a:pos x="62" y="4"/>
                  </a:cxn>
                  <a:cxn ang="0">
                    <a:pos x="47" y="24"/>
                  </a:cxn>
                  <a:cxn ang="0">
                    <a:pos x="32" y="45"/>
                  </a:cxn>
                  <a:cxn ang="0">
                    <a:pos x="15" y="63"/>
                  </a:cxn>
                  <a:cxn ang="0">
                    <a:pos x="0" y="79"/>
                  </a:cxn>
                </a:cxnLst>
                <a:rect l="0" t="0" r="r" b="b"/>
                <a:pathLst>
                  <a:path w="76" h="87">
                    <a:moveTo>
                      <a:pt x="0" y="79"/>
                    </a:moveTo>
                    <a:lnTo>
                      <a:pt x="9" y="87"/>
                    </a:lnTo>
                    <a:lnTo>
                      <a:pt x="23" y="73"/>
                    </a:lnTo>
                    <a:lnTo>
                      <a:pt x="41" y="53"/>
                    </a:lnTo>
                    <a:lnTo>
                      <a:pt x="57" y="33"/>
                    </a:lnTo>
                    <a:lnTo>
                      <a:pt x="72" y="13"/>
                    </a:lnTo>
                    <a:lnTo>
                      <a:pt x="73" y="11"/>
                    </a:lnTo>
                    <a:lnTo>
                      <a:pt x="76" y="6"/>
                    </a:lnTo>
                    <a:lnTo>
                      <a:pt x="66" y="0"/>
                    </a:lnTo>
                    <a:lnTo>
                      <a:pt x="61" y="6"/>
                    </a:lnTo>
                    <a:lnTo>
                      <a:pt x="67" y="8"/>
                    </a:lnTo>
                    <a:lnTo>
                      <a:pt x="62" y="4"/>
                    </a:lnTo>
                    <a:lnTo>
                      <a:pt x="47" y="24"/>
                    </a:lnTo>
                    <a:lnTo>
                      <a:pt x="32" y="45"/>
                    </a:lnTo>
                    <a:lnTo>
                      <a:pt x="15" y="63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69" name="Freeform 781"/>
              <p:cNvSpPr>
                <a:spLocks/>
              </p:cNvSpPr>
              <p:nvPr/>
            </p:nvSpPr>
            <p:spPr bwMode="auto">
              <a:xfrm>
                <a:off x="2133" y="1960"/>
                <a:ext cx="16" cy="16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2" y="16"/>
                  </a:cxn>
                  <a:cxn ang="0">
                    <a:pos x="12" y="15"/>
                  </a:cxn>
                  <a:cxn ang="0">
                    <a:pos x="16" y="4"/>
                  </a:cxn>
                  <a:cxn ang="0">
                    <a:pos x="3" y="0"/>
                  </a:cxn>
                  <a:cxn ang="0">
                    <a:pos x="0" y="10"/>
                  </a:cxn>
                  <a:cxn ang="0">
                    <a:pos x="0" y="11"/>
                  </a:cxn>
                </a:cxnLst>
                <a:rect l="0" t="0" r="r" b="b"/>
                <a:pathLst>
                  <a:path w="16" h="16">
                    <a:moveTo>
                      <a:pt x="0" y="11"/>
                    </a:moveTo>
                    <a:lnTo>
                      <a:pt x="12" y="16"/>
                    </a:lnTo>
                    <a:lnTo>
                      <a:pt x="12" y="15"/>
                    </a:lnTo>
                    <a:lnTo>
                      <a:pt x="16" y="4"/>
                    </a:lnTo>
                    <a:lnTo>
                      <a:pt x="3" y="0"/>
                    </a:lnTo>
                    <a:lnTo>
                      <a:pt x="0" y="1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70" name="Freeform 782"/>
              <p:cNvSpPr>
                <a:spLocks/>
              </p:cNvSpPr>
              <p:nvPr/>
            </p:nvSpPr>
            <p:spPr bwMode="auto">
              <a:xfrm>
                <a:off x="2147" y="1821"/>
                <a:ext cx="27" cy="10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4" y="104"/>
                  </a:cxn>
                  <a:cxn ang="0">
                    <a:pos x="19" y="83"/>
                  </a:cxn>
                  <a:cxn ang="0">
                    <a:pos x="19" y="81"/>
                  </a:cxn>
                  <a:cxn ang="0">
                    <a:pos x="23" y="57"/>
                  </a:cxn>
                  <a:cxn ang="0">
                    <a:pos x="25" y="33"/>
                  </a:cxn>
                  <a:cxn ang="0">
                    <a:pos x="27" y="7"/>
                  </a:cxn>
                  <a:cxn ang="0">
                    <a:pos x="27" y="0"/>
                  </a:cxn>
                  <a:cxn ang="0">
                    <a:pos x="13" y="0"/>
                  </a:cxn>
                  <a:cxn ang="0">
                    <a:pos x="13" y="7"/>
                  </a:cxn>
                  <a:cxn ang="0">
                    <a:pos x="12" y="33"/>
                  </a:cxn>
                  <a:cxn ang="0">
                    <a:pos x="9" y="57"/>
                  </a:cxn>
                  <a:cxn ang="0">
                    <a:pos x="7" y="81"/>
                  </a:cxn>
                  <a:cxn ang="0">
                    <a:pos x="13" y="81"/>
                  </a:cxn>
                  <a:cxn ang="0">
                    <a:pos x="7" y="79"/>
                  </a:cxn>
                  <a:cxn ang="0">
                    <a:pos x="0" y="102"/>
                  </a:cxn>
                </a:cxnLst>
                <a:rect l="0" t="0" r="r" b="b"/>
                <a:pathLst>
                  <a:path w="27" h="104">
                    <a:moveTo>
                      <a:pt x="0" y="102"/>
                    </a:moveTo>
                    <a:lnTo>
                      <a:pt x="14" y="104"/>
                    </a:lnTo>
                    <a:lnTo>
                      <a:pt x="19" y="83"/>
                    </a:lnTo>
                    <a:lnTo>
                      <a:pt x="19" y="81"/>
                    </a:lnTo>
                    <a:lnTo>
                      <a:pt x="23" y="57"/>
                    </a:lnTo>
                    <a:lnTo>
                      <a:pt x="25" y="33"/>
                    </a:lnTo>
                    <a:lnTo>
                      <a:pt x="27" y="7"/>
                    </a:lnTo>
                    <a:lnTo>
                      <a:pt x="27" y="0"/>
                    </a:lnTo>
                    <a:lnTo>
                      <a:pt x="13" y="0"/>
                    </a:lnTo>
                    <a:lnTo>
                      <a:pt x="13" y="7"/>
                    </a:lnTo>
                    <a:lnTo>
                      <a:pt x="12" y="33"/>
                    </a:lnTo>
                    <a:lnTo>
                      <a:pt x="9" y="57"/>
                    </a:lnTo>
                    <a:lnTo>
                      <a:pt x="7" y="81"/>
                    </a:lnTo>
                    <a:lnTo>
                      <a:pt x="13" y="81"/>
                    </a:lnTo>
                    <a:lnTo>
                      <a:pt x="7" y="79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71" name="Freeform 783"/>
              <p:cNvSpPr>
                <a:spLocks/>
              </p:cNvSpPr>
              <p:nvPr/>
            </p:nvSpPr>
            <p:spPr bwMode="auto">
              <a:xfrm>
                <a:off x="2083" y="1587"/>
                <a:ext cx="61" cy="97"/>
              </a:xfrm>
              <a:custGeom>
                <a:avLst/>
                <a:gdLst/>
                <a:ahLst/>
                <a:cxnLst>
                  <a:cxn ang="0">
                    <a:pos x="48" y="97"/>
                  </a:cxn>
                  <a:cxn ang="0">
                    <a:pos x="61" y="92"/>
                  </a:cxn>
                  <a:cxn ang="0">
                    <a:pos x="52" y="71"/>
                  </a:cxn>
                  <a:cxn ang="0">
                    <a:pos x="42" y="50"/>
                  </a:cxn>
                  <a:cxn ang="0">
                    <a:pos x="30" y="28"/>
                  </a:cxn>
                  <a:cxn ang="0">
                    <a:pos x="16" y="7"/>
                  </a:cxn>
                  <a:cxn ang="0">
                    <a:pos x="15" y="6"/>
                  </a:cxn>
                  <a:cxn ang="0">
                    <a:pos x="11" y="0"/>
                  </a:cxn>
                  <a:cxn ang="0">
                    <a:pos x="0" y="7"/>
                  </a:cxn>
                  <a:cxn ang="0">
                    <a:pos x="5" y="15"/>
                  </a:cxn>
                  <a:cxn ang="0">
                    <a:pos x="10" y="10"/>
                  </a:cxn>
                  <a:cxn ang="0">
                    <a:pos x="4" y="12"/>
                  </a:cxn>
                  <a:cxn ang="0">
                    <a:pos x="17" y="33"/>
                  </a:cxn>
                  <a:cxn ang="0">
                    <a:pos x="30" y="55"/>
                  </a:cxn>
                  <a:cxn ang="0">
                    <a:pos x="40" y="76"/>
                  </a:cxn>
                  <a:cxn ang="0">
                    <a:pos x="48" y="97"/>
                  </a:cxn>
                </a:cxnLst>
                <a:rect l="0" t="0" r="r" b="b"/>
                <a:pathLst>
                  <a:path w="61" h="97">
                    <a:moveTo>
                      <a:pt x="48" y="97"/>
                    </a:moveTo>
                    <a:lnTo>
                      <a:pt x="61" y="92"/>
                    </a:lnTo>
                    <a:lnTo>
                      <a:pt x="52" y="71"/>
                    </a:lnTo>
                    <a:lnTo>
                      <a:pt x="42" y="50"/>
                    </a:lnTo>
                    <a:lnTo>
                      <a:pt x="30" y="28"/>
                    </a:lnTo>
                    <a:lnTo>
                      <a:pt x="16" y="7"/>
                    </a:lnTo>
                    <a:lnTo>
                      <a:pt x="15" y="6"/>
                    </a:lnTo>
                    <a:lnTo>
                      <a:pt x="11" y="0"/>
                    </a:lnTo>
                    <a:lnTo>
                      <a:pt x="0" y="7"/>
                    </a:lnTo>
                    <a:lnTo>
                      <a:pt x="5" y="15"/>
                    </a:lnTo>
                    <a:lnTo>
                      <a:pt x="10" y="10"/>
                    </a:lnTo>
                    <a:lnTo>
                      <a:pt x="4" y="12"/>
                    </a:lnTo>
                    <a:lnTo>
                      <a:pt x="17" y="33"/>
                    </a:lnTo>
                    <a:lnTo>
                      <a:pt x="30" y="55"/>
                    </a:lnTo>
                    <a:lnTo>
                      <a:pt x="40" y="76"/>
                    </a:lnTo>
                    <a:lnTo>
                      <a:pt x="48" y="97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72" name="Freeform 784"/>
              <p:cNvSpPr>
                <a:spLocks/>
              </p:cNvSpPr>
              <p:nvPr/>
            </p:nvSpPr>
            <p:spPr bwMode="auto">
              <a:xfrm>
                <a:off x="1069" y="2411"/>
                <a:ext cx="106" cy="40"/>
              </a:xfrm>
              <a:custGeom>
                <a:avLst/>
                <a:gdLst/>
                <a:ahLst/>
                <a:cxnLst>
                  <a:cxn ang="0">
                    <a:pos x="106" y="12"/>
                  </a:cxn>
                  <a:cxn ang="0">
                    <a:pos x="104" y="0"/>
                  </a:cxn>
                  <a:cxn ang="0">
                    <a:pos x="79" y="6"/>
                  </a:cxn>
                  <a:cxn ang="0">
                    <a:pos x="48" y="13"/>
                  </a:cxn>
                  <a:cxn ang="0">
                    <a:pos x="17" y="22"/>
                  </a:cxn>
                  <a:cxn ang="0">
                    <a:pos x="0" y="28"/>
                  </a:cxn>
                  <a:cxn ang="0">
                    <a:pos x="5" y="40"/>
                  </a:cxn>
                  <a:cxn ang="0">
                    <a:pos x="22" y="34"/>
                  </a:cxn>
                  <a:cxn ang="0">
                    <a:pos x="53" y="25"/>
                  </a:cxn>
                  <a:cxn ang="0">
                    <a:pos x="84" y="18"/>
                  </a:cxn>
                  <a:cxn ang="0">
                    <a:pos x="106" y="12"/>
                  </a:cxn>
                </a:cxnLst>
                <a:rect l="0" t="0" r="r" b="b"/>
                <a:pathLst>
                  <a:path w="106" h="40">
                    <a:moveTo>
                      <a:pt x="106" y="12"/>
                    </a:moveTo>
                    <a:lnTo>
                      <a:pt x="104" y="0"/>
                    </a:lnTo>
                    <a:lnTo>
                      <a:pt x="79" y="6"/>
                    </a:lnTo>
                    <a:lnTo>
                      <a:pt x="48" y="13"/>
                    </a:lnTo>
                    <a:lnTo>
                      <a:pt x="17" y="22"/>
                    </a:lnTo>
                    <a:lnTo>
                      <a:pt x="0" y="28"/>
                    </a:lnTo>
                    <a:lnTo>
                      <a:pt x="5" y="40"/>
                    </a:lnTo>
                    <a:lnTo>
                      <a:pt x="22" y="34"/>
                    </a:lnTo>
                    <a:lnTo>
                      <a:pt x="53" y="25"/>
                    </a:lnTo>
                    <a:lnTo>
                      <a:pt x="84" y="18"/>
                    </a:lnTo>
                    <a:lnTo>
                      <a:pt x="106" y="12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73" name="Freeform 785"/>
              <p:cNvSpPr>
                <a:spLocks/>
              </p:cNvSpPr>
              <p:nvPr/>
            </p:nvSpPr>
            <p:spPr bwMode="auto">
              <a:xfrm>
                <a:off x="2092" y="2800"/>
                <a:ext cx="43" cy="101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10" y="101"/>
                  </a:cxn>
                  <a:cxn ang="0">
                    <a:pos x="12" y="99"/>
                  </a:cxn>
                  <a:cxn ang="0">
                    <a:pos x="21" y="81"/>
                  </a:cxn>
                  <a:cxn ang="0">
                    <a:pos x="29" y="61"/>
                  </a:cxn>
                  <a:cxn ang="0">
                    <a:pos x="36" y="42"/>
                  </a:cxn>
                  <a:cxn ang="0">
                    <a:pos x="39" y="23"/>
                  </a:cxn>
                  <a:cxn ang="0">
                    <a:pos x="41" y="20"/>
                  </a:cxn>
                  <a:cxn ang="0">
                    <a:pos x="43" y="1"/>
                  </a:cxn>
                  <a:cxn ang="0">
                    <a:pos x="43" y="0"/>
                  </a:cxn>
                  <a:cxn ang="0">
                    <a:pos x="29" y="0"/>
                  </a:cxn>
                  <a:cxn ang="0">
                    <a:pos x="29" y="1"/>
                  </a:cxn>
                  <a:cxn ang="0">
                    <a:pos x="27" y="20"/>
                  </a:cxn>
                  <a:cxn ang="0">
                    <a:pos x="33" y="20"/>
                  </a:cxn>
                  <a:cxn ang="0">
                    <a:pos x="27" y="18"/>
                  </a:cxn>
                  <a:cxn ang="0">
                    <a:pos x="23" y="37"/>
                  </a:cxn>
                  <a:cxn ang="0">
                    <a:pos x="16" y="57"/>
                  </a:cxn>
                  <a:cxn ang="0">
                    <a:pos x="8" y="75"/>
                  </a:cxn>
                  <a:cxn ang="0">
                    <a:pos x="0" y="94"/>
                  </a:cxn>
                  <a:cxn ang="0">
                    <a:pos x="0" y="95"/>
                  </a:cxn>
                </a:cxnLst>
                <a:rect l="0" t="0" r="r" b="b"/>
                <a:pathLst>
                  <a:path w="43" h="101">
                    <a:moveTo>
                      <a:pt x="0" y="95"/>
                    </a:moveTo>
                    <a:lnTo>
                      <a:pt x="10" y="101"/>
                    </a:lnTo>
                    <a:lnTo>
                      <a:pt x="12" y="99"/>
                    </a:lnTo>
                    <a:lnTo>
                      <a:pt x="21" y="81"/>
                    </a:lnTo>
                    <a:lnTo>
                      <a:pt x="29" y="61"/>
                    </a:lnTo>
                    <a:lnTo>
                      <a:pt x="36" y="42"/>
                    </a:lnTo>
                    <a:lnTo>
                      <a:pt x="39" y="23"/>
                    </a:lnTo>
                    <a:lnTo>
                      <a:pt x="41" y="20"/>
                    </a:lnTo>
                    <a:lnTo>
                      <a:pt x="43" y="1"/>
                    </a:lnTo>
                    <a:lnTo>
                      <a:pt x="43" y="0"/>
                    </a:lnTo>
                    <a:lnTo>
                      <a:pt x="29" y="0"/>
                    </a:lnTo>
                    <a:lnTo>
                      <a:pt x="29" y="1"/>
                    </a:lnTo>
                    <a:lnTo>
                      <a:pt x="27" y="20"/>
                    </a:lnTo>
                    <a:lnTo>
                      <a:pt x="33" y="20"/>
                    </a:lnTo>
                    <a:lnTo>
                      <a:pt x="27" y="18"/>
                    </a:lnTo>
                    <a:lnTo>
                      <a:pt x="23" y="37"/>
                    </a:lnTo>
                    <a:lnTo>
                      <a:pt x="16" y="57"/>
                    </a:lnTo>
                    <a:lnTo>
                      <a:pt x="8" y="75"/>
                    </a:lnTo>
                    <a:lnTo>
                      <a:pt x="0" y="94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74" name="Freeform 786"/>
              <p:cNvSpPr>
                <a:spLocks/>
              </p:cNvSpPr>
              <p:nvPr/>
            </p:nvSpPr>
            <p:spPr bwMode="auto">
              <a:xfrm>
                <a:off x="2120" y="2748"/>
                <a:ext cx="15" cy="13"/>
              </a:xfrm>
              <a:custGeom>
                <a:avLst/>
                <a:gdLst/>
                <a:ahLst/>
                <a:cxnLst>
                  <a:cxn ang="0">
                    <a:pos x="1" y="13"/>
                  </a:cxn>
                  <a:cxn ang="0">
                    <a:pos x="15" y="13"/>
                  </a:cxn>
                  <a:cxn ang="0">
                    <a:pos x="15" y="13"/>
                  </a:cxn>
                  <a:cxn ang="0">
                    <a:pos x="14" y="0"/>
                  </a:cxn>
                  <a:cxn ang="0">
                    <a:pos x="0" y="1"/>
                  </a:cxn>
                  <a:cxn ang="0">
                    <a:pos x="1" y="13"/>
                  </a:cxn>
                  <a:cxn ang="0">
                    <a:pos x="1" y="13"/>
                  </a:cxn>
                </a:cxnLst>
                <a:rect l="0" t="0" r="r" b="b"/>
                <a:pathLst>
                  <a:path w="15" h="13">
                    <a:moveTo>
                      <a:pt x="1" y="13"/>
                    </a:moveTo>
                    <a:lnTo>
                      <a:pt x="15" y="13"/>
                    </a:lnTo>
                    <a:lnTo>
                      <a:pt x="15" y="13"/>
                    </a:lnTo>
                    <a:lnTo>
                      <a:pt x="14" y="0"/>
                    </a:lnTo>
                    <a:lnTo>
                      <a:pt x="0" y="1"/>
                    </a:lnTo>
                    <a:lnTo>
                      <a:pt x="1" y="13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75" name="Freeform 787"/>
              <p:cNvSpPr>
                <a:spLocks/>
              </p:cNvSpPr>
              <p:nvPr/>
            </p:nvSpPr>
            <p:spPr bwMode="auto">
              <a:xfrm>
                <a:off x="2107" y="2697"/>
                <a:ext cx="17" cy="15"/>
              </a:xfrm>
              <a:custGeom>
                <a:avLst/>
                <a:gdLst/>
                <a:ahLst/>
                <a:cxnLst>
                  <a:cxn ang="0">
                    <a:pos x="4" y="15"/>
                  </a:cxn>
                  <a:cxn ang="0">
                    <a:pos x="17" y="12"/>
                  </a:cxn>
                  <a:cxn ang="0">
                    <a:pos x="14" y="2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1" y="8"/>
                  </a:cxn>
                  <a:cxn ang="0">
                    <a:pos x="4" y="15"/>
                  </a:cxn>
                </a:cxnLst>
                <a:rect l="0" t="0" r="r" b="b"/>
                <a:pathLst>
                  <a:path w="17" h="15">
                    <a:moveTo>
                      <a:pt x="4" y="15"/>
                    </a:moveTo>
                    <a:lnTo>
                      <a:pt x="17" y="12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1" y="8"/>
                    </a:lnTo>
                    <a:lnTo>
                      <a:pt x="4" y="15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76" name="Freeform 788"/>
              <p:cNvSpPr>
                <a:spLocks/>
              </p:cNvSpPr>
              <p:nvPr/>
            </p:nvSpPr>
            <p:spPr bwMode="auto">
              <a:xfrm>
                <a:off x="2026" y="2578"/>
                <a:ext cx="76" cy="88"/>
              </a:xfrm>
              <a:custGeom>
                <a:avLst/>
                <a:gdLst/>
                <a:ahLst/>
                <a:cxnLst>
                  <a:cxn ang="0">
                    <a:pos x="64" y="88"/>
                  </a:cxn>
                  <a:cxn ang="0">
                    <a:pos x="76" y="82"/>
                  </a:cxn>
                  <a:cxn ang="0">
                    <a:pos x="67" y="67"/>
                  </a:cxn>
                  <a:cxn ang="0">
                    <a:pos x="66" y="65"/>
                  </a:cxn>
                  <a:cxn ang="0">
                    <a:pos x="53" y="47"/>
                  </a:cxn>
                  <a:cxn ang="0">
                    <a:pos x="38" y="29"/>
                  </a:cxn>
                  <a:cxn ang="0">
                    <a:pos x="22" y="13"/>
                  </a:cxn>
                  <a:cxn ang="0">
                    <a:pos x="10" y="0"/>
                  </a:cxn>
                  <a:cxn ang="0">
                    <a:pos x="0" y="8"/>
                  </a:cxn>
                  <a:cxn ang="0">
                    <a:pos x="13" y="22"/>
                  </a:cxn>
                  <a:cxn ang="0">
                    <a:pos x="30" y="39"/>
                  </a:cxn>
                  <a:cxn ang="0">
                    <a:pos x="43" y="56"/>
                  </a:cxn>
                  <a:cxn ang="0">
                    <a:pos x="56" y="74"/>
                  </a:cxn>
                  <a:cxn ang="0">
                    <a:pos x="61" y="69"/>
                  </a:cxn>
                  <a:cxn ang="0">
                    <a:pos x="54" y="71"/>
                  </a:cxn>
                  <a:cxn ang="0">
                    <a:pos x="64" y="88"/>
                  </a:cxn>
                </a:cxnLst>
                <a:rect l="0" t="0" r="r" b="b"/>
                <a:pathLst>
                  <a:path w="76" h="88">
                    <a:moveTo>
                      <a:pt x="64" y="88"/>
                    </a:moveTo>
                    <a:lnTo>
                      <a:pt x="76" y="82"/>
                    </a:lnTo>
                    <a:lnTo>
                      <a:pt x="67" y="67"/>
                    </a:lnTo>
                    <a:lnTo>
                      <a:pt x="66" y="65"/>
                    </a:lnTo>
                    <a:lnTo>
                      <a:pt x="53" y="47"/>
                    </a:lnTo>
                    <a:lnTo>
                      <a:pt x="38" y="29"/>
                    </a:lnTo>
                    <a:lnTo>
                      <a:pt x="22" y="13"/>
                    </a:lnTo>
                    <a:lnTo>
                      <a:pt x="10" y="0"/>
                    </a:lnTo>
                    <a:lnTo>
                      <a:pt x="0" y="8"/>
                    </a:lnTo>
                    <a:lnTo>
                      <a:pt x="13" y="22"/>
                    </a:lnTo>
                    <a:lnTo>
                      <a:pt x="30" y="39"/>
                    </a:lnTo>
                    <a:lnTo>
                      <a:pt x="43" y="56"/>
                    </a:lnTo>
                    <a:lnTo>
                      <a:pt x="56" y="74"/>
                    </a:lnTo>
                    <a:lnTo>
                      <a:pt x="61" y="69"/>
                    </a:lnTo>
                    <a:lnTo>
                      <a:pt x="54" y="71"/>
                    </a:lnTo>
                    <a:lnTo>
                      <a:pt x="64" y="88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77" name="Freeform 789"/>
              <p:cNvSpPr>
                <a:spLocks/>
              </p:cNvSpPr>
              <p:nvPr/>
            </p:nvSpPr>
            <p:spPr bwMode="auto">
              <a:xfrm>
                <a:off x="1812" y="2451"/>
                <a:ext cx="103" cy="55"/>
              </a:xfrm>
              <a:custGeom>
                <a:avLst/>
                <a:gdLst/>
                <a:ahLst/>
                <a:cxnLst>
                  <a:cxn ang="0">
                    <a:pos x="97" y="55"/>
                  </a:cxn>
                  <a:cxn ang="0">
                    <a:pos x="103" y="43"/>
                  </a:cxn>
                  <a:cxn ang="0">
                    <a:pos x="88" y="36"/>
                  </a:cxn>
                  <a:cxn ang="0">
                    <a:pos x="64" y="24"/>
                  </a:cxn>
                  <a:cxn ang="0">
                    <a:pos x="36" y="12"/>
                  </a:cxn>
                  <a:cxn ang="0">
                    <a:pos x="9" y="2"/>
                  </a:cxn>
                  <a:cxn ang="0">
                    <a:pos x="5" y="0"/>
                  </a:cxn>
                  <a:cxn ang="0">
                    <a:pos x="0" y="12"/>
                  </a:cxn>
                  <a:cxn ang="0">
                    <a:pos x="4" y="14"/>
                  </a:cxn>
                  <a:cxn ang="0">
                    <a:pos x="31" y="24"/>
                  </a:cxn>
                  <a:cxn ang="0">
                    <a:pos x="59" y="36"/>
                  </a:cxn>
                  <a:cxn ang="0">
                    <a:pos x="83" y="48"/>
                  </a:cxn>
                  <a:cxn ang="0">
                    <a:pos x="97" y="55"/>
                  </a:cxn>
                </a:cxnLst>
                <a:rect l="0" t="0" r="r" b="b"/>
                <a:pathLst>
                  <a:path w="103" h="55">
                    <a:moveTo>
                      <a:pt x="97" y="55"/>
                    </a:moveTo>
                    <a:lnTo>
                      <a:pt x="103" y="43"/>
                    </a:lnTo>
                    <a:lnTo>
                      <a:pt x="88" y="36"/>
                    </a:lnTo>
                    <a:lnTo>
                      <a:pt x="64" y="24"/>
                    </a:lnTo>
                    <a:lnTo>
                      <a:pt x="36" y="12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0" y="12"/>
                    </a:lnTo>
                    <a:lnTo>
                      <a:pt x="4" y="14"/>
                    </a:lnTo>
                    <a:lnTo>
                      <a:pt x="31" y="24"/>
                    </a:lnTo>
                    <a:lnTo>
                      <a:pt x="59" y="36"/>
                    </a:lnTo>
                    <a:lnTo>
                      <a:pt x="83" y="48"/>
                    </a:lnTo>
                    <a:lnTo>
                      <a:pt x="97" y="55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78" name="Freeform 790"/>
              <p:cNvSpPr>
                <a:spLocks/>
              </p:cNvSpPr>
              <p:nvPr/>
            </p:nvSpPr>
            <p:spPr bwMode="auto">
              <a:xfrm>
                <a:off x="1570" y="2394"/>
                <a:ext cx="106" cy="29"/>
              </a:xfrm>
              <a:custGeom>
                <a:avLst/>
                <a:gdLst/>
                <a:ahLst/>
                <a:cxnLst>
                  <a:cxn ang="0">
                    <a:pos x="103" y="29"/>
                  </a:cxn>
                  <a:cxn ang="0">
                    <a:pos x="106" y="17"/>
                  </a:cxn>
                  <a:cxn ang="0">
                    <a:pos x="100" y="16"/>
                  </a:cxn>
                  <a:cxn ang="0">
                    <a:pos x="97" y="14"/>
                  </a:cxn>
                  <a:cxn ang="0">
                    <a:pos x="65" y="9"/>
                  </a:cxn>
                  <a:cxn ang="0">
                    <a:pos x="30" y="3"/>
                  </a:cxn>
                  <a:cxn ang="0">
                    <a:pos x="1" y="0"/>
                  </a:cxn>
                  <a:cxn ang="0">
                    <a:pos x="0" y="12"/>
                  </a:cxn>
                  <a:cxn ang="0">
                    <a:pos x="30" y="17"/>
                  </a:cxn>
                  <a:cxn ang="0">
                    <a:pos x="65" y="23"/>
                  </a:cxn>
                  <a:cxn ang="0">
                    <a:pos x="97" y="28"/>
                  </a:cxn>
                  <a:cxn ang="0">
                    <a:pos x="97" y="22"/>
                  </a:cxn>
                  <a:cxn ang="0">
                    <a:pos x="95" y="28"/>
                  </a:cxn>
                  <a:cxn ang="0">
                    <a:pos x="103" y="29"/>
                  </a:cxn>
                </a:cxnLst>
                <a:rect l="0" t="0" r="r" b="b"/>
                <a:pathLst>
                  <a:path w="106" h="29">
                    <a:moveTo>
                      <a:pt x="103" y="29"/>
                    </a:moveTo>
                    <a:lnTo>
                      <a:pt x="106" y="17"/>
                    </a:lnTo>
                    <a:lnTo>
                      <a:pt x="100" y="16"/>
                    </a:lnTo>
                    <a:lnTo>
                      <a:pt x="97" y="14"/>
                    </a:lnTo>
                    <a:lnTo>
                      <a:pt x="65" y="9"/>
                    </a:lnTo>
                    <a:lnTo>
                      <a:pt x="30" y="3"/>
                    </a:lnTo>
                    <a:lnTo>
                      <a:pt x="1" y="0"/>
                    </a:lnTo>
                    <a:lnTo>
                      <a:pt x="0" y="12"/>
                    </a:lnTo>
                    <a:lnTo>
                      <a:pt x="30" y="17"/>
                    </a:lnTo>
                    <a:lnTo>
                      <a:pt x="65" y="23"/>
                    </a:lnTo>
                    <a:lnTo>
                      <a:pt x="97" y="28"/>
                    </a:lnTo>
                    <a:lnTo>
                      <a:pt x="97" y="22"/>
                    </a:lnTo>
                    <a:lnTo>
                      <a:pt x="95" y="28"/>
                    </a:lnTo>
                    <a:lnTo>
                      <a:pt x="103" y="29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79" name="Freeform 791"/>
              <p:cNvSpPr>
                <a:spLocks/>
              </p:cNvSpPr>
              <p:nvPr/>
            </p:nvSpPr>
            <p:spPr bwMode="auto">
              <a:xfrm>
                <a:off x="1545" y="2317"/>
                <a:ext cx="18" cy="19"/>
              </a:xfrm>
              <a:custGeom>
                <a:avLst/>
                <a:gdLst/>
                <a:ahLst/>
                <a:cxnLst>
                  <a:cxn ang="0">
                    <a:pos x="13" y="19"/>
                  </a:cxn>
                  <a:cxn ang="0">
                    <a:pos x="18" y="7"/>
                  </a:cxn>
                  <a:cxn ang="0">
                    <a:pos x="5" y="0"/>
                  </a:cxn>
                  <a:cxn ang="0">
                    <a:pos x="0" y="13"/>
                  </a:cxn>
                  <a:cxn ang="0">
                    <a:pos x="13" y="19"/>
                  </a:cxn>
                </a:cxnLst>
                <a:rect l="0" t="0" r="r" b="b"/>
                <a:pathLst>
                  <a:path w="18" h="19">
                    <a:moveTo>
                      <a:pt x="13" y="19"/>
                    </a:moveTo>
                    <a:lnTo>
                      <a:pt x="18" y="7"/>
                    </a:lnTo>
                    <a:lnTo>
                      <a:pt x="5" y="0"/>
                    </a:lnTo>
                    <a:lnTo>
                      <a:pt x="0" y="13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80" name="Freeform 792"/>
              <p:cNvSpPr>
                <a:spLocks/>
              </p:cNvSpPr>
              <p:nvPr/>
            </p:nvSpPr>
            <p:spPr bwMode="auto">
              <a:xfrm>
                <a:off x="1264" y="2247"/>
                <a:ext cx="14" cy="16"/>
              </a:xfrm>
              <a:custGeom>
                <a:avLst/>
                <a:gdLst/>
                <a:ahLst/>
                <a:cxnLst>
                  <a:cxn ang="0">
                    <a:pos x="13" y="16"/>
                  </a:cxn>
                  <a:cxn ang="0">
                    <a:pos x="14" y="3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3" y="16"/>
                  </a:cxn>
                </a:cxnLst>
                <a:rect l="0" t="0" r="r" b="b"/>
                <a:pathLst>
                  <a:path w="14" h="16">
                    <a:moveTo>
                      <a:pt x="13" y="16"/>
                    </a:moveTo>
                    <a:lnTo>
                      <a:pt x="14" y="3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3" y="16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81" name="Freeform 793"/>
              <p:cNvSpPr>
                <a:spLocks/>
              </p:cNvSpPr>
              <p:nvPr/>
            </p:nvSpPr>
            <p:spPr bwMode="auto">
              <a:xfrm>
                <a:off x="1970" y="1463"/>
                <a:ext cx="19" cy="19"/>
              </a:xfrm>
              <a:custGeom>
                <a:avLst/>
                <a:gdLst/>
                <a:ahLst/>
                <a:cxnLst>
                  <a:cxn ang="0">
                    <a:pos x="10" y="19"/>
                  </a:cxn>
                  <a:cxn ang="0">
                    <a:pos x="19" y="9"/>
                  </a:cxn>
                  <a:cxn ang="0">
                    <a:pos x="9" y="0"/>
                  </a:cxn>
                  <a:cxn ang="0">
                    <a:pos x="0" y="9"/>
                  </a:cxn>
                  <a:cxn ang="0">
                    <a:pos x="10" y="19"/>
                  </a:cxn>
                </a:cxnLst>
                <a:rect l="0" t="0" r="r" b="b"/>
                <a:pathLst>
                  <a:path w="19" h="19">
                    <a:moveTo>
                      <a:pt x="10" y="19"/>
                    </a:moveTo>
                    <a:lnTo>
                      <a:pt x="19" y="9"/>
                    </a:lnTo>
                    <a:lnTo>
                      <a:pt x="9" y="0"/>
                    </a:lnTo>
                    <a:lnTo>
                      <a:pt x="0" y="9"/>
                    </a:lnTo>
                    <a:lnTo>
                      <a:pt x="10" y="19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82" name="Freeform 794"/>
              <p:cNvSpPr>
                <a:spLocks/>
              </p:cNvSpPr>
              <p:nvPr/>
            </p:nvSpPr>
            <p:spPr bwMode="auto">
              <a:xfrm>
                <a:off x="1878" y="1415"/>
                <a:ext cx="17" cy="16"/>
              </a:xfrm>
              <a:custGeom>
                <a:avLst/>
                <a:gdLst/>
                <a:ahLst/>
                <a:cxnLst>
                  <a:cxn ang="0">
                    <a:pos x="14" y="16"/>
                  </a:cxn>
                  <a:cxn ang="0">
                    <a:pos x="17" y="4"/>
                  </a:cxn>
                  <a:cxn ang="0">
                    <a:pos x="5" y="0"/>
                  </a:cxn>
                  <a:cxn ang="0">
                    <a:pos x="0" y="12"/>
                  </a:cxn>
                  <a:cxn ang="0">
                    <a:pos x="14" y="16"/>
                  </a:cxn>
                </a:cxnLst>
                <a:rect l="0" t="0" r="r" b="b"/>
                <a:pathLst>
                  <a:path w="17" h="16">
                    <a:moveTo>
                      <a:pt x="14" y="16"/>
                    </a:moveTo>
                    <a:lnTo>
                      <a:pt x="17" y="4"/>
                    </a:lnTo>
                    <a:lnTo>
                      <a:pt x="5" y="0"/>
                    </a:lnTo>
                    <a:lnTo>
                      <a:pt x="0" y="12"/>
                    </a:lnTo>
                    <a:lnTo>
                      <a:pt x="14" y="16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78683" name="Freeform 795"/>
          <p:cNvSpPr>
            <a:spLocks/>
          </p:cNvSpPr>
          <p:nvPr/>
        </p:nvSpPr>
        <p:spPr bwMode="auto">
          <a:xfrm>
            <a:off x="1433513" y="3325813"/>
            <a:ext cx="31750" cy="28575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10" y="18"/>
              </a:cxn>
              <a:cxn ang="0">
                <a:pos x="20" y="10"/>
              </a:cxn>
            </a:cxnLst>
            <a:rect l="0" t="0" r="r" b="b"/>
            <a:pathLst>
              <a:path w="20" h="18">
                <a:moveTo>
                  <a:pt x="20" y="10"/>
                </a:moveTo>
                <a:lnTo>
                  <a:pt x="10" y="0"/>
                </a:lnTo>
                <a:lnTo>
                  <a:pt x="0" y="10"/>
                </a:lnTo>
                <a:lnTo>
                  <a:pt x="10" y="18"/>
                </a:lnTo>
                <a:lnTo>
                  <a:pt x="20" y="10"/>
                </a:lnTo>
                <a:close/>
              </a:path>
            </a:pathLst>
          </a:custGeom>
          <a:solidFill>
            <a:srgbClr val="FF66FF"/>
          </a:solidFill>
          <a:ln w="9525">
            <a:solidFill>
              <a:srgbClr val="FF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84" name="Freeform 796"/>
          <p:cNvSpPr>
            <a:spLocks/>
          </p:cNvSpPr>
          <p:nvPr/>
        </p:nvSpPr>
        <p:spPr bwMode="auto">
          <a:xfrm>
            <a:off x="1406525" y="3359150"/>
            <a:ext cx="31750" cy="26988"/>
          </a:xfrm>
          <a:custGeom>
            <a:avLst/>
            <a:gdLst/>
            <a:ahLst/>
            <a:cxnLst>
              <a:cxn ang="0">
                <a:pos x="20" y="7"/>
              </a:cxn>
              <a:cxn ang="0">
                <a:pos x="10" y="0"/>
              </a:cxn>
              <a:cxn ang="0">
                <a:pos x="0" y="9"/>
              </a:cxn>
              <a:cxn ang="0">
                <a:pos x="10" y="17"/>
              </a:cxn>
              <a:cxn ang="0">
                <a:pos x="20" y="7"/>
              </a:cxn>
            </a:cxnLst>
            <a:rect l="0" t="0" r="r" b="b"/>
            <a:pathLst>
              <a:path w="20" h="17">
                <a:moveTo>
                  <a:pt x="20" y="7"/>
                </a:moveTo>
                <a:lnTo>
                  <a:pt x="10" y="0"/>
                </a:lnTo>
                <a:lnTo>
                  <a:pt x="0" y="9"/>
                </a:lnTo>
                <a:lnTo>
                  <a:pt x="10" y="17"/>
                </a:lnTo>
                <a:lnTo>
                  <a:pt x="20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85" name="Freeform 797"/>
          <p:cNvSpPr>
            <a:spLocks/>
          </p:cNvSpPr>
          <p:nvPr/>
        </p:nvSpPr>
        <p:spPr bwMode="auto">
          <a:xfrm>
            <a:off x="1381125" y="3387725"/>
            <a:ext cx="30163" cy="28575"/>
          </a:xfrm>
          <a:custGeom>
            <a:avLst/>
            <a:gdLst/>
            <a:ahLst/>
            <a:cxnLst>
              <a:cxn ang="0">
                <a:pos x="19" y="8"/>
              </a:cxn>
              <a:cxn ang="0">
                <a:pos x="7" y="0"/>
              </a:cxn>
              <a:cxn ang="0">
                <a:pos x="0" y="10"/>
              </a:cxn>
              <a:cxn ang="0">
                <a:pos x="10" y="18"/>
              </a:cxn>
              <a:cxn ang="0">
                <a:pos x="17" y="10"/>
              </a:cxn>
              <a:cxn ang="0">
                <a:pos x="19" y="8"/>
              </a:cxn>
            </a:cxnLst>
            <a:rect l="0" t="0" r="r" b="b"/>
            <a:pathLst>
              <a:path w="19" h="18">
                <a:moveTo>
                  <a:pt x="19" y="8"/>
                </a:moveTo>
                <a:lnTo>
                  <a:pt x="7" y="0"/>
                </a:lnTo>
                <a:lnTo>
                  <a:pt x="0" y="10"/>
                </a:lnTo>
                <a:lnTo>
                  <a:pt x="10" y="18"/>
                </a:lnTo>
                <a:lnTo>
                  <a:pt x="17" y="10"/>
                </a:lnTo>
                <a:lnTo>
                  <a:pt x="19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86" name="Freeform 798"/>
          <p:cNvSpPr>
            <a:spLocks/>
          </p:cNvSpPr>
          <p:nvPr/>
        </p:nvSpPr>
        <p:spPr bwMode="auto">
          <a:xfrm>
            <a:off x="1354138" y="3419475"/>
            <a:ext cx="28575" cy="30163"/>
          </a:xfrm>
          <a:custGeom>
            <a:avLst/>
            <a:gdLst/>
            <a:ahLst/>
            <a:cxnLst>
              <a:cxn ang="0">
                <a:pos x="18" y="9"/>
              </a:cxn>
              <a:cxn ang="0">
                <a:pos x="8" y="0"/>
              </a:cxn>
              <a:cxn ang="0">
                <a:pos x="2" y="8"/>
              </a:cxn>
              <a:cxn ang="0">
                <a:pos x="0" y="10"/>
              </a:cxn>
              <a:cxn ang="0">
                <a:pos x="10" y="19"/>
              </a:cxn>
              <a:cxn ang="0">
                <a:pos x="11" y="16"/>
              </a:cxn>
              <a:cxn ang="0">
                <a:pos x="18" y="9"/>
              </a:cxn>
            </a:cxnLst>
            <a:rect l="0" t="0" r="r" b="b"/>
            <a:pathLst>
              <a:path w="18" h="19">
                <a:moveTo>
                  <a:pt x="18" y="9"/>
                </a:moveTo>
                <a:lnTo>
                  <a:pt x="8" y="0"/>
                </a:lnTo>
                <a:lnTo>
                  <a:pt x="2" y="8"/>
                </a:lnTo>
                <a:lnTo>
                  <a:pt x="0" y="10"/>
                </a:lnTo>
                <a:lnTo>
                  <a:pt x="10" y="19"/>
                </a:lnTo>
                <a:lnTo>
                  <a:pt x="11" y="16"/>
                </a:lnTo>
                <a:lnTo>
                  <a:pt x="18" y="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87" name="Freeform 799"/>
          <p:cNvSpPr>
            <a:spLocks/>
          </p:cNvSpPr>
          <p:nvPr/>
        </p:nvSpPr>
        <p:spPr bwMode="auto">
          <a:xfrm>
            <a:off x="1327150" y="3452813"/>
            <a:ext cx="28575" cy="28575"/>
          </a:xfrm>
          <a:custGeom>
            <a:avLst/>
            <a:gdLst/>
            <a:ahLst/>
            <a:cxnLst>
              <a:cxn ang="0">
                <a:pos x="18" y="7"/>
              </a:cxn>
              <a:cxn ang="0">
                <a:pos x="8" y="0"/>
              </a:cxn>
              <a:cxn ang="0">
                <a:pos x="0" y="10"/>
              </a:cxn>
              <a:cxn ang="0">
                <a:pos x="10" y="18"/>
              </a:cxn>
              <a:cxn ang="0">
                <a:pos x="18" y="7"/>
              </a:cxn>
            </a:cxnLst>
            <a:rect l="0" t="0" r="r" b="b"/>
            <a:pathLst>
              <a:path w="18" h="18">
                <a:moveTo>
                  <a:pt x="18" y="7"/>
                </a:moveTo>
                <a:lnTo>
                  <a:pt x="8" y="0"/>
                </a:lnTo>
                <a:lnTo>
                  <a:pt x="0" y="10"/>
                </a:lnTo>
                <a:lnTo>
                  <a:pt x="10" y="18"/>
                </a:lnTo>
                <a:lnTo>
                  <a:pt x="18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88" name="Freeform 800"/>
          <p:cNvSpPr>
            <a:spLocks/>
          </p:cNvSpPr>
          <p:nvPr/>
        </p:nvSpPr>
        <p:spPr bwMode="auto">
          <a:xfrm>
            <a:off x="1301750" y="3486150"/>
            <a:ext cx="28575" cy="26988"/>
          </a:xfrm>
          <a:custGeom>
            <a:avLst/>
            <a:gdLst/>
            <a:ahLst/>
            <a:cxnLst>
              <a:cxn ang="0">
                <a:pos x="18" y="7"/>
              </a:cxn>
              <a:cxn ang="0">
                <a:pos x="8" y="0"/>
              </a:cxn>
              <a:cxn ang="0">
                <a:pos x="0" y="9"/>
              </a:cxn>
              <a:cxn ang="0">
                <a:pos x="11" y="17"/>
              </a:cxn>
              <a:cxn ang="0">
                <a:pos x="18" y="7"/>
              </a:cxn>
            </a:cxnLst>
            <a:rect l="0" t="0" r="r" b="b"/>
            <a:pathLst>
              <a:path w="18" h="17">
                <a:moveTo>
                  <a:pt x="18" y="7"/>
                </a:moveTo>
                <a:lnTo>
                  <a:pt x="8" y="0"/>
                </a:lnTo>
                <a:lnTo>
                  <a:pt x="0" y="9"/>
                </a:lnTo>
                <a:lnTo>
                  <a:pt x="11" y="17"/>
                </a:lnTo>
                <a:lnTo>
                  <a:pt x="18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89" name="Freeform 801"/>
          <p:cNvSpPr>
            <a:spLocks/>
          </p:cNvSpPr>
          <p:nvPr/>
        </p:nvSpPr>
        <p:spPr bwMode="auto">
          <a:xfrm>
            <a:off x="1276350" y="3517900"/>
            <a:ext cx="30163" cy="28575"/>
          </a:xfrm>
          <a:custGeom>
            <a:avLst/>
            <a:gdLst/>
            <a:ahLst/>
            <a:cxnLst>
              <a:cxn ang="0">
                <a:pos x="19" y="7"/>
              </a:cxn>
              <a:cxn ang="0">
                <a:pos x="8" y="0"/>
              </a:cxn>
              <a:cxn ang="0">
                <a:pos x="6" y="1"/>
              </a:cxn>
              <a:cxn ang="0">
                <a:pos x="0" y="11"/>
              </a:cxn>
              <a:cxn ang="0">
                <a:pos x="11" y="18"/>
              </a:cxn>
              <a:cxn ang="0">
                <a:pos x="16" y="11"/>
              </a:cxn>
              <a:cxn ang="0">
                <a:pos x="19" y="7"/>
              </a:cxn>
            </a:cxnLst>
            <a:rect l="0" t="0" r="r" b="b"/>
            <a:pathLst>
              <a:path w="19" h="18">
                <a:moveTo>
                  <a:pt x="19" y="7"/>
                </a:moveTo>
                <a:lnTo>
                  <a:pt x="8" y="0"/>
                </a:lnTo>
                <a:lnTo>
                  <a:pt x="6" y="1"/>
                </a:lnTo>
                <a:lnTo>
                  <a:pt x="0" y="11"/>
                </a:lnTo>
                <a:lnTo>
                  <a:pt x="11" y="18"/>
                </a:lnTo>
                <a:lnTo>
                  <a:pt x="16" y="11"/>
                </a:lnTo>
                <a:lnTo>
                  <a:pt x="19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90" name="Freeform 802"/>
          <p:cNvSpPr>
            <a:spLocks/>
          </p:cNvSpPr>
          <p:nvPr/>
        </p:nvSpPr>
        <p:spPr bwMode="auto">
          <a:xfrm>
            <a:off x="1252538" y="3551238"/>
            <a:ext cx="30162" cy="30162"/>
          </a:xfrm>
          <a:custGeom>
            <a:avLst/>
            <a:gdLst/>
            <a:ahLst/>
            <a:cxnLst>
              <a:cxn ang="0">
                <a:pos x="19" y="7"/>
              </a:cxn>
              <a:cxn ang="0">
                <a:pos x="8" y="0"/>
              </a:cxn>
              <a:cxn ang="0">
                <a:pos x="3" y="8"/>
              </a:cxn>
              <a:cxn ang="0">
                <a:pos x="1" y="11"/>
              </a:cxn>
              <a:cxn ang="0">
                <a:pos x="0" y="12"/>
              </a:cxn>
              <a:cxn ang="0">
                <a:pos x="11" y="19"/>
              </a:cxn>
              <a:cxn ang="0">
                <a:pos x="14" y="16"/>
              </a:cxn>
              <a:cxn ang="0">
                <a:pos x="6" y="13"/>
              </a:cxn>
              <a:cxn ang="0">
                <a:pos x="11" y="18"/>
              </a:cxn>
              <a:cxn ang="0">
                <a:pos x="19" y="7"/>
              </a:cxn>
            </a:cxnLst>
            <a:rect l="0" t="0" r="r" b="b"/>
            <a:pathLst>
              <a:path w="19" h="19">
                <a:moveTo>
                  <a:pt x="19" y="7"/>
                </a:moveTo>
                <a:lnTo>
                  <a:pt x="8" y="0"/>
                </a:lnTo>
                <a:lnTo>
                  <a:pt x="3" y="8"/>
                </a:lnTo>
                <a:lnTo>
                  <a:pt x="1" y="11"/>
                </a:lnTo>
                <a:lnTo>
                  <a:pt x="0" y="12"/>
                </a:lnTo>
                <a:lnTo>
                  <a:pt x="11" y="19"/>
                </a:lnTo>
                <a:lnTo>
                  <a:pt x="14" y="16"/>
                </a:lnTo>
                <a:lnTo>
                  <a:pt x="6" y="13"/>
                </a:lnTo>
                <a:lnTo>
                  <a:pt x="11" y="18"/>
                </a:lnTo>
                <a:lnTo>
                  <a:pt x="19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91" name="Freeform 803"/>
          <p:cNvSpPr>
            <a:spLocks/>
          </p:cNvSpPr>
          <p:nvPr/>
        </p:nvSpPr>
        <p:spPr bwMode="auto">
          <a:xfrm>
            <a:off x="1231900" y="3586163"/>
            <a:ext cx="26988" cy="28575"/>
          </a:xfrm>
          <a:custGeom>
            <a:avLst/>
            <a:gdLst/>
            <a:ahLst/>
            <a:cxnLst>
              <a:cxn ang="0">
                <a:pos x="17" y="8"/>
              </a:cxn>
              <a:cxn ang="0">
                <a:pos x="6" y="0"/>
              </a:cxn>
              <a:cxn ang="0">
                <a:pos x="0" y="11"/>
              </a:cxn>
              <a:cxn ang="0">
                <a:pos x="10" y="18"/>
              </a:cxn>
              <a:cxn ang="0">
                <a:pos x="17" y="8"/>
              </a:cxn>
            </a:cxnLst>
            <a:rect l="0" t="0" r="r" b="b"/>
            <a:pathLst>
              <a:path w="17" h="18">
                <a:moveTo>
                  <a:pt x="17" y="8"/>
                </a:moveTo>
                <a:lnTo>
                  <a:pt x="6" y="0"/>
                </a:lnTo>
                <a:lnTo>
                  <a:pt x="0" y="11"/>
                </a:lnTo>
                <a:lnTo>
                  <a:pt x="10" y="18"/>
                </a:lnTo>
                <a:lnTo>
                  <a:pt x="17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92" name="Freeform 804"/>
          <p:cNvSpPr>
            <a:spLocks/>
          </p:cNvSpPr>
          <p:nvPr/>
        </p:nvSpPr>
        <p:spPr bwMode="auto">
          <a:xfrm>
            <a:off x="1208088" y="3622675"/>
            <a:ext cx="26987" cy="26988"/>
          </a:xfrm>
          <a:custGeom>
            <a:avLst/>
            <a:gdLst/>
            <a:ahLst/>
            <a:cxnLst>
              <a:cxn ang="0">
                <a:pos x="17" y="7"/>
              </a:cxn>
              <a:cxn ang="0">
                <a:pos x="7" y="0"/>
              </a:cxn>
              <a:cxn ang="0">
                <a:pos x="0" y="11"/>
              </a:cxn>
              <a:cxn ang="0">
                <a:pos x="11" y="17"/>
              </a:cxn>
              <a:cxn ang="0">
                <a:pos x="17" y="7"/>
              </a:cxn>
            </a:cxnLst>
            <a:rect l="0" t="0" r="r" b="b"/>
            <a:pathLst>
              <a:path w="17" h="17">
                <a:moveTo>
                  <a:pt x="17" y="7"/>
                </a:moveTo>
                <a:lnTo>
                  <a:pt x="7" y="0"/>
                </a:lnTo>
                <a:lnTo>
                  <a:pt x="0" y="11"/>
                </a:lnTo>
                <a:lnTo>
                  <a:pt x="11" y="17"/>
                </a:lnTo>
                <a:lnTo>
                  <a:pt x="17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93" name="Freeform 805"/>
          <p:cNvSpPr>
            <a:spLocks/>
          </p:cNvSpPr>
          <p:nvPr/>
        </p:nvSpPr>
        <p:spPr bwMode="auto">
          <a:xfrm>
            <a:off x="1185863" y="3656013"/>
            <a:ext cx="30162" cy="30162"/>
          </a:xfrm>
          <a:custGeom>
            <a:avLst/>
            <a:gdLst/>
            <a:ahLst/>
            <a:cxnLst>
              <a:cxn ang="0">
                <a:pos x="19" y="7"/>
              </a:cxn>
              <a:cxn ang="0">
                <a:pos x="6" y="0"/>
              </a:cxn>
              <a:cxn ang="0">
                <a:pos x="0" y="13"/>
              </a:cxn>
              <a:cxn ang="0">
                <a:pos x="11" y="19"/>
              </a:cxn>
              <a:cxn ang="0">
                <a:pos x="19" y="7"/>
              </a:cxn>
            </a:cxnLst>
            <a:rect l="0" t="0" r="r" b="b"/>
            <a:pathLst>
              <a:path w="19" h="19">
                <a:moveTo>
                  <a:pt x="19" y="7"/>
                </a:moveTo>
                <a:lnTo>
                  <a:pt x="6" y="0"/>
                </a:lnTo>
                <a:lnTo>
                  <a:pt x="0" y="13"/>
                </a:lnTo>
                <a:lnTo>
                  <a:pt x="11" y="19"/>
                </a:lnTo>
                <a:lnTo>
                  <a:pt x="19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94" name="Freeform 806"/>
          <p:cNvSpPr>
            <a:spLocks/>
          </p:cNvSpPr>
          <p:nvPr/>
        </p:nvSpPr>
        <p:spPr bwMode="auto">
          <a:xfrm>
            <a:off x="1166813" y="3692525"/>
            <a:ext cx="28575" cy="30163"/>
          </a:xfrm>
          <a:custGeom>
            <a:avLst/>
            <a:gdLst/>
            <a:ahLst/>
            <a:cxnLst>
              <a:cxn ang="0">
                <a:pos x="18" y="7"/>
              </a:cxn>
              <a:cxn ang="0">
                <a:pos x="6" y="0"/>
              </a:cxn>
              <a:cxn ang="0">
                <a:pos x="3" y="4"/>
              </a:cxn>
              <a:cxn ang="0">
                <a:pos x="0" y="13"/>
              </a:cxn>
              <a:cxn ang="0">
                <a:pos x="11" y="19"/>
              </a:cxn>
              <a:cxn ang="0">
                <a:pos x="16" y="9"/>
              </a:cxn>
              <a:cxn ang="0">
                <a:pos x="18" y="7"/>
              </a:cxn>
            </a:cxnLst>
            <a:rect l="0" t="0" r="r" b="b"/>
            <a:pathLst>
              <a:path w="18" h="19">
                <a:moveTo>
                  <a:pt x="18" y="7"/>
                </a:moveTo>
                <a:lnTo>
                  <a:pt x="6" y="0"/>
                </a:lnTo>
                <a:lnTo>
                  <a:pt x="3" y="4"/>
                </a:lnTo>
                <a:lnTo>
                  <a:pt x="0" y="13"/>
                </a:lnTo>
                <a:lnTo>
                  <a:pt x="11" y="19"/>
                </a:lnTo>
                <a:lnTo>
                  <a:pt x="16" y="9"/>
                </a:lnTo>
                <a:lnTo>
                  <a:pt x="18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95" name="Freeform 807"/>
          <p:cNvSpPr>
            <a:spLocks/>
          </p:cNvSpPr>
          <p:nvPr/>
        </p:nvSpPr>
        <p:spPr bwMode="auto">
          <a:xfrm>
            <a:off x="1146175" y="3729038"/>
            <a:ext cx="30163" cy="30162"/>
          </a:xfrm>
          <a:custGeom>
            <a:avLst/>
            <a:gdLst/>
            <a:ahLst/>
            <a:cxnLst>
              <a:cxn ang="0">
                <a:pos x="19" y="7"/>
              </a:cxn>
              <a:cxn ang="0">
                <a:pos x="6" y="0"/>
              </a:cxn>
              <a:cxn ang="0">
                <a:pos x="3" y="8"/>
              </a:cxn>
              <a:cxn ang="0">
                <a:pos x="0" y="13"/>
              </a:cxn>
              <a:cxn ang="0">
                <a:pos x="13" y="19"/>
              </a:cxn>
              <a:cxn ang="0">
                <a:pos x="15" y="13"/>
              </a:cxn>
              <a:cxn ang="0">
                <a:pos x="19" y="7"/>
              </a:cxn>
            </a:cxnLst>
            <a:rect l="0" t="0" r="r" b="b"/>
            <a:pathLst>
              <a:path w="19" h="19">
                <a:moveTo>
                  <a:pt x="19" y="7"/>
                </a:moveTo>
                <a:lnTo>
                  <a:pt x="6" y="0"/>
                </a:lnTo>
                <a:lnTo>
                  <a:pt x="3" y="8"/>
                </a:lnTo>
                <a:lnTo>
                  <a:pt x="0" y="13"/>
                </a:lnTo>
                <a:lnTo>
                  <a:pt x="13" y="19"/>
                </a:lnTo>
                <a:lnTo>
                  <a:pt x="15" y="13"/>
                </a:lnTo>
                <a:lnTo>
                  <a:pt x="19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96" name="Freeform 808"/>
          <p:cNvSpPr>
            <a:spLocks/>
          </p:cNvSpPr>
          <p:nvPr/>
        </p:nvSpPr>
        <p:spPr bwMode="auto">
          <a:xfrm>
            <a:off x="1128713" y="3768725"/>
            <a:ext cx="26987" cy="26988"/>
          </a:xfrm>
          <a:custGeom>
            <a:avLst/>
            <a:gdLst/>
            <a:ahLst/>
            <a:cxnLst>
              <a:cxn ang="0">
                <a:pos x="17" y="6"/>
              </a:cxn>
              <a:cxn ang="0">
                <a:pos x="6" y="0"/>
              </a:cxn>
              <a:cxn ang="0">
                <a:pos x="0" y="11"/>
              </a:cxn>
              <a:cxn ang="0">
                <a:pos x="0" y="12"/>
              </a:cxn>
              <a:cxn ang="0">
                <a:pos x="12" y="17"/>
              </a:cxn>
              <a:cxn ang="0">
                <a:pos x="12" y="15"/>
              </a:cxn>
              <a:cxn ang="0">
                <a:pos x="17" y="6"/>
              </a:cxn>
            </a:cxnLst>
            <a:rect l="0" t="0" r="r" b="b"/>
            <a:pathLst>
              <a:path w="17" h="17">
                <a:moveTo>
                  <a:pt x="17" y="6"/>
                </a:moveTo>
                <a:lnTo>
                  <a:pt x="6" y="0"/>
                </a:lnTo>
                <a:lnTo>
                  <a:pt x="0" y="11"/>
                </a:lnTo>
                <a:lnTo>
                  <a:pt x="0" y="12"/>
                </a:lnTo>
                <a:lnTo>
                  <a:pt x="12" y="17"/>
                </a:lnTo>
                <a:lnTo>
                  <a:pt x="12" y="15"/>
                </a:lnTo>
                <a:lnTo>
                  <a:pt x="17" y="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97" name="Freeform 809"/>
          <p:cNvSpPr>
            <a:spLocks/>
          </p:cNvSpPr>
          <p:nvPr/>
        </p:nvSpPr>
        <p:spPr bwMode="auto">
          <a:xfrm>
            <a:off x="1112838" y="3806825"/>
            <a:ext cx="26987" cy="25400"/>
          </a:xfrm>
          <a:custGeom>
            <a:avLst/>
            <a:gdLst/>
            <a:ahLst/>
            <a:cxnLst>
              <a:cxn ang="0">
                <a:pos x="17" y="5"/>
              </a:cxn>
              <a:cxn ang="0">
                <a:pos x="5" y="0"/>
              </a:cxn>
              <a:cxn ang="0">
                <a:pos x="0" y="11"/>
              </a:cxn>
              <a:cxn ang="0">
                <a:pos x="13" y="16"/>
              </a:cxn>
              <a:cxn ang="0">
                <a:pos x="17" y="5"/>
              </a:cxn>
            </a:cxnLst>
            <a:rect l="0" t="0" r="r" b="b"/>
            <a:pathLst>
              <a:path w="17" h="16">
                <a:moveTo>
                  <a:pt x="17" y="5"/>
                </a:moveTo>
                <a:lnTo>
                  <a:pt x="5" y="0"/>
                </a:lnTo>
                <a:lnTo>
                  <a:pt x="0" y="11"/>
                </a:lnTo>
                <a:lnTo>
                  <a:pt x="13" y="16"/>
                </a:lnTo>
                <a:lnTo>
                  <a:pt x="17" y="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98" name="Freeform 810"/>
          <p:cNvSpPr>
            <a:spLocks/>
          </p:cNvSpPr>
          <p:nvPr/>
        </p:nvSpPr>
        <p:spPr bwMode="auto">
          <a:xfrm>
            <a:off x="1096963" y="3843338"/>
            <a:ext cx="28575" cy="26987"/>
          </a:xfrm>
          <a:custGeom>
            <a:avLst/>
            <a:gdLst/>
            <a:ahLst/>
            <a:cxnLst>
              <a:cxn ang="0">
                <a:pos x="18" y="5"/>
              </a:cxn>
              <a:cxn ang="0">
                <a:pos x="5" y="0"/>
              </a:cxn>
              <a:cxn ang="0">
                <a:pos x="0" y="12"/>
              </a:cxn>
              <a:cxn ang="0">
                <a:pos x="13" y="17"/>
              </a:cxn>
              <a:cxn ang="0">
                <a:pos x="18" y="5"/>
              </a:cxn>
            </a:cxnLst>
            <a:rect l="0" t="0" r="r" b="b"/>
            <a:pathLst>
              <a:path w="18" h="17">
                <a:moveTo>
                  <a:pt x="18" y="5"/>
                </a:moveTo>
                <a:lnTo>
                  <a:pt x="5" y="0"/>
                </a:lnTo>
                <a:lnTo>
                  <a:pt x="0" y="12"/>
                </a:lnTo>
                <a:lnTo>
                  <a:pt x="13" y="17"/>
                </a:lnTo>
                <a:lnTo>
                  <a:pt x="18" y="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699" name="Freeform 811"/>
          <p:cNvSpPr>
            <a:spLocks/>
          </p:cNvSpPr>
          <p:nvPr/>
        </p:nvSpPr>
        <p:spPr bwMode="auto">
          <a:xfrm>
            <a:off x="1085850" y="3883025"/>
            <a:ext cx="25400" cy="25400"/>
          </a:xfrm>
          <a:custGeom>
            <a:avLst/>
            <a:gdLst/>
            <a:ahLst/>
            <a:cxnLst>
              <a:cxn ang="0">
                <a:pos x="16" y="4"/>
              </a:cxn>
              <a:cxn ang="0">
                <a:pos x="3" y="0"/>
              </a:cxn>
              <a:cxn ang="0">
                <a:pos x="0" y="13"/>
              </a:cxn>
              <a:cxn ang="0">
                <a:pos x="12" y="16"/>
              </a:cxn>
              <a:cxn ang="0">
                <a:pos x="16" y="4"/>
              </a:cxn>
            </a:cxnLst>
            <a:rect l="0" t="0" r="r" b="b"/>
            <a:pathLst>
              <a:path w="16" h="16">
                <a:moveTo>
                  <a:pt x="16" y="4"/>
                </a:moveTo>
                <a:lnTo>
                  <a:pt x="3" y="0"/>
                </a:lnTo>
                <a:lnTo>
                  <a:pt x="0" y="13"/>
                </a:lnTo>
                <a:lnTo>
                  <a:pt x="12" y="16"/>
                </a:lnTo>
                <a:lnTo>
                  <a:pt x="16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00" name="Freeform 812"/>
          <p:cNvSpPr>
            <a:spLocks/>
          </p:cNvSpPr>
          <p:nvPr/>
        </p:nvSpPr>
        <p:spPr bwMode="auto">
          <a:xfrm>
            <a:off x="1073150" y="3924300"/>
            <a:ext cx="25400" cy="25400"/>
          </a:xfrm>
          <a:custGeom>
            <a:avLst/>
            <a:gdLst/>
            <a:ahLst/>
            <a:cxnLst>
              <a:cxn ang="0">
                <a:pos x="16" y="2"/>
              </a:cxn>
              <a:cxn ang="0">
                <a:pos x="4" y="0"/>
              </a:cxn>
              <a:cxn ang="0">
                <a:pos x="0" y="12"/>
              </a:cxn>
              <a:cxn ang="0">
                <a:pos x="13" y="16"/>
              </a:cxn>
              <a:cxn ang="0">
                <a:pos x="16" y="2"/>
              </a:cxn>
            </a:cxnLst>
            <a:rect l="0" t="0" r="r" b="b"/>
            <a:pathLst>
              <a:path w="16" h="16">
                <a:moveTo>
                  <a:pt x="16" y="2"/>
                </a:moveTo>
                <a:lnTo>
                  <a:pt x="4" y="0"/>
                </a:lnTo>
                <a:lnTo>
                  <a:pt x="0" y="12"/>
                </a:lnTo>
                <a:lnTo>
                  <a:pt x="13" y="16"/>
                </a:lnTo>
                <a:lnTo>
                  <a:pt x="16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01" name="Freeform 813"/>
          <p:cNvSpPr>
            <a:spLocks/>
          </p:cNvSpPr>
          <p:nvPr/>
        </p:nvSpPr>
        <p:spPr bwMode="auto">
          <a:xfrm>
            <a:off x="1063625" y="3963988"/>
            <a:ext cx="25400" cy="23812"/>
          </a:xfrm>
          <a:custGeom>
            <a:avLst/>
            <a:gdLst/>
            <a:ahLst/>
            <a:cxnLst>
              <a:cxn ang="0">
                <a:pos x="16" y="3"/>
              </a:cxn>
              <a:cxn ang="0">
                <a:pos x="4" y="0"/>
              </a:cxn>
              <a:cxn ang="0">
                <a:pos x="0" y="12"/>
              </a:cxn>
              <a:cxn ang="0">
                <a:pos x="12" y="15"/>
              </a:cxn>
              <a:cxn ang="0">
                <a:pos x="16" y="3"/>
              </a:cxn>
            </a:cxnLst>
            <a:rect l="0" t="0" r="r" b="b"/>
            <a:pathLst>
              <a:path w="16" h="15">
                <a:moveTo>
                  <a:pt x="16" y="3"/>
                </a:moveTo>
                <a:lnTo>
                  <a:pt x="4" y="0"/>
                </a:lnTo>
                <a:lnTo>
                  <a:pt x="0" y="12"/>
                </a:lnTo>
                <a:lnTo>
                  <a:pt x="12" y="15"/>
                </a:lnTo>
                <a:lnTo>
                  <a:pt x="16" y="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02" name="Freeform 814"/>
          <p:cNvSpPr>
            <a:spLocks/>
          </p:cNvSpPr>
          <p:nvPr/>
        </p:nvSpPr>
        <p:spPr bwMode="auto">
          <a:xfrm>
            <a:off x="1057275" y="4005263"/>
            <a:ext cx="23813" cy="22225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3" y="0"/>
              </a:cxn>
              <a:cxn ang="0">
                <a:pos x="0" y="12"/>
              </a:cxn>
              <a:cxn ang="0">
                <a:pos x="13" y="14"/>
              </a:cxn>
              <a:cxn ang="0">
                <a:pos x="15" y="2"/>
              </a:cxn>
            </a:cxnLst>
            <a:rect l="0" t="0" r="r" b="b"/>
            <a:pathLst>
              <a:path w="15" h="14">
                <a:moveTo>
                  <a:pt x="15" y="2"/>
                </a:moveTo>
                <a:lnTo>
                  <a:pt x="3" y="0"/>
                </a:lnTo>
                <a:lnTo>
                  <a:pt x="0" y="12"/>
                </a:lnTo>
                <a:lnTo>
                  <a:pt x="13" y="14"/>
                </a:lnTo>
                <a:lnTo>
                  <a:pt x="15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03" name="Freeform 815"/>
          <p:cNvSpPr>
            <a:spLocks/>
          </p:cNvSpPr>
          <p:nvPr/>
        </p:nvSpPr>
        <p:spPr bwMode="auto">
          <a:xfrm>
            <a:off x="1054100" y="4046538"/>
            <a:ext cx="23813" cy="19050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1" y="0"/>
              </a:cxn>
              <a:cxn ang="0">
                <a:pos x="0" y="12"/>
              </a:cxn>
              <a:cxn ang="0">
                <a:pos x="14" y="12"/>
              </a:cxn>
              <a:cxn ang="0">
                <a:pos x="15" y="0"/>
              </a:cxn>
            </a:cxnLst>
            <a:rect l="0" t="0" r="r" b="b"/>
            <a:pathLst>
              <a:path w="15" h="12">
                <a:moveTo>
                  <a:pt x="15" y="0"/>
                </a:moveTo>
                <a:lnTo>
                  <a:pt x="1" y="0"/>
                </a:lnTo>
                <a:lnTo>
                  <a:pt x="0" y="12"/>
                </a:lnTo>
                <a:lnTo>
                  <a:pt x="14" y="12"/>
                </a:lnTo>
                <a:lnTo>
                  <a:pt x="15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04" name="Freeform 816"/>
          <p:cNvSpPr>
            <a:spLocks/>
          </p:cNvSpPr>
          <p:nvPr/>
        </p:nvSpPr>
        <p:spPr bwMode="auto">
          <a:xfrm>
            <a:off x="1054100" y="4087813"/>
            <a:ext cx="22225" cy="20637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0"/>
              </a:cxn>
              <a:cxn ang="0">
                <a:pos x="0" y="10"/>
              </a:cxn>
              <a:cxn ang="0">
                <a:pos x="0" y="13"/>
              </a:cxn>
              <a:cxn ang="0">
                <a:pos x="14" y="13"/>
              </a:cxn>
              <a:cxn ang="0">
                <a:pos x="14" y="10"/>
              </a:cxn>
              <a:cxn ang="0">
                <a:pos x="14" y="0"/>
              </a:cxn>
            </a:cxnLst>
            <a:rect l="0" t="0" r="r" b="b"/>
            <a:pathLst>
              <a:path w="14" h="13">
                <a:moveTo>
                  <a:pt x="14" y="0"/>
                </a:moveTo>
                <a:lnTo>
                  <a:pt x="0" y="0"/>
                </a:lnTo>
                <a:lnTo>
                  <a:pt x="0" y="10"/>
                </a:lnTo>
                <a:lnTo>
                  <a:pt x="0" y="13"/>
                </a:lnTo>
                <a:lnTo>
                  <a:pt x="14" y="13"/>
                </a:lnTo>
                <a:lnTo>
                  <a:pt x="14" y="10"/>
                </a:lnTo>
                <a:lnTo>
                  <a:pt x="14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05" name="Freeform 817"/>
          <p:cNvSpPr>
            <a:spLocks/>
          </p:cNvSpPr>
          <p:nvPr/>
        </p:nvSpPr>
        <p:spPr bwMode="auto">
          <a:xfrm>
            <a:off x="1055688" y="4127500"/>
            <a:ext cx="22225" cy="23813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1"/>
              </a:cxn>
              <a:cxn ang="0">
                <a:pos x="0" y="6"/>
              </a:cxn>
              <a:cxn ang="0">
                <a:pos x="1" y="15"/>
              </a:cxn>
              <a:cxn ang="0">
                <a:pos x="14" y="12"/>
              </a:cxn>
              <a:cxn ang="0">
                <a:pos x="14" y="6"/>
              </a:cxn>
              <a:cxn ang="0">
                <a:pos x="14" y="0"/>
              </a:cxn>
            </a:cxnLst>
            <a:rect l="0" t="0" r="r" b="b"/>
            <a:pathLst>
              <a:path w="14" h="15">
                <a:moveTo>
                  <a:pt x="14" y="0"/>
                </a:moveTo>
                <a:lnTo>
                  <a:pt x="0" y="1"/>
                </a:lnTo>
                <a:lnTo>
                  <a:pt x="0" y="6"/>
                </a:lnTo>
                <a:lnTo>
                  <a:pt x="1" y="15"/>
                </a:lnTo>
                <a:lnTo>
                  <a:pt x="14" y="12"/>
                </a:lnTo>
                <a:lnTo>
                  <a:pt x="14" y="6"/>
                </a:lnTo>
                <a:lnTo>
                  <a:pt x="14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06" name="Freeform 818"/>
          <p:cNvSpPr>
            <a:spLocks/>
          </p:cNvSpPr>
          <p:nvPr/>
        </p:nvSpPr>
        <p:spPr bwMode="auto">
          <a:xfrm>
            <a:off x="1060450" y="4168775"/>
            <a:ext cx="22225" cy="2381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2"/>
              </a:cxn>
              <a:cxn ang="0">
                <a:pos x="0" y="2"/>
              </a:cxn>
              <a:cxn ang="0">
                <a:pos x="0" y="5"/>
              </a:cxn>
              <a:cxn ang="0">
                <a:pos x="2" y="15"/>
              </a:cxn>
              <a:cxn ang="0">
                <a:pos x="14" y="12"/>
              </a:cxn>
              <a:cxn ang="0">
                <a:pos x="12" y="0"/>
              </a:cxn>
              <a:cxn ang="0">
                <a:pos x="7" y="2"/>
              </a:cxn>
              <a:cxn ang="0">
                <a:pos x="13" y="2"/>
              </a:cxn>
              <a:cxn ang="0">
                <a:pos x="12" y="0"/>
              </a:cxn>
            </a:cxnLst>
            <a:rect l="0" t="0" r="r" b="b"/>
            <a:pathLst>
              <a:path w="14" h="15">
                <a:moveTo>
                  <a:pt x="12" y="0"/>
                </a:moveTo>
                <a:lnTo>
                  <a:pt x="0" y="2"/>
                </a:lnTo>
                <a:lnTo>
                  <a:pt x="0" y="2"/>
                </a:lnTo>
                <a:lnTo>
                  <a:pt x="0" y="5"/>
                </a:lnTo>
                <a:lnTo>
                  <a:pt x="2" y="15"/>
                </a:lnTo>
                <a:lnTo>
                  <a:pt x="14" y="12"/>
                </a:lnTo>
                <a:lnTo>
                  <a:pt x="12" y="0"/>
                </a:lnTo>
                <a:lnTo>
                  <a:pt x="7" y="2"/>
                </a:lnTo>
                <a:lnTo>
                  <a:pt x="13" y="2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07" name="Freeform 819"/>
          <p:cNvSpPr>
            <a:spLocks/>
          </p:cNvSpPr>
          <p:nvPr/>
        </p:nvSpPr>
        <p:spPr bwMode="auto">
          <a:xfrm>
            <a:off x="1069975" y="4206875"/>
            <a:ext cx="26988" cy="269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5"/>
              </a:cxn>
              <a:cxn ang="0">
                <a:pos x="5" y="17"/>
              </a:cxn>
              <a:cxn ang="0">
                <a:pos x="17" y="12"/>
              </a:cxn>
              <a:cxn ang="0">
                <a:pos x="12" y="0"/>
              </a:cxn>
            </a:cxnLst>
            <a:rect l="0" t="0" r="r" b="b"/>
            <a:pathLst>
              <a:path w="17" h="17">
                <a:moveTo>
                  <a:pt x="12" y="0"/>
                </a:moveTo>
                <a:lnTo>
                  <a:pt x="0" y="5"/>
                </a:lnTo>
                <a:lnTo>
                  <a:pt x="5" y="17"/>
                </a:lnTo>
                <a:lnTo>
                  <a:pt x="17" y="12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08" name="Freeform 820"/>
          <p:cNvSpPr>
            <a:spLocks/>
          </p:cNvSpPr>
          <p:nvPr/>
        </p:nvSpPr>
        <p:spPr bwMode="auto">
          <a:xfrm>
            <a:off x="1082675" y="4244975"/>
            <a:ext cx="30163" cy="26988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5"/>
              </a:cxn>
              <a:cxn ang="0">
                <a:pos x="5" y="15"/>
              </a:cxn>
              <a:cxn ang="0">
                <a:pos x="7" y="17"/>
              </a:cxn>
              <a:cxn ang="0">
                <a:pos x="19" y="11"/>
              </a:cxn>
              <a:cxn ang="0">
                <a:pos x="18" y="10"/>
              </a:cxn>
              <a:cxn ang="0">
                <a:pos x="13" y="0"/>
              </a:cxn>
            </a:cxnLst>
            <a:rect l="0" t="0" r="r" b="b"/>
            <a:pathLst>
              <a:path w="19" h="17">
                <a:moveTo>
                  <a:pt x="13" y="0"/>
                </a:moveTo>
                <a:lnTo>
                  <a:pt x="0" y="5"/>
                </a:lnTo>
                <a:lnTo>
                  <a:pt x="5" y="15"/>
                </a:lnTo>
                <a:lnTo>
                  <a:pt x="7" y="17"/>
                </a:lnTo>
                <a:lnTo>
                  <a:pt x="19" y="11"/>
                </a:lnTo>
                <a:lnTo>
                  <a:pt x="18" y="10"/>
                </a:lnTo>
                <a:lnTo>
                  <a:pt x="13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09" name="Freeform 821"/>
          <p:cNvSpPr>
            <a:spLocks/>
          </p:cNvSpPr>
          <p:nvPr/>
        </p:nvSpPr>
        <p:spPr bwMode="auto">
          <a:xfrm>
            <a:off x="1103313" y="4281488"/>
            <a:ext cx="30162" cy="269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6"/>
              </a:cxn>
              <a:cxn ang="0">
                <a:pos x="2" y="10"/>
              </a:cxn>
              <a:cxn ang="0">
                <a:pos x="4" y="11"/>
              </a:cxn>
              <a:cxn ang="0">
                <a:pos x="9" y="17"/>
              </a:cxn>
              <a:cxn ang="0">
                <a:pos x="19" y="10"/>
              </a:cxn>
              <a:cxn ang="0">
                <a:pos x="12" y="3"/>
              </a:cxn>
              <a:cxn ang="0">
                <a:pos x="9" y="6"/>
              </a:cxn>
              <a:cxn ang="0">
                <a:pos x="15" y="4"/>
              </a:cxn>
              <a:cxn ang="0">
                <a:pos x="12" y="0"/>
              </a:cxn>
            </a:cxnLst>
            <a:rect l="0" t="0" r="r" b="b"/>
            <a:pathLst>
              <a:path w="19" h="17">
                <a:moveTo>
                  <a:pt x="12" y="0"/>
                </a:moveTo>
                <a:lnTo>
                  <a:pt x="0" y="6"/>
                </a:lnTo>
                <a:lnTo>
                  <a:pt x="2" y="10"/>
                </a:lnTo>
                <a:lnTo>
                  <a:pt x="4" y="11"/>
                </a:lnTo>
                <a:lnTo>
                  <a:pt x="9" y="17"/>
                </a:lnTo>
                <a:lnTo>
                  <a:pt x="19" y="10"/>
                </a:lnTo>
                <a:lnTo>
                  <a:pt x="12" y="3"/>
                </a:lnTo>
                <a:lnTo>
                  <a:pt x="9" y="6"/>
                </a:lnTo>
                <a:lnTo>
                  <a:pt x="15" y="4"/>
                </a:lnTo>
                <a:lnTo>
                  <a:pt x="12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10" name="Freeform 822"/>
          <p:cNvSpPr>
            <a:spLocks/>
          </p:cNvSpPr>
          <p:nvPr/>
        </p:nvSpPr>
        <p:spPr bwMode="auto">
          <a:xfrm>
            <a:off x="1128713" y="4313238"/>
            <a:ext cx="31750" cy="2857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8"/>
              </a:cxn>
              <a:cxn ang="0">
                <a:pos x="9" y="18"/>
              </a:cxn>
              <a:cxn ang="0">
                <a:pos x="20" y="9"/>
              </a:cxn>
              <a:cxn ang="0">
                <a:pos x="10" y="0"/>
              </a:cxn>
            </a:cxnLst>
            <a:rect l="0" t="0" r="r" b="b"/>
            <a:pathLst>
              <a:path w="20" h="18">
                <a:moveTo>
                  <a:pt x="10" y="0"/>
                </a:moveTo>
                <a:lnTo>
                  <a:pt x="0" y="8"/>
                </a:lnTo>
                <a:lnTo>
                  <a:pt x="9" y="18"/>
                </a:lnTo>
                <a:lnTo>
                  <a:pt x="20" y="9"/>
                </a:lnTo>
                <a:lnTo>
                  <a:pt x="1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11" name="Freeform 823"/>
          <p:cNvSpPr>
            <a:spLocks/>
          </p:cNvSpPr>
          <p:nvPr/>
        </p:nvSpPr>
        <p:spPr bwMode="auto">
          <a:xfrm>
            <a:off x="1158875" y="4343400"/>
            <a:ext cx="28575" cy="285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10"/>
              </a:cxn>
              <a:cxn ang="0">
                <a:pos x="10" y="17"/>
              </a:cxn>
              <a:cxn ang="0">
                <a:pos x="10" y="18"/>
              </a:cxn>
              <a:cxn ang="0">
                <a:pos x="17" y="7"/>
              </a:cxn>
              <a:cxn ang="0">
                <a:pos x="18" y="8"/>
              </a:cxn>
              <a:cxn ang="0">
                <a:pos x="8" y="0"/>
              </a:cxn>
            </a:cxnLst>
            <a:rect l="0" t="0" r="r" b="b"/>
            <a:pathLst>
              <a:path w="18" h="18">
                <a:moveTo>
                  <a:pt x="8" y="0"/>
                </a:moveTo>
                <a:lnTo>
                  <a:pt x="0" y="10"/>
                </a:lnTo>
                <a:lnTo>
                  <a:pt x="10" y="17"/>
                </a:lnTo>
                <a:lnTo>
                  <a:pt x="10" y="18"/>
                </a:lnTo>
                <a:lnTo>
                  <a:pt x="17" y="7"/>
                </a:lnTo>
                <a:lnTo>
                  <a:pt x="18" y="8"/>
                </a:lnTo>
                <a:lnTo>
                  <a:pt x="8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12" name="Freeform 824"/>
          <p:cNvSpPr>
            <a:spLocks/>
          </p:cNvSpPr>
          <p:nvPr/>
        </p:nvSpPr>
        <p:spPr bwMode="auto">
          <a:xfrm>
            <a:off x="1192213" y="4368800"/>
            <a:ext cx="28575" cy="28575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11"/>
              </a:cxn>
              <a:cxn ang="0">
                <a:pos x="5" y="13"/>
              </a:cxn>
              <a:cxn ang="0">
                <a:pos x="7" y="15"/>
              </a:cxn>
              <a:cxn ang="0">
                <a:pos x="11" y="18"/>
              </a:cxn>
              <a:cxn ang="0">
                <a:pos x="18" y="7"/>
              </a:cxn>
              <a:cxn ang="0">
                <a:pos x="12" y="3"/>
              </a:cxn>
              <a:cxn ang="0">
                <a:pos x="8" y="9"/>
              </a:cxn>
              <a:cxn ang="0">
                <a:pos x="13" y="5"/>
              </a:cxn>
              <a:cxn ang="0">
                <a:pos x="7" y="0"/>
              </a:cxn>
            </a:cxnLst>
            <a:rect l="0" t="0" r="r" b="b"/>
            <a:pathLst>
              <a:path w="18" h="18">
                <a:moveTo>
                  <a:pt x="7" y="0"/>
                </a:moveTo>
                <a:lnTo>
                  <a:pt x="0" y="11"/>
                </a:lnTo>
                <a:lnTo>
                  <a:pt x="5" y="13"/>
                </a:lnTo>
                <a:lnTo>
                  <a:pt x="7" y="15"/>
                </a:lnTo>
                <a:lnTo>
                  <a:pt x="11" y="18"/>
                </a:lnTo>
                <a:lnTo>
                  <a:pt x="18" y="7"/>
                </a:lnTo>
                <a:lnTo>
                  <a:pt x="12" y="3"/>
                </a:lnTo>
                <a:lnTo>
                  <a:pt x="8" y="9"/>
                </a:lnTo>
                <a:lnTo>
                  <a:pt x="13" y="5"/>
                </a:lnTo>
                <a:lnTo>
                  <a:pt x="7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13" name="Freeform 825"/>
          <p:cNvSpPr>
            <a:spLocks/>
          </p:cNvSpPr>
          <p:nvPr/>
        </p:nvSpPr>
        <p:spPr bwMode="auto">
          <a:xfrm>
            <a:off x="1227138" y="4389438"/>
            <a:ext cx="26987" cy="26987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11"/>
              </a:cxn>
              <a:cxn ang="0">
                <a:pos x="3" y="12"/>
              </a:cxn>
              <a:cxn ang="0">
                <a:pos x="13" y="17"/>
              </a:cxn>
              <a:cxn ang="0">
                <a:pos x="17" y="6"/>
              </a:cxn>
              <a:cxn ang="0">
                <a:pos x="8" y="0"/>
              </a:cxn>
            </a:cxnLst>
            <a:rect l="0" t="0" r="r" b="b"/>
            <a:pathLst>
              <a:path w="17" h="17">
                <a:moveTo>
                  <a:pt x="8" y="0"/>
                </a:moveTo>
                <a:lnTo>
                  <a:pt x="0" y="11"/>
                </a:lnTo>
                <a:lnTo>
                  <a:pt x="3" y="12"/>
                </a:lnTo>
                <a:lnTo>
                  <a:pt x="13" y="17"/>
                </a:lnTo>
                <a:lnTo>
                  <a:pt x="17" y="6"/>
                </a:lnTo>
                <a:lnTo>
                  <a:pt x="8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14" name="Freeform 826"/>
          <p:cNvSpPr>
            <a:spLocks/>
          </p:cNvSpPr>
          <p:nvPr/>
        </p:nvSpPr>
        <p:spPr bwMode="auto">
          <a:xfrm>
            <a:off x="1266825" y="4408488"/>
            <a:ext cx="26988" cy="26987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2"/>
              </a:cxn>
              <a:cxn ang="0">
                <a:pos x="12" y="17"/>
              </a:cxn>
              <a:cxn ang="0">
                <a:pos x="17" y="5"/>
              </a:cxn>
              <a:cxn ang="0">
                <a:pos x="5" y="0"/>
              </a:cxn>
            </a:cxnLst>
            <a:rect l="0" t="0" r="r" b="b"/>
            <a:pathLst>
              <a:path w="17" h="17">
                <a:moveTo>
                  <a:pt x="5" y="0"/>
                </a:moveTo>
                <a:lnTo>
                  <a:pt x="0" y="12"/>
                </a:lnTo>
                <a:lnTo>
                  <a:pt x="12" y="17"/>
                </a:lnTo>
                <a:lnTo>
                  <a:pt x="17" y="5"/>
                </a:lnTo>
                <a:lnTo>
                  <a:pt x="5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15" name="Freeform 827"/>
          <p:cNvSpPr>
            <a:spLocks/>
          </p:cNvSpPr>
          <p:nvPr/>
        </p:nvSpPr>
        <p:spPr bwMode="auto">
          <a:xfrm>
            <a:off x="1306513" y="4422775"/>
            <a:ext cx="26987" cy="23813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2"/>
              </a:cxn>
              <a:cxn ang="0">
                <a:pos x="13" y="15"/>
              </a:cxn>
              <a:cxn ang="0">
                <a:pos x="17" y="3"/>
              </a:cxn>
              <a:cxn ang="0">
                <a:pos x="5" y="0"/>
              </a:cxn>
            </a:cxnLst>
            <a:rect l="0" t="0" r="r" b="b"/>
            <a:pathLst>
              <a:path w="17" h="15">
                <a:moveTo>
                  <a:pt x="5" y="0"/>
                </a:moveTo>
                <a:lnTo>
                  <a:pt x="0" y="12"/>
                </a:lnTo>
                <a:lnTo>
                  <a:pt x="13" y="15"/>
                </a:lnTo>
                <a:lnTo>
                  <a:pt x="17" y="3"/>
                </a:lnTo>
                <a:lnTo>
                  <a:pt x="5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16" name="Freeform 828"/>
          <p:cNvSpPr>
            <a:spLocks/>
          </p:cNvSpPr>
          <p:nvPr/>
        </p:nvSpPr>
        <p:spPr bwMode="auto">
          <a:xfrm>
            <a:off x="1347788" y="4432300"/>
            <a:ext cx="25400" cy="23813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2"/>
              </a:cxn>
              <a:cxn ang="0">
                <a:pos x="10" y="14"/>
              </a:cxn>
              <a:cxn ang="0">
                <a:pos x="12" y="15"/>
              </a:cxn>
              <a:cxn ang="0">
                <a:pos x="14" y="15"/>
              </a:cxn>
              <a:cxn ang="0">
                <a:pos x="16" y="2"/>
              </a:cxn>
              <a:cxn ang="0">
                <a:pos x="12" y="2"/>
              </a:cxn>
              <a:cxn ang="0">
                <a:pos x="12" y="9"/>
              </a:cxn>
              <a:cxn ang="0">
                <a:pos x="15" y="2"/>
              </a:cxn>
              <a:cxn ang="0">
                <a:pos x="4" y="0"/>
              </a:cxn>
            </a:cxnLst>
            <a:rect l="0" t="0" r="r" b="b"/>
            <a:pathLst>
              <a:path w="16" h="15">
                <a:moveTo>
                  <a:pt x="4" y="0"/>
                </a:moveTo>
                <a:lnTo>
                  <a:pt x="0" y="12"/>
                </a:lnTo>
                <a:lnTo>
                  <a:pt x="10" y="14"/>
                </a:lnTo>
                <a:lnTo>
                  <a:pt x="12" y="15"/>
                </a:lnTo>
                <a:lnTo>
                  <a:pt x="14" y="15"/>
                </a:lnTo>
                <a:lnTo>
                  <a:pt x="16" y="2"/>
                </a:lnTo>
                <a:lnTo>
                  <a:pt x="12" y="2"/>
                </a:lnTo>
                <a:lnTo>
                  <a:pt x="12" y="9"/>
                </a:lnTo>
                <a:lnTo>
                  <a:pt x="15" y="2"/>
                </a:lnTo>
                <a:lnTo>
                  <a:pt x="4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17" name="Freeform 829"/>
          <p:cNvSpPr>
            <a:spLocks/>
          </p:cNvSpPr>
          <p:nvPr/>
        </p:nvSpPr>
        <p:spPr bwMode="auto">
          <a:xfrm>
            <a:off x="1390650" y="4441825"/>
            <a:ext cx="22225" cy="2222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12"/>
              </a:cxn>
              <a:cxn ang="0">
                <a:pos x="9" y="13"/>
              </a:cxn>
              <a:cxn ang="0">
                <a:pos x="14" y="14"/>
              </a:cxn>
              <a:cxn ang="0">
                <a:pos x="14" y="1"/>
              </a:cxn>
              <a:cxn ang="0">
                <a:pos x="9" y="0"/>
              </a:cxn>
              <a:cxn ang="0">
                <a:pos x="1" y="0"/>
              </a:cxn>
            </a:cxnLst>
            <a:rect l="0" t="0" r="r" b="b"/>
            <a:pathLst>
              <a:path w="14" h="14">
                <a:moveTo>
                  <a:pt x="1" y="0"/>
                </a:moveTo>
                <a:lnTo>
                  <a:pt x="0" y="12"/>
                </a:lnTo>
                <a:lnTo>
                  <a:pt x="9" y="13"/>
                </a:lnTo>
                <a:lnTo>
                  <a:pt x="14" y="14"/>
                </a:lnTo>
                <a:lnTo>
                  <a:pt x="14" y="1"/>
                </a:lnTo>
                <a:lnTo>
                  <a:pt x="9" y="0"/>
                </a:lnTo>
                <a:lnTo>
                  <a:pt x="1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18" name="Freeform 830"/>
          <p:cNvSpPr>
            <a:spLocks/>
          </p:cNvSpPr>
          <p:nvPr/>
        </p:nvSpPr>
        <p:spPr bwMode="auto">
          <a:xfrm>
            <a:off x="1431925" y="4445000"/>
            <a:ext cx="23813" cy="20638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12"/>
              </a:cxn>
              <a:cxn ang="0">
                <a:pos x="8" y="13"/>
              </a:cxn>
              <a:cxn ang="0">
                <a:pos x="14" y="13"/>
              </a:cxn>
              <a:cxn ang="0">
                <a:pos x="15" y="1"/>
              </a:cxn>
              <a:cxn ang="0">
                <a:pos x="8" y="0"/>
              </a:cxn>
              <a:cxn ang="0">
                <a:pos x="1" y="0"/>
              </a:cxn>
            </a:cxnLst>
            <a:rect l="0" t="0" r="r" b="b"/>
            <a:pathLst>
              <a:path w="15" h="13">
                <a:moveTo>
                  <a:pt x="1" y="0"/>
                </a:moveTo>
                <a:lnTo>
                  <a:pt x="0" y="12"/>
                </a:lnTo>
                <a:lnTo>
                  <a:pt x="8" y="13"/>
                </a:lnTo>
                <a:lnTo>
                  <a:pt x="14" y="13"/>
                </a:lnTo>
                <a:lnTo>
                  <a:pt x="15" y="1"/>
                </a:lnTo>
                <a:lnTo>
                  <a:pt x="8" y="0"/>
                </a:lnTo>
                <a:lnTo>
                  <a:pt x="1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19" name="Freeform 831"/>
          <p:cNvSpPr>
            <a:spLocks/>
          </p:cNvSpPr>
          <p:nvPr/>
        </p:nvSpPr>
        <p:spPr bwMode="auto">
          <a:xfrm>
            <a:off x="1476375" y="4446588"/>
            <a:ext cx="20638" cy="2222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12"/>
              </a:cxn>
              <a:cxn ang="0">
                <a:pos x="6" y="14"/>
              </a:cxn>
              <a:cxn ang="0">
                <a:pos x="13" y="12"/>
              </a:cxn>
              <a:cxn ang="0">
                <a:pos x="13" y="0"/>
              </a:cxn>
              <a:cxn ang="0">
                <a:pos x="6" y="0"/>
              </a:cxn>
              <a:cxn ang="0">
                <a:pos x="1" y="0"/>
              </a:cxn>
            </a:cxnLst>
            <a:rect l="0" t="0" r="r" b="b"/>
            <a:pathLst>
              <a:path w="13" h="14">
                <a:moveTo>
                  <a:pt x="1" y="0"/>
                </a:moveTo>
                <a:lnTo>
                  <a:pt x="0" y="12"/>
                </a:lnTo>
                <a:lnTo>
                  <a:pt x="6" y="14"/>
                </a:lnTo>
                <a:lnTo>
                  <a:pt x="13" y="12"/>
                </a:lnTo>
                <a:lnTo>
                  <a:pt x="13" y="0"/>
                </a:lnTo>
                <a:lnTo>
                  <a:pt x="6" y="0"/>
                </a:lnTo>
                <a:lnTo>
                  <a:pt x="1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20" name="Freeform 832"/>
          <p:cNvSpPr>
            <a:spLocks/>
          </p:cNvSpPr>
          <p:nvPr/>
        </p:nvSpPr>
        <p:spPr bwMode="auto">
          <a:xfrm>
            <a:off x="1517650" y="4446588"/>
            <a:ext cx="23813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6" y="12"/>
              </a:cxn>
              <a:cxn ang="0">
                <a:pos x="15" y="12"/>
              </a:cxn>
              <a:cxn ang="0">
                <a:pos x="13" y="0"/>
              </a:cxn>
              <a:cxn ang="0">
                <a:pos x="6" y="0"/>
              </a:cxn>
              <a:cxn ang="0">
                <a:pos x="0" y="0"/>
              </a:cxn>
            </a:cxnLst>
            <a:rect l="0" t="0" r="r" b="b"/>
            <a:pathLst>
              <a:path w="15" h="12">
                <a:moveTo>
                  <a:pt x="0" y="0"/>
                </a:moveTo>
                <a:lnTo>
                  <a:pt x="0" y="12"/>
                </a:lnTo>
                <a:lnTo>
                  <a:pt x="6" y="12"/>
                </a:lnTo>
                <a:lnTo>
                  <a:pt x="15" y="12"/>
                </a:lnTo>
                <a:lnTo>
                  <a:pt x="13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21" name="Freeform 833"/>
          <p:cNvSpPr>
            <a:spLocks/>
          </p:cNvSpPr>
          <p:nvPr/>
        </p:nvSpPr>
        <p:spPr bwMode="auto">
          <a:xfrm>
            <a:off x="1560513" y="4443413"/>
            <a:ext cx="22225" cy="22225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0" y="14"/>
              </a:cxn>
              <a:cxn ang="0">
                <a:pos x="7" y="13"/>
              </a:cxn>
              <a:cxn ang="0">
                <a:pos x="14" y="13"/>
              </a:cxn>
              <a:cxn ang="0">
                <a:pos x="12" y="0"/>
              </a:cxn>
              <a:cxn ang="0">
                <a:pos x="7" y="1"/>
              </a:cxn>
              <a:cxn ang="0">
                <a:pos x="0" y="1"/>
              </a:cxn>
            </a:cxnLst>
            <a:rect l="0" t="0" r="r" b="b"/>
            <a:pathLst>
              <a:path w="14" h="14">
                <a:moveTo>
                  <a:pt x="0" y="1"/>
                </a:moveTo>
                <a:lnTo>
                  <a:pt x="0" y="14"/>
                </a:lnTo>
                <a:lnTo>
                  <a:pt x="7" y="13"/>
                </a:lnTo>
                <a:lnTo>
                  <a:pt x="14" y="13"/>
                </a:lnTo>
                <a:lnTo>
                  <a:pt x="12" y="0"/>
                </a:lnTo>
                <a:lnTo>
                  <a:pt x="7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22" name="Freeform 834"/>
          <p:cNvSpPr>
            <a:spLocks/>
          </p:cNvSpPr>
          <p:nvPr/>
        </p:nvSpPr>
        <p:spPr bwMode="auto">
          <a:xfrm>
            <a:off x="1600200" y="4440238"/>
            <a:ext cx="25400" cy="22225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2" y="14"/>
              </a:cxn>
              <a:cxn ang="0">
                <a:pos x="11" y="13"/>
              </a:cxn>
              <a:cxn ang="0">
                <a:pos x="16" y="13"/>
              </a:cxn>
              <a:cxn ang="0">
                <a:pos x="13" y="0"/>
              </a:cxn>
              <a:cxn ang="0">
                <a:pos x="11" y="0"/>
              </a:cxn>
              <a:cxn ang="0">
                <a:pos x="0" y="1"/>
              </a:cxn>
            </a:cxnLst>
            <a:rect l="0" t="0" r="r" b="b"/>
            <a:pathLst>
              <a:path w="16" h="14">
                <a:moveTo>
                  <a:pt x="0" y="1"/>
                </a:moveTo>
                <a:lnTo>
                  <a:pt x="2" y="14"/>
                </a:lnTo>
                <a:lnTo>
                  <a:pt x="11" y="13"/>
                </a:lnTo>
                <a:lnTo>
                  <a:pt x="16" y="13"/>
                </a:lnTo>
                <a:lnTo>
                  <a:pt x="13" y="0"/>
                </a:lnTo>
                <a:lnTo>
                  <a:pt x="11" y="0"/>
                </a:lnTo>
                <a:lnTo>
                  <a:pt x="0" y="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23" name="Freeform 835"/>
          <p:cNvSpPr>
            <a:spLocks/>
          </p:cNvSpPr>
          <p:nvPr/>
        </p:nvSpPr>
        <p:spPr bwMode="auto">
          <a:xfrm>
            <a:off x="1643063" y="4432300"/>
            <a:ext cx="23812" cy="2222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" y="14"/>
              </a:cxn>
              <a:cxn ang="0">
                <a:pos x="12" y="13"/>
              </a:cxn>
              <a:cxn ang="0">
                <a:pos x="15" y="12"/>
              </a:cxn>
              <a:cxn ang="0">
                <a:pos x="12" y="0"/>
              </a:cxn>
              <a:cxn ang="0">
                <a:pos x="0" y="2"/>
              </a:cxn>
            </a:cxnLst>
            <a:rect l="0" t="0" r="r" b="b"/>
            <a:pathLst>
              <a:path w="15" h="14">
                <a:moveTo>
                  <a:pt x="0" y="2"/>
                </a:moveTo>
                <a:lnTo>
                  <a:pt x="1" y="14"/>
                </a:lnTo>
                <a:lnTo>
                  <a:pt x="12" y="13"/>
                </a:lnTo>
                <a:lnTo>
                  <a:pt x="15" y="12"/>
                </a:lnTo>
                <a:lnTo>
                  <a:pt x="12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24" name="Freeform 836"/>
          <p:cNvSpPr>
            <a:spLocks/>
          </p:cNvSpPr>
          <p:nvPr/>
        </p:nvSpPr>
        <p:spPr bwMode="auto">
          <a:xfrm>
            <a:off x="1684338" y="4424363"/>
            <a:ext cx="23812" cy="2222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" y="14"/>
              </a:cxn>
              <a:cxn ang="0">
                <a:pos x="15" y="13"/>
              </a:cxn>
              <a:cxn ang="0">
                <a:pos x="13" y="0"/>
              </a:cxn>
              <a:cxn ang="0">
                <a:pos x="0" y="2"/>
              </a:cxn>
            </a:cxnLst>
            <a:rect l="0" t="0" r="r" b="b"/>
            <a:pathLst>
              <a:path w="15" h="14">
                <a:moveTo>
                  <a:pt x="0" y="2"/>
                </a:moveTo>
                <a:lnTo>
                  <a:pt x="3" y="14"/>
                </a:lnTo>
                <a:lnTo>
                  <a:pt x="15" y="13"/>
                </a:lnTo>
                <a:lnTo>
                  <a:pt x="13" y="0"/>
                </a:lnTo>
                <a:lnTo>
                  <a:pt x="0" y="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25" name="Freeform 837"/>
          <p:cNvSpPr>
            <a:spLocks/>
          </p:cNvSpPr>
          <p:nvPr/>
        </p:nvSpPr>
        <p:spPr bwMode="auto">
          <a:xfrm>
            <a:off x="1724025" y="4416425"/>
            <a:ext cx="25400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" y="16"/>
              </a:cxn>
              <a:cxn ang="0">
                <a:pos x="16" y="12"/>
              </a:cxn>
              <a:cxn ang="0">
                <a:pos x="12" y="0"/>
              </a:cxn>
              <a:cxn ang="0">
                <a:pos x="0" y="4"/>
              </a:cxn>
            </a:cxnLst>
            <a:rect l="0" t="0" r="r" b="b"/>
            <a:pathLst>
              <a:path w="16" h="16">
                <a:moveTo>
                  <a:pt x="0" y="4"/>
                </a:moveTo>
                <a:lnTo>
                  <a:pt x="4" y="16"/>
                </a:lnTo>
                <a:lnTo>
                  <a:pt x="16" y="12"/>
                </a:lnTo>
                <a:lnTo>
                  <a:pt x="12" y="0"/>
                </a:lnTo>
                <a:lnTo>
                  <a:pt x="0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26" name="Freeform 838"/>
          <p:cNvSpPr>
            <a:spLocks/>
          </p:cNvSpPr>
          <p:nvPr/>
        </p:nvSpPr>
        <p:spPr bwMode="auto">
          <a:xfrm>
            <a:off x="1765300" y="4405313"/>
            <a:ext cx="25400" cy="23812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4" y="15"/>
              </a:cxn>
              <a:cxn ang="0">
                <a:pos x="16" y="12"/>
              </a:cxn>
              <a:cxn ang="0">
                <a:pos x="12" y="0"/>
              </a:cxn>
              <a:cxn ang="0">
                <a:pos x="0" y="3"/>
              </a:cxn>
            </a:cxnLst>
            <a:rect l="0" t="0" r="r" b="b"/>
            <a:pathLst>
              <a:path w="16" h="15">
                <a:moveTo>
                  <a:pt x="0" y="3"/>
                </a:moveTo>
                <a:lnTo>
                  <a:pt x="4" y="15"/>
                </a:lnTo>
                <a:lnTo>
                  <a:pt x="16" y="12"/>
                </a:lnTo>
                <a:lnTo>
                  <a:pt x="12" y="0"/>
                </a:lnTo>
                <a:lnTo>
                  <a:pt x="0" y="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27" name="Freeform 839"/>
          <p:cNvSpPr>
            <a:spLocks/>
          </p:cNvSpPr>
          <p:nvPr/>
        </p:nvSpPr>
        <p:spPr bwMode="auto">
          <a:xfrm>
            <a:off x="1804988" y="4392613"/>
            <a:ext cx="26987" cy="2698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5" y="17"/>
              </a:cxn>
              <a:cxn ang="0">
                <a:pos x="17" y="13"/>
              </a:cxn>
              <a:cxn ang="0">
                <a:pos x="12" y="0"/>
              </a:cxn>
              <a:cxn ang="0">
                <a:pos x="0" y="5"/>
              </a:cxn>
            </a:cxnLst>
            <a:rect l="0" t="0" r="r" b="b"/>
            <a:pathLst>
              <a:path w="17" h="17">
                <a:moveTo>
                  <a:pt x="0" y="5"/>
                </a:moveTo>
                <a:lnTo>
                  <a:pt x="5" y="17"/>
                </a:lnTo>
                <a:lnTo>
                  <a:pt x="17" y="13"/>
                </a:lnTo>
                <a:lnTo>
                  <a:pt x="12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28" name="Freeform 840"/>
          <p:cNvSpPr>
            <a:spLocks/>
          </p:cNvSpPr>
          <p:nvPr/>
        </p:nvSpPr>
        <p:spPr bwMode="auto">
          <a:xfrm>
            <a:off x="1846263" y="4381500"/>
            <a:ext cx="25400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" y="16"/>
              </a:cxn>
              <a:cxn ang="0">
                <a:pos x="10" y="15"/>
              </a:cxn>
              <a:cxn ang="0">
                <a:pos x="16" y="12"/>
              </a:cxn>
              <a:cxn ang="0">
                <a:pos x="12" y="0"/>
              </a:cxn>
              <a:cxn ang="0">
                <a:pos x="5" y="3"/>
              </a:cxn>
              <a:cxn ang="0">
                <a:pos x="0" y="4"/>
              </a:cxn>
            </a:cxnLst>
            <a:rect l="0" t="0" r="r" b="b"/>
            <a:pathLst>
              <a:path w="16" h="16">
                <a:moveTo>
                  <a:pt x="0" y="4"/>
                </a:moveTo>
                <a:lnTo>
                  <a:pt x="4" y="16"/>
                </a:lnTo>
                <a:lnTo>
                  <a:pt x="10" y="15"/>
                </a:lnTo>
                <a:lnTo>
                  <a:pt x="16" y="12"/>
                </a:lnTo>
                <a:lnTo>
                  <a:pt x="12" y="0"/>
                </a:lnTo>
                <a:lnTo>
                  <a:pt x="5" y="3"/>
                </a:lnTo>
                <a:lnTo>
                  <a:pt x="0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29" name="Freeform 841"/>
          <p:cNvSpPr>
            <a:spLocks/>
          </p:cNvSpPr>
          <p:nvPr/>
        </p:nvSpPr>
        <p:spPr bwMode="auto">
          <a:xfrm>
            <a:off x="1885950" y="4368800"/>
            <a:ext cx="26988" cy="2381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4" y="15"/>
              </a:cxn>
              <a:cxn ang="0">
                <a:pos x="16" y="12"/>
              </a:cxn>
              <a:cxn ang="0">
                <a:pos x="17" y="12"/>
              </a:cxn>
              <a:cxn ang="0">
                <a:pos x="12" y="0"/>
              </a:cxn>
              <a:cxn ang="0">
                <a:pos x="11" y="0"/>
              </a:cxn>
              <a:cxn ang="0">
                <a:pos x="0" y="3"/>
              </a:cxn>
            </a:cxnLst>
            <a:rect l="0" t="0" r="r" b="b"/>
            <a:pathLst>
              <a:path w="17" h="15">
                <a:moveTo>
                  <a:pt x="0" y="3"/>
                </a:moveTo>
                <a:lnTo>
                  <a:pt x="4" y="15"/>
                </a:lnTo>
                <a:lnTo>
                  <a:pt x="16" y="12"/>
                </a:lnTo>
                <a:lnTo>
                  <a:pt x="17" y="12"/>
                </a:lnTo>
                <a:lnTo>
                  <a:pt x="12" y="0"/>
                </a:lnTo>
                <a:lnTo>
                  <a:pt x="11" y="0"/>
                </a:lnTo>
                <a:lnTo>
                  <a:pt x="0" y="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30" name="Freeform 842"/>
          <p:cNvSpPr>
            <a:spLocks/>
          </p:cNvSpPr>
          <p:nvPr/>
        </p:nvSpPr>
        <p:spPr bwMode="auto">
          <a:xfrm>
            <a:off x="1925638" y="4354513"/>
            <a:ext cx="26987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" y="16"/>
              </a:cxn>
              <a:cxn ang="0">
                <a:pos x="17" y="12"/>
              </a:cxn>
              <a:cxn ang="0">
                <a:pos x="12" y="0"/>
              </a:cxn>
              <a:cxn ang="0">
                <a:pos x="0" y="4"/>
              </a:cxn>
            </a:cxnLst>
            <a:rect l="0" t="0" r="r" b="b"/>
            <a:pathLst>
              <a:path w="17" h="16">
                <a:moveTo>
                  <a:pt x="0" y="4"/>
                </a:moveTo>
                <a:lnTo>
                  <a:pt x="5" y="16"/>
                </a:lnTo>
                <a:lnTo>
                  <a:pt x="17" y="12"/>
                </a:lnTo>
                <a:lnTo>
                  <a:pt x="12" y="0"/>
                </a:lnTo>
                <a:lnTo>
                  <a:pt x="0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31" name="Freeform 843"/>
          <p:cNvSpPr>
            <a:spLocks/>
          </p:cNvSpPr>
          <p:nvPr/>
        </p:nvSpPr>
        <p:spPr bwMode="auto">
          <a:xfrm>
            <a:off x="1963738" y="4340225"/>
            <a:ext cx="26987" cy="254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5" y="16"/>
              </a:cxn>
              <a:cxn ang="0">
                <a:pos x="17" y="12"/>
              </a:cxn>
              <a:cxn ang="0">
                <a:pos x="13" y="0"/>
              </a:cxn>
              <a:cxn ang="0">
                <a:pos x="0" y="4"/>
              </a:cxn>
            </a:cxnLst>
            <a:rect l="0" t="0" r="r" b="b"/>
            <a:pathLst>
              <a:path w="17" h="16">
                <a:moveTo>
                  <a:pt x="0" y="4"/>
                </a:moveTo>
                <a:lnTo>
                  <a:pt x="5" y="16"/>
                </a:lnTo>
                <a:lnTo>
                  <a:pt x="17" y="12"/>
                </a:lnTo>
                <a:lnTo>
                  <a:pt x="13" y="0"/>
                </a:lnTo>
                <a:lnTo>
                  <a:pt x="0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32" name="Freeform 844"/>
          <p:cNvSpPr>
            <a:spLocks/>
          </p:cNvSpPr>
          <p:nvPr/>
        </p:nvSpPr>
        <p:spPr bwMode="auto">
          <a:xfrm>
            <a:off x="2003425" y="4322763"/>
            <a:ext cx="25400" cy="269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4" y="17"/>
              </a:cxn>
              <a:cxn ang="0">
                <a:pos x="8" y="15"/>
              </a:cxn>
              <a:cxn ang="0">
                <a:pos x="16" y="12"/>
              </a:cxn>
              <a:cxn ang="0">
                <a:pos x="13" y="0"/>
              </a:cxn>
              <a:cxn ang="0">
                <a:pos x="3" y="3"/>
              </a:cxn>
              <a:cxn ang="0">
                <a:pos x="0" y="4"/>
              </a:cxn>
            </a:cxnLst>
            <a:rect l="0" t="0" r="r" b="b"/>
            <a:pathLst>
              <a:path w="16" h="17">
                <a:moveTo>
                  <a:pt x="0" y="4"/>
                </a:moveTo>
                <a:lnTo>
                  <a:pt x="4" y="17"/>
                </a:lnTo>
                <a:lnTo>
                  <a:pt x="8" y="15"/>
                </a:lnTo>
                <a:lnTo>
                  <a:pt x="16" y="12"/>
                </a:lnTo>
                <a:lnTo>
                  <a:pt x="13" y="0"/>
                </a:lnTo>
                <a:lnTo>
                  <a:pt x="3" y="3"/>
                </a:lnTo>
                <a:lnTo>
                  <a:pt x="0" y="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33" name="Freeform 845"/>
          <p:cNvSpPr>
            <a:spLocks/>
          </p:cNvSpPr>
          <p:nvPr/>
        </p:nvSpPr>
        <p:spPr bwMode="auto">
          <a:xfrm>
            <a:off x="2041525" y="4306888"/>
            <a:ext cx="28575" cy="2698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5" y="17"/>
              </a:cxn>
              <a:cxn ang="0">
                <a:pos x="17" y="12"/>
              </a:cxn>
              <a:cxn ang="0">
                <a:pos x="18" y="11"/>
              </a:cxn>
              <a:cxn ang="0">
                <a:pos x="12" y="0"/>
              </a:cxn>
              <a:cxn ang="0">
                <a:pos x="0" y="5"/>
              </a:cxn>
            </a:cxnLst>
            <a:rect l="0" t="0" r="r" b="b"/>
            <a:pathLst>
              <a:path w="18" h="17">
                <a:moveTo>
                  <a:pt x="0" y="5"/>
                </a:moveTo>
                <a:lnTo>
                  <a:pt x="5" y="17"/>
                </a:lnTo>
                <a:lnTo>
                  <a:pt x="17" y="12"/>
                </a:lnTo>
                <a:lnTo>
                  <a:pt x="18" y="11"/>
                </a:lnTo>
                <a:lnTo>
                  <a:pt x="12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34" name="Freeform 846"/>
          <p:cNvSpPr>
            <a:spLocks/>
          </p:cNvSpPr>
          <p:nvPr/>
        </p:nvSpPr>
        <p:spPr bwMode="auto">
          <a:xfrm>
            <a:off x="2078038" y="4287838"/>
            <a:ext cx="28575" cy="28575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7" y="18"/>
              </a:cxn>
              <a:cxn ang="0">
                <a:pos x="18" y="12"/>
              </a:cxn>
              <a:cxn ang="0">
                <a:pos x="13" y="0"/>
              </a:cxn>
              <a:cxn ang="0">
                <a:pos x="0" y="6"/>
              </a:cxn>
            </a:cxnLst>
            <a:rect l="0" t="0" r="r" b="b"/>
            <a:pathLst>
              <a:path w="18" h="18">
                <a:moveTo>
                  <a:pt x="0" y="6"/>
                </a:moveTo>
                <a:lnTo>
                  <a:pt x="7" y="18"/>
                </a:lnTo>
                <a:lnTo>
                  <a:pt x="18" y="12"/>
                </a:lnTo>
                <a:lnTo>
                  <a:pt x="13" y="0"/>
                </a:lnTo>
                <a:lnTo>
                  <a:pt x="0" y="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35" name="Freeform 847"/>
          <p:cNvSpPr>
            <a:spLocks/>
          </p:cNvSpPr>
          <p:nvPr/>
        </p:nvSpPr>
        <p:spPr bwMode="auto">
          <a:xfrm>
            <a:off x="2117725" y="4270375"/>
            <a:ext cx="28575" cy="26988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6" y="17"/>
              </a:cxn>
              <a:cxn ang="0">
                <a:pos x="18" y="11"/>
              </a:cxn>
              <a:cxn ang="0">
                <a:pos x="11" y="0"/>
              </a:cxn>
              <a:cxn ang="0">
                <a:pos x="0" y="6"/>
              </a:cxn>
            </a:cxnLst>
            <a:rect l="0" t="0" r="r" b="b"/>
            <a:pathLst>
              <a:path w="18" h="17">
                <a:moveTo>
                  <a:pt x="0" y="6"/>
                </a:moveTo>
                <a:lnTo>
                  <a:pt x="6" y="17"/>
                </a:lnTo>
                <a:lnTo>
                  <a:pt x="18" y="11"/>
                </a:lnTo>
                <a:lnTo>
                  <a:pt x="11" y="0"/>
                </a:lnTo>
                <a:lnTo>
                  <a:pt x="0" y="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36" name="Freeform 848"/>
          <p:cNvSpPr>
            <a:spLocks/>
          </p:cNvSpPr>
          <p:nvPr/>
        </p:nvSpPr>
        <p:spPr bwMode="auto">
          <a:xfrm>
            <a:off x="2154238" y="4251325"/>
            <a:ext cx="28575" cy="2857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6" y="18"/>
              </a:cxn>
              <a:cxn ang="0">
                <a:pos x="13" y="14"/>
              </a:cxn>
              <a:cxn ang="0">
                <a:pos x="18" y="11"/>
              </a:cxn>
              <a:cxn ang="0">
                <a:pos x="12" y="0"/>
              </a:cxn>
              <a:cxn ang="0">
                <a:pos x="8" y="2"/>
              </a:cxn>
              <a:cxn ang="0">
                <a:pos x="0" y="7"/>
              </a:cxn>
            </a:cxnLst>
            <a:rect l="0" t="0" r="r" b="b"/>
            <a:pathLst>
              <a:path w="18" h="18">
                <a:moveTo>
                  <a:pt x="0" y="7"/>
                </a:moveTo>
                <a:lnTo>
                  <a:pt x="6" y="18"/>
                </a:lnTo>
                <a:lnTo>
                  <a:pt x="13" y="14"/>
                </a:lnTo>
                <a:lnTo>
                  <a:pt x="18" y="11"/>
                </a:lnTo>
                <a:lnTo>
                  <a:pt x="12" y="0"/>
                </a:lnTo>
                <a:lnTo>
                  <a:pt x="8" y="2"/>
                </a:lnTo>
                <a:lnTo>
                  <a:pt x="0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37" name="Freeform 849"/>
          <p:cNvSpPr>
            <a:spLocks/>
          </p:cNvSpPr>
          <p:nvPr/>
        </p:nvSpPr>
        <p:spPr bwMode="auto">
          <a:xfrm>
            <a:off x="2192338" y="4232275"/>
            <a:ext cx="28575" cy="26988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5" y="17"/>
              </a:cxn>
              <a:cxn ang="0">
                <a:pos x="18" y="11"/>
              </a:cxn>
              <a:cxn ang="0">
                <a:pos x="12" y="0"/>
              </a:cxn>
              <a:cxn ang="0">
                <a:pos x="0" y="6"/>
              </a:cxn>
            </a:cxnLst>
            <a:rect l="0" t="0" r="r" b="b"/>
            <a:pathLst>
              <a:path w="18" h="17">
                <a:moveTo>
                  <a:pt x="0" y="6"/>
                </a:moveTo>
                <a:lnTo>
                  <a:pt x="5" y="17"/>
                </a:lnTo>
                <a:lnTo>
                  <a:pt x="18" y="11"/>
                </a:lnTo>
                <a:lnTo>
                  <a:pt x="12" y="0"/>
                </a:lnTo>
                <a:lnTo>
                  <a:pt x="0" y="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38" name="Freeform 850"/>
          <p:cNvSpPr>
            <a:spLocks/>
          </p:cNvSpPr>
          <p:nvPr/>
        </p:nvSpPr>
        <p:spPr bwMode="auto">
          <a:xfrm>
            <a:off x="2228850" y="4210050"/>
            <a:ext cx="26988" cy="3016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6" y="19"/>
              </a:cxn>
              <a:cxn ang="0">
                <a:pos x="17" y="12"/>
              </a:cxn>
              <a:cxn ang="0">
                <a:pos x="11" y="0"/>
              </a:cxn>
              <a:cxn ang="0">
                <a:pos x="0" y="8"/>
              </a:cxn>
            </a:cxnLst>
            <a:rect l="0" t="0" r="r" b="b"/>
            <a:pathLst>
              <a:path w="17" h="19">
                <a:moveTo>
                  <a:pt x="0" y="8"/>
                </a:moveTo>
                <a:lnTo>
                  <a:pt x="6" y="19"/>
                </a:lnTo>
                <a:lnTo>
                  <a:pt x="17" y="12"/>
                </a:lnTo>
                <a:lnTo>
                  <a:pt x="11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39" name="Freeform 851"/>
          <p:cNvSpPr>
            <a:spLocks/>
          </p:cNvSpPr>
          <p:nvPr/>
        </p:nvSpPr>
        <p:spPr bwMode="auto">
          <a:xfrm>
            <a:off x="2265363" y="4191000"/>
            <a:ext cx="28575" cy="28575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7" y="18"/>
              </a:cxn>
              <a:cxn ang="0">
                <a:pos x="10" y="15"/>
              </a:cxn>
              <a:cxn ang="0">
                <a:pos x="18" y="10"/>
              </a:cxn>
              <a:cxn ang="0">
                <a:pos x="10" y="0"/>
              </a:cxn>
              <a:cxn ang="0">
                <a:pos x="5" y="3"/>
              </a:cxn>
              <a:cxn ang="0">
                <a:pos x="0" y="6"/>
              </a:cxn>
            </a:cxnLst>
            <a:rect l="0" t="0" r="r" b="b"/>
            <a:pathLst>
              <a:path w="18" h="18">
                <a:moveTo>
                  <a:pt x="0" y="6"/>
                </a:moveTo>
                <a:lnTo>
                  <a:pt x="7" y="18"/>
                </a:lnTo>
                <a:lnTo>
                  <a:pt x="10" y="15"/>
                </a:lnTo>
                <a:lnTo>
                  <a:pt x="18" y="10"/>
                </a:lnTo>
                <a:lnTo>
                  <a:pt x="10" y="0"/>
                </a:lnTo>
                <a:lnTo>
                  <a:pt x="5" y="3"/>
                </a:lnTo>
                <a:lnTo>
                  <a:pt x="0" y="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40" name="Freeform 852"/>
          <p:cNvSpPr>
            <a:spLocks/>
          </p:cNvSpPr>
          <p:nvPr/>
        </p:nvSpPr>
        <p:spPr bwMode="auto">
          <a:xfrm>
            <a:off x="2300288" y="4168775"/>
            <a:ext cx="28575" cy="285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7" y="18"/>
              </a:cxn>
              <a:cxn ang="0">
                <a:pos x="18" y="11"/>
              </a:cxn>
              <a:cxn ang="0">
                <a:pos x="12" y="0"/>
              </a:cxn>
              <a:cxn ang="0">
                <a:pos x="0" y="8"/>
              </a:cxn>
            </a:cxnLst>
            <a:rect l="0" t="0" r="r" b="b"/>
            <a:pathLst>
              <a:path w="18" h="18">
                <a:moveTo>
                  <a:pt x="0" y="8"/>
                </a:moveTo>
                <a:lnTo>
                  <a:pt x="7" y="18"/>
                </a:lnTo>
                <a:lnTo>
                  <a:pt x="18" y="11"/>
                </a:lnTo>
                <a:lnTo>
                  <a:pt x="12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41" name="Freeform 853"/>
          <p:cNvSpPr>
            <a:spLocks/>
          </p:cNvSpPr>
          <p:nvPr/>
        </p:nvSpPr>
        <p:spPr bwMode="auto">
          <a:xfrm>
            <a:off x="2336800" y="4146550"/>
            <a:ext cx="26988" cy="3016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6" y="19"/>
              </a:cxn>
              <a:cxn ang="0">
                <a:pos x="17" y="11"/>
              </a:cxn>
              <a:cxn ang="0">
                <a:pos x="11" y="0"/>
              </a:cxn>
              <a:cxn ang="0">
                <a:pos x="0" y="8"/>
              </a:cxn>
            </a:cxnLst>
            <a:rect l="0" t="0" r="r" b="b"/>
            <a:pathLst>
              <a:path w="17" h="19">
                <a:moveTo>
                  <a:pt x="0" y="8"/>
                </a:moveTo>
                <a:lnTo>
                  <a:pt x="6" y="19"/>
                </a:lnTo>
                <a:lnTo>
                  <a:pt x="17" y="11"/>
                </a:lnTo>
                <a:lnTo>
                  <a:pt x="11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42" name="Freeform 854"/>
          <p:cNvSpPr>
            <a:spLocks/>
          </p:cNvSpPr>
          <p:nvPr/>
        </p:nvSpPr>
        <p:spPr bwMode="auto">
          <a:xfrm>
            <a:off x="2371725" y="4125913"/>
            <a:ext cx="28575" cy="2698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7" y="17"/>
              </a:cxn>
              <a:cxn ang="0">
                <a:pos x="12" y="13"/>
              </a:cxn>
              <a:cxn ang="0">
                <a:pos x="14" y="12"/>
              </a:cxn>
              <a:cxn ang="0">
                <a:pos x="18" y="10"/>
              </a:cxn>
              <a:cxn ang="0">
                <a:pos x="10" y="0"/>
              </a:cxn>
              <a:cxn ang="0">
                <a:pos x="4" y="4"/>
              </a:cxn>
              <a:cxn ang="0">
                <a:pos x="9" y="9"/>
              </a:cxn>
              <a:cxn ang="0">
                <a:pos x="7" y="1"/>
              </a:cxn>
              <a:cxn ang="0">
                <a:pos x="0" y="6"/>
              </a:cxn>
            </a:cxnLst>
            <a:rect l="0" t="0" r="r" b="b"/>
            <a:pathLst>
              <a:path w="18" h="17">
                <a:moveTo>
                  <a:pt x="0" y="6"/>
                </a:moveTo>
                <a:lnTo>
                  <a:pt x="7" y="17"/>
                </a:lnTo>
                <a:lnTo>
                  <a:pt x="12" y="13"/>
                </a:lnTo>
                <a:lnTo>
                  <a:pt x="14" y="12"/>
                </a:lnTo>
                <a:lnTo>
                  <a:pt x="18" y="10"/>
                </a:lnTo>
                <a:lnTo>
                  <a:pt x="10" y="0"/>
                </a:lnTo>
                <a:lnTo>
                  <a:pt x="4" y="4"/>
                </a:lnTo>
                <a:lnTo>
                  <a:pt x="9" y="9"/>
                </a:lnTo>
                <a:lnTo>
                  <a:pt x="7" y="1"/>
                </a:lnTo>
                <a:lnTo>
                  <a:pt x="0" y="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43" name="Freeform 855"/>
          <p:cNvSpPr>
            <a:spLocks/>
          </p:cNvSpPr>
          <p:nvPr/>
        </p:nvSpPr>
        <p:spPr bwMode="auto">
          <a:xfrm>
            <a:off x="2406650" y="4100513"/>
            <a:ext cx="28575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7" y="18"/>
              </a:cxn>
              <a:cxn ang="0">
                <a:pos x="18" y="11"/>
              </a:cxn>
              <a:cxn ang="0">
                <a:pos x="11" y="0"/>
              </a:cxn>
              <a:cxn ang="0">
                <a:pos x="0" y="9"/>
              </a:cxn>
            </a:cxnLst>
            <a:rect l="0" t="0" r="r" b="b"/>
            <a:pathLst>
              <a:path w="18" h="18">
                <a:moveTo>
                  <a:pt x="0" y="9"/>
                </a:moveTo>
                <a:lnTo>
                  <a:pt x="7" y="18"/>
                </a:lnTo>
                <a:lnTo>
                  <a:pt x="18" y="11"/>
                </a:lnTo>
                <a:lnTo>
                  <a:pt x="11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44" name="Freeform 856"/>
          <p:cNvSpPr>
            <a:spLocks/>
          </p:cNvSpPr>
          <p:nvPr/>
        </p:nvSpPr>
        <p:spPr bwMode="auto">
          <a:xfrm>
            <a:off x="2439988" y="4078288"/>
            <a:ext cx="28575" cy="2857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8" y="18"/>
              </a:cxn>
              <a:cxn ang="0">
                <a:pos x="18" y="11"/>
              </a:cxn>
              <a:cxn ang="0">
                <a:pos x="11" y="0"/>
              </a:cxn>
              <a:cxn ang="0">
                <a:pos x="0" y="7"/>
              </a:cxn>
            </a:cxnLst>
            <a:rect l="0" t="0" r="r" b="b"/>
            <a:pathLst>
              <a:path w="18" h="18">
                <a:moveTo>
                  <a:pt x="0" y="7"/>
                </a:moveTo>
                <a:lnTo>
                  <a:pt x="8" y="18"/>
                </a:lnTo>
                <a:lnTo>
                  <a:pt x="18" y="11"/>
                </a:lnTo>
                <a:lnTo>
                  <a:pt x="11" y="0"/>
                </a:lnTo>
                <a:lnTo>
                  <a:pt x="0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45" name="Freeform 857"/>
          <p:cNvSpPr>
            <a:spLocks/>
          </p:cNvSpPr>
          <p:nvPr/>
        </p:nvSpPr>
        <p:spPr bwMode="auto">
          <a:xfrm>
            <a:off x="2474913" y="4054475"/>
            <a:ext cx="30162" cy="28575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7" y="18"/>
              </a:cxn>
              <a:cxn ang="0">
                <a:pos x="16" y="11"/>
              </a:cxn>
              <a:cxn ang="0">
                <a:pos x="19" y="10"/>
              </a:cxn>
              <a:cxn ang="0">
                <a:pos x="11" y="0"/>
              </a:cxn>
              <a:cxn ang="0">
                <a:pos x="6" y="3"/>
              </a:cxn>
              <a:cxn ang="0">
                <a:pos x="0" y="7"/>
              </a:cxn>
            </a:cxnLst>
            <a:rect l="0" t="0" r="r" b="b"/>
            <a:pathLst>
              <a:path w="19" h="18">
                <a:moveTo>
                  <a:pt x="0" y="7"/>
                </a:moveTo>
                <a:lnTo>
                  <a:pt x="7" y="18"/>
                </a:lnTo>
                <a:lnTo>
                  <a:pt x="16" y="11"/>
                </a:lnTo>
                <a:lnTo>
                  <a:pt x="19" y="10"/>
                </a:lnTo>
                <a:lnTo>
                  <a:pt x="11" y="0"/>
                </a:lnTo>
                <a:lnTo>
                  <a:pt x="6" y="3"/>
                </a:lnTo>
                <a:lnTo>
                  <a:pt x="0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46" name="Freeform 858"/>
          <p:cNvSpPr>
            <a:spLocks/>
          </p:cNvSpPr>
          <p:nvPr/>
        </p:nvSpPr>
        <p:spPr bwMode="auto">
          <a:xfrm>
            <a:off x="2506663" y="4027488"/>
            <a:ext cx="31750" cy="285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9" y="18"/>
              </a:cxn>
              <a:cxn ang="0">
                <a:pos x="20" y="11"/>
              </a:cxn>
              <a:cxn ang="0">
                <a:pos x="11" y="0"/>
              </a:cxn>
              <a:cxn ang="0">
                <a:pos x="0" y="9"/>
              </a:cxn>
            </a:cxnLst>
            <a:rect l="0" t="0" r="r" b="b"/>
            <a:pathLst>
              <a:path w="20" h="18">
                <a:moveTo>
                  <a:pt x="0" y="9"/>
                </a:moveTo>
                <a:lnTo>
                  <a:pt x="9" y="18"/>
                </a:lnTo>
                <a:lnTo>
                  <a:pt x="20" y="11"/>
                </a:lnTo>
                <a:lnTo>
                  <a:pt x="11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47" name="Freeform 859"/>
          <p:cNvSpPr>
            <a:spLocks/>
          </p:cNvSpPr>
          <p:nvPr/>
        </p:nvSpPr>
        <p:spPr bwMode="auto">
          <a:xfrm>
            <a:off x="2541588" y="4003675"/>
            <a:ext cx="30162" cy="285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" y="18"/>
              </a:cxn>
              <a:cxn ang="0">
                <a:pos x="19" y="9"/>
              </a:cxn>
              <a:cxn ang="0">
                <a:pos x="10" y="0"/>
              </a:cxn>
              <a:cxn ang="0">
                <a:pos x="0" y="8"/>
              </a:cxn>
            </a:cxnLst>
            <a:rect l="0" t="0" r="r" b="b"/>
            <a:pathLst>
              <a:path w="19" h="18">
                <a:moveTo>
                  <a:pt x="0" y="8"/>
                </a:moveTo>
                <a:lnTo>
                  <a:pt x="9" y="18"/>
                </a:lnTo>
                <a:lnTo>
                  <a:pt x="19" y="9"/>
                </a:lnTo>
                <a:lnTo>
                  <a:pt x="1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48" name="Freeform 860"/>
          <p:cNvSpPr>
            <a:spLocks/>
          </p:cNvSpPr>
          <p:nvPr/>
        </p:nvSpPr>
        <p:spPr bwMode="auto">
          <a:xfrm>
            <a:off x="2574925" y="3978275"/>
            <a:ext cx="28575" cy="269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8" y="17"/>
              </a:cxn>
              <a:cxn ang="0">
                <a:pos x="18" y="9"/>
              </a:cxn>
              <a:cxn ang="0">
                <a:pos x="10" y="0"/>
              </a:cxn>
              <a:cxn ang="0">
                <a:pos x="0" y="7"/>
              </a:cxn>
            </a:cxnLst>
            <a:rect l="0" t="0" r="r" b="b"/>
            <a:pathLst>
              <a:path w="18" h="17">
                <a:moveTo>
                  <a:pt x="0" y="7"/>
                </a:moveTo>
                <a:lnTo>
                  <a:pt x="8" y="17"/>
                </a:lnTo>
                <a:lnTo>
                  <a:pt x="18" y="9"/>
                </a:lnTo>
                <a:lnTo>
                  <a:pt x="10" y="0"/>
                </a:lnTo>
                <a:lnTo>
                  <a:pt x="0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49" name="Freeform 861"/>
          <p:cNvSpPr>
            <a:spLocks/>
          </p:cNvSpPr>
          <p:nvPr/>
        </p:nvSpPr>
        <p:spPr bwMode="auto">
          <a:xfrm>
            <a:off x="2606675" y="3951288"/>
            <a:ext cx="30163" cy="285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" y="18"/>
              </a:cxn>
              <a:cxn ang="0">
                <a:pos x="19" y="9"/>
              </a:cxn>
              <a:cxn ang="0">
                <a:pos x="11" y="0"/>
              </a:cxn>
              <a:cxn ang="0">
                <a:pos x="0" y="8"/>
              </a:cxn>
            </a:cxnLst>
            <a:rect l="0" t="0" r="r" b="b"/>
            <a:pathLst>
              <a:path w="19" h="18">
                <a:moveTo>
                  <a:pt x="0" y="8"/>
                </a:moveTo>
                <a:lnTo>
                  <a:pt x="9" y="18"/>
                </a:lnTo>
                <a:lnTo>
                  <a:pt x="19" y="9"/>
                </a:lnTo>
                <a:lnTo>
                  <a:pt x="11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50" name="Freeform 862"/>
          <p:cNvSpPr>
            <a:spLocks/>
          </p:cNvSpPr>
          <p:nvPr/>
        </p:nvSpPr>
        <p:spPr bwMode="auto">
          <a:xfrm>
            <a:off x="2640013" y="3924300"/>
            <a:ext cx="28575" cy="30163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8" y="19"/>
              </a:cxn>
              <a:cxn ang="0">
                <a:pos x="9" y="17"/>
              </a:cxn>
              <a:cxn ang="0">
                <a:pos x="18" y="11"/>
              </a:cxn>
              <a:cxn ang="0">
                <a:pos x="9" y="0"/>
              </a:cxn>
              <a:cxn ang="0">
                <a:pos x="0" y="8"/>
              </a:cxn>
              <a:cxn ang="0">
                <a:pos x="0" y="10"/>
              </a:cxn>
            </a:cxnLst>
            <a:rect l="0" t="0" r="r" b="b"/>
            <a:pathLst>
              <a:path w="18" h="19">
                <a:moveTo>
                  <a:pt x="0" y="10"/>
                </a:moveTo>
                <a:lnTo>
                  <a:pt x="8" y="19"/>
                </a:lnTo>
                <a:lnTo>
                  <a:pt x="9" y="17"/>
                </a:lnTo>
                <a:lnTo>
                  <a:pt x="18" y="11"/>
                </a:lnTo>
                <a:lnTo>
                  <a:pt x="9" y="0"/>
                </a:lnTo>
                <a:lnTo>
                  <a:pt x="0" y="8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51" name="Freeform 863"/>
          <p:cNvSpPr>
            <a:spLocks/>
          </p:cNvSpPr>
          <p:nvPr/>
        </p:nvSpPr>
        <p:spPr bwMode="auto">
          <a:xfrm>
            <a:off x="2670175" y="3897313"/>
            <a:ext cx="30163" cy="285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9" y="18"/>
              </a:cxn>
              <a:cxn ang="0">
                <a:pos x="19" y="10"/>
              </a:cxn>
              <a:cxn ang="0">
                <a:pos x="11" y="0"/>
              </a:cxn>
              <a:cxn ang="0">
                <a:pos x="0" y="8"/>
              </a:cxn>
            </a:cxnLst>
            <a:rect l="0" t="0" r="r" b="b"/>
            <a:pathLst>
              <a:path w="19" h="18">
                <a:moveTo>
                  <a:pt x="0" y="8"/>
                </a:moveTo>
                <a:lnTo>
                  <a:pt x="9" y="18"/>
                </a:lnTo>
                <a:lnTo>
                  <a:pt x="19" y="10"/>
                </a:lnTo>
                <a:lnTo>
                  <a:pt x="11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52" name="Freeform 864"/>
          <p:cNvSpPr>
            <a:spLocks/>
          </p:cNvSpPr>
          <p:nvPr/>
        </p:nvSpPr>
        <p:spPr bwMode="auto">
          <a:xfrm>
            <a:off x="2701925" y="3868738"/>
            <a:ext cx="28575" cy="30162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8" y="19"/>
              </a:cxn>
              <a:cxn ang="0">
                <a:pos x="18" y="11"/>
              </a:cxn>
              <a:cxn ang="0">
                <a:pos x="10" y="0"/>
              </a:cxn>
              <a:cxn ang="0">
                <a:pos x="0" y="9"/>
              </a:cxn>
            </a:cxnLst>
            <a:rect l="0" t="0" r="r" b="b"/>
            <a:pathLst>
              <a:path w="18" h="19">
                <a:moveTo>
                  <a:pt x="0" y="9"/>
                </a:moveTo>
                <a:lnTo>
                  <a:pt x="8" y="19"/>
                </a:lnTo>
                <a:lnTo>
                  <a:pt x="18" y="11"/>
                </a:lnTo>
                <a:lnTo>
                  <a:pt x="10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53" name="Freeform 865"/>
          <p:cNvSpPr>
            <a:spLocks/>
          </p:cNvSpPr>
          <p:nvPr/>
        </p:nvSpPr>
        <p:spPr bwMode="auto">
          <a:xfrm>
            <a:off x="2733675" y="3843338"/>
            <a:ext cx="28575" cy="26987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8" y="17"/>
              </a:cxn>
              <a:cxn ang="0">
                <a:pos x="11" y="14"/>
              </a:cxn>
              <a:cxn ang="0">
                <a:pos x="18" y="8"/>
              </a:cxn>
              <a:cxn ang="0">
                <a:pos x="8" y="0"/>
              </a:cxn>
              <a:cxn ang="0">
                <a:pos x="2" y="6"/>
              </a:cxn>
              <a:cxn ang="0">
                <a:pos x="0" y="7"/>
              </a:cxn>
            </a:cxnLst>
            <a:rect l="0" t="0" r="r" b="b"/>
            <a:pathLst>
              <a:path w="18" h="17">
                <a:moveTo>
                  <a:pt x="0" y="7"/>
                </a:moveTo>
                <a:lnTo>
                  <a:pt x="8" y="17"/>
                </a:lnTo>
                <a:lnTo>
                  <a:pt x="11" y="14"/>
                </a:lnTo>
                <a:lnTo>
                  <a:pt x="18" y="8"/>
                </a:lnTo>
                <a:lnTo>
                  <a:pt x="8" y="0"/>
                </a:lnTo>
                <a:lnTo>
                  <a:pt x="2" y="6"/>
                </a:lnTo>
                <a:lnTo>
                  <a:pt x="0" y="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54" name="Freeform 866"/>
          <p:cNvSpPr>
            <a:spLocks/>
          </p:cNvSpPr>
          <p:nvPr/>
        </p:nvSpPr>
        <p:spPr bwMode="auto">
          <a:xfrm>
            <a:off x="2762250" y="3813175"/>
            <a:ext cx="30163" cy="285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0" y="18"/>
              </a:cxn>
              <a:cxn ang="0">
                <a:pos x="19" y="8"/>
              </a:cxn>
              <a:cxn ang="0">
                <a:pos x="10" y="0"/>
              </a:cxn>
              <a:cxn ang="0">
                <a:pos x="0" y="8"/>
              </a:cxn>
            </a:cxnLst>
            <a:rect l="0" t="0" r="r" b="b"/>
            <a:pathLst>
              <a:path w="19" h="18">
                <a:moveTo>
                  <a:pt x="0" y="8"/>
                </a:moveTo>
                <a:lnTo>
                  <a:pt x="10" y="18"/>
                </a:lnTo>
                <a:lnTo>
                  <a:pt x="19" y="8"/>
                </a:lnTo>
                <a:lnTo>
                  <a:pt x="10" y="0"/>
                </a:lnTo>
                <a:lnTo>
                  <a:pt x="0" y="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55" name="Freeform 867"/>
          <p:cNvSpPr>
            <a:spLocks/>
          </p:cNvSpPr>
          <p:nvPr/>
        </p:nvSpPr>
        <p:spPr bwMode="auto">
          <a:xfrm>
            <a:off x="2792413" y="3783013"/>
            <a:ext cx="30162" cy="30162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0" y="19"/>
              </a:cxn>
              <a:cxn ang="0">
                <a:pos x="19" y="9"/>
              </a:cxn>
              <a:cxn ang="0">
                <a:pos x="10" y="0"/>
              </a:cxn>
              <a:cxn ang="0">
                <a:pos x="0" y="10"/>
              </a:cxn>
            </a:cxnLst>
            <a:rect l="0" t="0" r="r" b="b"/>
            <a:pathLst>
              <a:path w="19" h="19">
                <a:moveTo>
                  <a:pt x="0" y="10"/>
                </a:moveTo>
                <a:lnTo>
                  <a:pt x="10" y="19"/>
                </a:lnTo>
                <a:lnTo>
                  <a:pt x="19" y="9"/>
                </a:lnTo>
                <a:lnTo>
                  <a:pt x="10" y="0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56" name="Freeform 868"/>
          <p:cNvSpPr>
            <a:spLocks/>
          </p:cNvSpPr>
          <p:nvPr/>
        </p:nvSpPr>
        <p:spPr bwMode="auto">
          <a:xfrm>
            <a:off x="2822575" y="3752850"/>
            <a:ext cx="28575" cy="30163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9" y="19"/>
              </a:cxn>
              <a:cxn ang="0">
                <a:pos x="11" y="18"/>
              </a:cxn>
              <a:cxn ang="0">
                <a:pos x="18" y="10"/>
              </a:cxn>
              <a:cxn ang="0">
                <a:pos x="8" y="0"/>
              </a:cxn>
              <a:cxn ang="0">
                <a:pos x="2" y="9"/>
              </a:cxn>
              <a:cxn ang="0">
                <a:pos x="0" y="10"/>
              </a:cxn>
            </a:cxnLst>
            <a:rect l="0" t="0" r="r" b="b"/>
            <a:pathLst>
              <a:path w="18" h="19">
                <a:moveTo>
                  <a:pt x="0" y="10"/>
                </a:moveTo>
                <a:lnTo>
                  <a:pt x="9" y="19"/>
                </a:lnTo>
                <a:lnTo>
                  <a:pt x="11" y="18"/>
                </a:lnTo>
                <a:lnTo>
                  <a:pt x="18" y="10"/>
                </a:lnTo>
                <a:lnTo>
                  <a:pt x="8" y="0"/>
                </a:lnTo>
                <a:lnTo>
                  <a:pt x="2" y="9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57" name="Freeform 869"/>
          <p:cNvSpPr>
            <a:spLocks/>
          </p:cNvSpPr>
          <p:nvPr/>
        </p:nvSpPr>
        <p:spPr bwMode="auto">
          <a:xfrm>
            <a:off x="2851150" y="3724275"/>
            <a:ext cx="30163" cy="285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0" y="18"/>
              </a:cxn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</a:cxnLst>
            <a:rect l="0" t="0" r="r" b="b"/>
            <a:pathLst>
              <a:path w="19" h="18">
                <a:moveTo>
                  <a:pt x="0" y="10"/>
                </a:moveTo>
                <a:lnTo>
                  <a:pt x="10" y="18"/>
                </a:lnTo>
                <a:lnTo>
                  <a:pt x="19" y="10"/>
                </a:lnTo>
                <a:lnTo>
                  <a:pt x="9" y="0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58" name="Freeform 870"/>
          <p:cNvSpPr>
            <a:spLocks/>
          </p:cNvSpPr>
          <p:nvPr/>
        </p:nvSpPr>
        <p:spPr bwMode="auto">
          <a:xfrm>
            <a:off x="2876550" y="3692525"/>
            <a:ext cx="31750" cy="30163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0" y="19"/>
              </a:cxn>
              <a:cxn ang="0">
                <a:pos x="20" y="9"/>
              </a:cxn>
              <a:cxn ang="0">
                <a:pos x="10" y="0"/>
              </a:cxn>
              <a:cxn ang="0">
                <a:pos x="0" y="10"/>
              </a:cxn>
            </a:cxnLst>
            <a:rect l="0" t="0" r="r" b="b"/>
            <a:pathLst>
              <a:path w="20" h="19">
                <a:moveTo>
                  <a:pt x="0" y="10"/>
                </a:moveTo>
                <a:lnTo>
                  <a:pt x="10" y="19"/>
                </a:lnTo>
                <a:lnTo>
                  <a:pt x="20" y="9"/>
                </a:lnTo>
                <a:lnTo>
                  <a:pt x="10" y="0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59" name="Freeform 871"/>
          <p:cNvSpPr>
            <a:spLocks/>
          </p:cNvSpPr>
          <p:nvPr/>
        </p:nvSpPr>
        <p:spPr bwMode="auto">
          <a:xfrm>
            <a:off x="2906713" y="3662363"/>
            <a:ext cx="30162" cy="285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9" y="18"/>
              </a:cxn>
              <a:cxn ang="0">
                <a:pos x="19" y="9"/>
              </a:cxn>
              <a:cxn ang="0">
                <a:pos x="9" y="0"/>
              </a:cxn>
              <a:cxn ang="0">
                <a:pos x="0" y="10"/>
              </a:cxn>
            </a:cxnLst>
            <a:rect l="0" t="0" r="r" b="b"/>
            <a:pathLst>
              <a:path w="19" h="18">
                <a:moveTo>
                  <a:pt x="0" y="10"/>
                </a:moveTo>
                <a:lnTo>
                  <a:pt x="9" y="18"/>
                </a:lnTo>
                <a:lnTo>
                  <a:pt x="19" y="9"/>
                </a:lnTo>
                <a:lnTo>
                  <a:pt x="9" y="0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60" name="Freeform 872"/>
          <p:cNvSpPr>
            <a:spLocks/>
          </p:cNvSpPr>
          <p:nvPr/>
        </p:nvSpPr>
        <p:spPr bwMode="auto">
          <a:xfrm>
            <a:off x="2933700" y="3629025"/>
            <a:ext cx="28575" cy="30163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0" y="19"/>
              </a:cxn>
              <a:cxn ang="0">
                <a:pos x="14" y="11"/>
              </a:cxn>
              <a:cxn ang="0">
                <a:pos x="18" y="9"/>
              </a:cxn>
              <a:cxn ang="0">
                <a:pos x="8" y="0"/>
              </a:cxn>
              <a:cxn ang="0">
                <a:pos x="5" y="3"/>
              </a:cxn>
              <a:cxn ang="0">
                <a:pos x="0" y="10"/>
              </a:cxn>
            </a:cxnLst>
            <a:rect l="0" t="0" r="r" b="b"/>
            <a:pathLst>
              <a:path w="18" h="19">
                <a:moveTo>
                  <a:pt x="0" y="10"/>
                </a:moveTo>
                <a:lnTo>
                  <a:pt x="10" y="19"/>
                </a:lnTo>
                <a:lnTo>
                  <a:pt x="14" y="11"/>
                </a:lnTo>
                <a:lnTo>
                  <a:pt x="18" y="9"/>
                </a:lnTo>
                <a:lnTo>
                  <a:pt x="8" y="0"/>
                </a:lnTo>
                <a:lnTo>
                  <a:pt x="5" y="3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61" name="Freeform 873"/>
          <p:cNvSpPr>
            <a:spLocks/>
          </p:cNvSpPr>
          <p:nvPr/>
        </p:nvSpPr>
        <p:spPr bwMode="auto">
          <a:xfrm>
            <a:off x="2959100" y="3598863"/>
            <a:ext cx="30163" cy="269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0" y="17"/>
              </a:cxn>
              <a:cxn ang="0">
                <a:pos x="19" y="7"/>
              </a:cxn>
              <a:cxn ang="0">
                <a:pos x="9" y="0"/>
              </a:cxn>
              <a:cxn ang="0">
                <a:pos x="0" y="10"/>
              </a:cxn>
            </a:cxnLst>
            <a:rect l="0" t="0" r="r" b="b"/>
            <a:pathLst>
              <a:path w="19" h="17">
                <a:moveTo>
                  <a:pt x="0" y="10"/>
                </a:moveTo>
                <a:lnTo>
                  <a:pt x="10" y="17"/>
                </a:lnTo>
                <a:lnTo>
                  <a:pt x="19" y="7"/>
                </a:lnTo>
                <a:lnTo>
                  <a:pt x="9" y="0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62" name="Freeform 874"/>
          <p:cNvSpPr>
            <a:spLocks/>
          </p:cNvSpPr>
          <p:nvPr/>
        </p:nvSpPr>
        <p:spPr bwMode="auto">
          <a:xfrm>
            <a:off x="2986088" y="3563938"/>
            <a:ext cx="26987" cy="28575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9" y="18"/>
              </a:cxn>
              <a:cxn ang="0">
                <a:pos x="17" y="8"/>
              </a:cxn>
              <a:cxn ang="0">
                <a:pos x="7" y="0"/>
              </a:cxn>
              <a:cxn ang="0">
                <a:pos x="0" y="11"/>
              </a:cxn>
            </a:cxnLst>
            <a:rect l="0" t="0" r="r" b="b"/>
            <a:pathLst>
              <a:path w="17" h="18">
                <a:moveTo>
                  <a:pt x="0" y="11"/>
                </a:moveTo>
                <a:lnTo>
                  <a:pt x="9" y="18"/>
                </a:lnTo>
                <a:lnTo>
                  <a:pt x="17" y="8"/>
                </a:lnTo>
                <a:lnTo>
                  <a:pt x="7" y="0"/>
                </a:lnTo>
                <a:lnTo>
                  <a:pt x="0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63" name="Freeform 875"/>
          <p:cNvSpPr>
            <a:spLocks/>
          </p:cNvSpPr>
          <p:nvPr/>
        </p:nvSpPr>
        <p:spPr bwMode="auto">
          <a:xfrm>
            <a:off x="3008313" y="3532188"/>
            <a:ext cx="30162" cy="28575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2" y="18"/>
              </a:cxn>
              <a:cxn ang="0">
                <a:pos x="12" y="18"/>
              </a:cxn>
              <a:cxn ang="0">
                <a:pos x="19" y="7"/>
              </a:cxn>
              <a:cxn ang="0">
                <a:pos x="8" y="0"/>
              </a:cxn>
              <a:cxn ang="0">
                <a:pos x="3" y="8"/>
              </a:cxn>
              <a:cxn ang="0">
                <a:pos x="0" y="11"/>
              </a:cxn>
            </a:cxnLst>
            <a:rect l="0" t="0" r="r" b="b"/>
            <a:pathLst>
              <a:path w="19" h="18">
                <a:moveTo>
                  <a:pt x="0" y="11"/>
                </a:moveTo>
                <a:lnTo>
                  <a:pt x="12" y="18"/>
                </a:lnTo>
                <a:lnTo>
                  <a:pt x="12" y="18"/>
                </a:lnTo>
                <a:lnTo>
                  <a:pt x="19" y="7"/>
                </a:lnTo>
                <a:lnTo>
                  <a:pt x="8" y="0"/>
                </a:lnTo>
                <a:lnTo>
                  <a:pt x="3" y="8"/>
                </a:lnTo>
                <a:lnTo>
                  <a:pt x="0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64" name="Freeform 876"/>
          <p:cNvSpPr>
            <a:spLocks/>
          </p:cNvSpPr>
          <p:nvPr/>
        </p:nvSpPr>
        <p:spPr bwMode="auto">
          <a:xfrm>
            <a:off x="3035300" y="3498850"/>
            <a:ext cx="26988" cy="26988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0" y="17"/>
              </a:cxn>
              <a:cxn ang="0">
                <a:pos x="13" y="11"/>
              </a:cxn>
              <a:cxn ang="0">
                <a:pos x="16" y="9"/>
              </a:cxn>
              <a:cxn ang="0">
                <a:pos x="17" y="6"/>
              </a:cxn>
              <a:cxn ang="0">
                <a:pos x="6" y="0"/>
              </a:cxn>
              <a:cxn ang="0">
                <a:pos x="3" y="4"/>
              </a:cxn>
              <a:cxn ang="0">
                <a:pos x="10" y="6"/>
              </a:cxn>
              <a:cxn ang="0">
                <a:pos x="5" y="1"/>
              </a:cxn>
              <a:cxn ang="0">
                <a:pos x="0" y="10"/>
              </a:cxn>
            </a:cxnLst>
            <a:rect l="0" t="0" r="r" b="b"/>
            <a:pathLst>
              <a:path w="17" h="17">
                <a:moveTo>
                  <a:pt x="0" y="10"/>
                </a:moveTo>
                <a:lnTo>
                  <a:pt x="10" y="17"/>
                </a:lnTo>
                <a:lnTo>
                  <a:pt x="13" y="11"/>
                </a:lnTo>
                <a:lnTo>
                  <a:pt x="16" y="9"/>
                </a:lnTo>
                <a:lnTo>
                  <a:pt x="17" y="6"/>
                </a:lnTo>
                <a:lnTo>
                  <a:pt x="6" y="0"/>
                </a:lnTo>
                <a:lnTo>
                  <a:pt x="3" y="4"/>
                </a:lnTo>
                <a:lnTo>
                  <a:pt x="10" y="6"/>
                </a:lnTo>
                <a:lnTo>
                  <a:pt x="5" y="1"/>
                </a:lnTo>
                <a:lnTo>
                  <a:pt x="0" y="1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65" name="Freeform 877"/>
          <p:cNvSpPr>
            <a:spLocks/>
          </p:cNvSpPr>
          <p:nvPr/>
        </p:nvSpPr>
        <p:spPr bwMode="auto">
          <a:xfrm>
            <a:off x="3055938" y="3462338"/>
            <a:ext cx="28575" cy="30162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1" y="19"/>
              </a:cxn>
              <a:cxn ang="0">
                <a:pos x="18" y="7"/>
              </a:cxn>
              <a:cxn ang="0">
                <a:pos x="8" y="0"/>
              </a:cxn>
              <a:cxn ang="0">
                <a:pos x="0" y="12"/>
              </a:cxn>
            </a:cxnLst>
            <a:rect l="0" t="0" r="r" b="b"/>
            <a:pathLst>
              <a:path w="18" h="19">
                <a:moveTo>
                  <a:pt x="0" y="12"/>
                </a:moveTo>
                <a:lnTo>
                  <a:pt x="11" y="19"/>
                </a:lnTo>
                <a:lnTo>
                  <a:pt x="18" y="7"/>
                </a:lnTo>
                <a:lnTo>
                  <a:pt x="8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66" name="Freeform 878"/>
          <p:cNvSpPr>
            <a:spLocks/>
          </p:cNvSpPr>
          <p:nvPr/>
        </p:nvSpPr>
        <p:spPr bwMode="auto">
          <a:xfrm>
            <a:off x="3079750" y="3427413"/>
            <a:ext cx="28575" cy="28575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1" y="18"/>
              </a:cxn>
              <a:cxn ang="0">
                <a:pos x="18" y="8"/>
              </a:cxn>
              <a:cxn ang="0">
                <a:pos x="6" y="0"/>
              </a:cxn>
              <a:cxn ang="0">
                <a:pos x="0" y="11"/>
              </a:cxn>
            </a:cxnLst>
            <a:rect l="0" t="0" r="r" b="b"/>
            <a:pathLst>
              <a:path w="18" h="18">
                <a:moveTo>
                  <a:pt x="0" y="11"/>
                </a:moveTo>
                <a:lnTo>
                  <a:pt x="11" y="18"/>
                </a:lnTo>
                <a:lnTo>
                  <a:pt x="18" y="8"/>
                </a:lnTo>
                <a:lnTo>
                  <a:pt x="6" y="0"/>
                </a:lnTo>
                <a:lnTo>
                  <a:pt x="0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67" name="Freeform 879"/>
          <p:cNvSpPr>
            <a:spLocks/>
          </p:cNvSpPr>
          <p:nvPr/>
        </p:nvSpPr>
        <p:spPr bwMode="auto">
          <a:xfrm>
            <a:off x="3100388" y="3392488"/>
            <a:ext cx="26987" cy="30162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2" y="19"/>
              </a:cxn>
              <a:cxn ang="0">
                <a:pos x="17" y="7"/>
              </a:cxn>
              <a:cxn ang="0">
                <a:pos x="6" y="0"/>
              </a:cxn>
              <a:cxn ang="0">
                <a:pos x="0" y="13"/>
              </a:cxn>
            </a:cxnLst>
            <a:rect l="0" t="0" r="r" b="b"/>
            <a:pathLst>
              <a:path w="17" h="19">
                <a:moveTo>
                  <a:pt x="0" y="13"/>
                </a:moveTo>
                <a:lnTo>
                  <a:pt x="12" y="19"/>
                </a:lnTo>
                <a:lnTo>
                  <a:pt x="17" y="7"/>
                </a:lnTo>
                <a:lnTo>
                  <a:pt x="6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68" name="Freeform 880"/>
          <p:cNvSpPr>
            <a:spLocks/>
          </p:cNvSpPr>
          <p:nvPr/>
        </p:nvSpPr>
        <p:spPr bwMode="auto">
          <a:xfrm>
            <a:off x="3119438" y="3359150"/>
            <a:ext cx="26987" cy="26988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2" y="17"/>
              </a:cxn>
              <a:cxn ang="0">
                <a:pos x="14" y="14"/>
              </a:cxn>
              <a:cxn ang="0">
                <a:pos x="17" y="5"/>
              </a:cxn>
              <a:cxn ang="0">
                <a:pos x="6" y="0"/>
              </a:cxn>
              <a:cxn ang="0">
                <a:pos x="1" y="9"/>
              </a:cxn>
              <a:cxn ang="0">
                <a:pos x="0" y="11"/>
              </a:cxn>
            </a:cxnLst>
            <a:rect l="0" t="0" r="r" b="b"/>
            <a:pathLst>
              <a:path w="17" h="17">
                <a:moveTo>
                  <a:pt x="0" y="11"/>
                </a:moveTo>
                <a:lnTo>
                  <a:pt x="12" y="17"/>
                </a:lnTo>
                <a:lnTo>
                  <a:pt x="14" y="14"/>
                </a:lnTo>
                <a:lnTo>
                  <a:pt x="17" y="5"/>
                </a:lnTo>
                <a:lnTo>
                  <a:pt x="6" y="0"/>
                </a:lnTo>
                <a:lnTo>
                  <a:pt x="1" y="9"/>
                </a:lnTo>
                <a:lnTo>
                  <a:pt x="0" y="11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69" name="Freeform 881"/>
          <p:cNvSpPr>
            <a:spLocks/>
          </p:cNvSpPr>
          <p:nvPr/>
        </p:nvSpPr>
        <p:spPr bwMode="auto">
          <a:xfrm>
            <a:off x="3141663" y="3319463"/>
            <a:ext cx="25400" cy="30162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1" y="19"/>
              </a:cxn>
              <a:cxn ang="0">
                <a:pos x="13" y="13"/>
              </a:cxn>
              <a:cxn ang="0">
                <a:pos x="16" y="7"/>
              </a:cxn>
              <a:cxn ang="0">
                <a:pos x="5" y="0"/>
              </a:cxn>
              <a:cxn ang="0">
                <a:pos x="1" y="7"/>
              </a:cxn>
              <a:cxn ang="0">
                <a:pos x="0" y="13"/>
              </a:cxn>
            </a:cxnLst>
            <a:rect l="0" t="0" r="r" b="b"/>
            <a:pathLst>
              <a:path w="16" h="19">
                <a:moveTo>
                  <a:pt x="0" y="13"/>
                </a:moveTo>
                <a:lnTo>
                  <a:pt x="11" y="19"/>
                </a:lnTo>
                <a:lnTo>
                  <a:pt x="13" y="13"/>
                </a:lnTo>
                <a:lnTo>
                  <a:pt x="16" y="7"/>
                </a:lnTo>
                <a:lnTo>
                  <a:pt x="5" y="0"/>
                </a:lnTo>
                <a:lnTo>
                  <a:pt x="1" y="7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70" name="Freeform 882"/>
          <p:cNvSpPr>
            <a:spLocks/>
          </p:cNvSpPr>
          <p:nvPr/>
        </p:nvSpPr>
        <p:spPr bwMode="auto">
          <a:xfrm>
            <a:off x="3159125" y="3282950"/>
            <a:ext cx="26988" cy="2698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1" y="17"/>
              </a:cxn>
              <a:cxn ang="0">
                <a:pos x="16" y="8"/>
              </a:cxn>
              <a:cxn ang="0">
                <a:pos x="17" y="5"/>
              </a:cxn>
              <a:cxn ang="0">
                <a:pos x="5" y="0"/>
              </a:cxn>
              <a:cxn ang="0">
                <a:pos x="4" y="3"/>
              </a:cxn>
              <a:cxn ang="0">
                <a:pos x="0" y="13"/>
              </a:cxn>
            </a:cxnLst>
            <a:rect l="0" t="0" r="r" b="b"/>
            <a:pathLst>
              <a:path w="17" h="17">
                <a:moveTo>
                  <a:pt x="0" y="13"/>
                </a:moveTo>
                <a:lnTo>
                  <a:pt x="11" y="17"/>
                </a:lnTo>
                <a:lnTo>
                  <a:pt x="16" y="8"/>
                </a:lnTo>
                <a:lnTo>
                  <a:pt x="17" y="5"/>
                </a:lnTo>
                <a:lnTo>
                  <a:pt x="5" y="0"/>
                </a:lnTo>
                <a:lnTo>
                  <a:pt x="4" y="3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71" name="Freeform 883"/>
          <p:cNvSpPr>
            <a:spLocks/>
          </p:cNvSpPr>
          <p:nvPr/>
        </p:nvSpPr>
        <p:spPr bwMode="auto">
          <a:xfrm>
            <a:off x="3175000" y="3244850"/>
            <a:ext cx="26988" cy="26988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17"/>
              </a:cxn>
              <a:cxn ang="0">
                <a:pos x="17" y="5"/>
              </a:cxn>
              <a:cxn ang="0">
                <a:pos x="5" y="0"/>
              </a:cxn>
              <a:cxn ang="0">
                <a:pos x="0" y="12"/>
              </a:cxn>
            </a:cxnLst>
            <a:rect l="0" t="0" r="r" b="b"/>
            <a:pathLst>
              <a:path w="17" h="17">
                <a:moveTo>
                  <a:pt x="0" y="12"/>
                </a:moveTo>
                <a:lnTo>
                  <a:pt x="12" y="17"/>
                </a:lnTo>
                <a:lnTo>
                  <a:pt x="17" y="5"/>
                </a:lnTo>
                <a:lnTo>
                  <a:pt x="5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72" name="Freeform 884"/>
          <p:cNvSpPr>
            <a:spLocks/>
          </p:cNvSpPr>
          <p:nvPr/>
        </p:nvSpPr>
        <p:spPr bwMode="auto">
          <a:xfrm>
            <a:off x="3190875" y="3206750"/>
            <a:ext cx="25400" cy="26988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17"/>
              </a:cxn>
              <a:cxn ang="0">
                <a:pos x="16" y="5"/>
              </a:cxn>
              <a:cxn ang="0">
                <a:pos x="3" y="0"/>
              </a:cxn>
              <a:cxn ang="0">
                <a:pos x="0" y="12"/>
              </a:cxn>
            </a:cxnLst>
            <a:rect l="0" t="0" r="r" b="b"/>
            <a:pathLst>
              <a:path w="16" h="17">
                <a:moveTo>
                  <a:pt x="0" y="12"/>
                </a:moveTo>
                <a:lnTo>
                  <a:pt x="12" y="17"/>
                </a:lnTo>
                <a:lnTo>
                  <a:pt x="16" y="5"/>
                </a:lnTo>
                <a:lnTo>
                  <a:pt x="3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73" name="Freeform 885"/>
          <p:cNvSpPr>
            <a:spLocks/>
          </p:cNvSpPr>
          <p:nvPr/>
        </p:nvSpPr>
        <p:spPr bwMode="auto">
          <a:xfrm>
            <a:off x="3203575" y="3168650"/>
            <a:ext cx="26988" cy="2698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3" y="17"/>
              </a:cxn>
              <a:cxn ang="0">
                <a:pos x="17" y="5"/>
              </a:cxn>
              <a:cxn ang="0">
                <a:pos x="4" y="0"/>
              </a:cxn>
              <a:cxn ang="0">
                <a:pos x="0" y="13"/>
              </a:cxn>
            </a:cxnLst>
            <a:rect l="0" t="0" r="r" b="b"/>
            <a:pathLst>
              <a:path w="17" h="17">
                <a:moveTo>
                  <a:pt x="0" y="13"/>
                </a:moveTo>
                <a:lnTo>
                  <a:pt x="13" y="17"/>
                </a:lnTo>
                <a:lnTo>
                  <a:pt x="17" y="5"/>
                </a:lnTo>
                <a:lnTo>
                  <a:pt x="4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74" name="Freeform 886"/>
          <p:cNvSpPr>
            <a:spLocks/>
          </p:cNvSpPr>
          <p:nvPr/>
        </p:nvSpPr>
        <p:spPr bwMode="auto">
          <a:xfrm>
            <a:off x="3216275" y="3130550"/>
            <a:ext cx="23813" cy="23813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15"/>
              </a:cxn>
              <a:cxn ang="0">
                <a:pos x="15" y="3"/>
              </a:cxn>
              <a:cxn ang="0">
                <a:pos x="2" y="0"/>
              </a:cxn>
              <a:cxn ang="0">
                <a:pos x="0" y="12"/>
              </a:cxn>
            </a:cxnLst>
            <a:rect l="0" t="0" r="r" b="b"/>
            <a:pathLst>
              <a:path w="15" h="15">
                <a:moveTo>
                  <a:pt x="0" y="12"/>
                </a:moveTo>
                <a:lnTo>
                  <a:pt x="12" y="15"/>
                </a:lnTo>
                <a:lnTo>
                  <a:pt x="15" y="3"/>
                </a:lnTo>
                <a:lnTo>
                  <a:pt x="2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75" name="Freeform 887"/>
          <p:cNvSpPr>
            <a:spLocks/>
          </p:cNvSpPr>
          <p:nvPr/>
        </p:nvSpPr>
        <p:spPr bwMode="auto">
          <a:xfrm>
            <a:off x="3225800" y="3089275"/>
            <a:ext cx="23813" cy="2540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2" y="16"/>
              </a:cxn>
              <a:cxn ang="0">
                <a:pos x="15" y="4"/>
              </a:cxn>
              <a:cxn ang="0">
                <a:pos x="3" y="0"/>
              </a:cxn>
              <a:cxn ang="0">
                <a:pos x="0" y="13"/>
              </a:cxn>
            </a:cxnLst>
            <a:rect l="0" t="0" r="r" b="b"/>
            <a:pathLst>
              <a:path w="15" h="16">
                <a:moveTo>
                  <a:pt x="0" y="13"/>
                </a:moveTo>
                <a:lnTo>
                  <a:pt x="12" y="16"/>
                </a:lnTo>
                <a:lnTo>
                  <a:pt x="15" y="4"/>
                </a:lnTo>
                <a:lnTo>
                  <a:pt x="3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76" name="Freeform 888"/>
          <p:cNvSpPr>
            <a:spLocks/>
          </p:cNvSpPr>
          <p:nvPr/>
        </p:nvSpPr>
        <p:spPr bwMode="auto">
          <a:xfrm>
            <a:off x="3232150" y="3051175"/>
            <a:ext cx="23813" cy="22225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" y="14"/>
              </a:cxn>
              <a:cxn ang="0">
                <a:pos x="15" y="1"/>
              </a:cxn>
              <a:cxn ang="0">
                <a:pos x="2" y="0"/>
              </a:cxn>
              <a:cxn ang="0">
                <a:pos x="0" y="12"/>
              </a:cxn>
            </a:cxnLst>
            <a:rect l="0" t="0" r="r" b="b"/>
            <a:pathLst>
              <a:path w="15" h="14">
                <a:moveTo>
                  <a:pt x="0" y="12"/>
                </a:moveTo>
                <a:lnTo>
                  <a:pt x="12" y="14"/>
                </a:lnTo>
                <a:lnTo>
                  <a:pt x="15" y="1"/>
                </a:lnTo>
                <a:lnTo>
                  <a:pt x="2" y="0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77" name="Freeform 889"/>
          <p:cNvSpPr>
            <a:spLocks/>
          </p:cNvSpPr>
          <p:nvPr/>
        </p:nvSpPr>
        <p:spPr bwMode="auto">
          <a:xfrm>
            <a:off x="3236913" y="3009900"/>
            <a:ext cx="23812" cy="2222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14" y="14"/>
              </a:cxn>
              <a:cxn ang="0">
                <a:pos x="15" y="2"/>
              </a:cxn>
              <a:cxn ang="0">
                <a:pos x="15" y="0"/>
              </a:cxn>
              <a:cxn ang="0">
                <a:pos x="2" y="0"/>
              </a:cxn>
              <a:cxn ang="0">
                <a:pos x="2" y="2"/>
              </a:cxn>
              <a:cxn ang="0">
                <a:pos x="0" y="14"/>
              </a:cxn>
            </a:cxnLst>
            <a:rect l="0" t="0" r="r" b="b"/>
            <a:pathLst>
              <a:path w="15" h="14">
                <a:moveTo>
                  <a:pt x="0" y="14"/>
                </a:moveTo>
                <a:lnTo>
                  <a:pt x="14" y="14"/>
                </a:lnTo>
                <a:lnTo>
                  <a:pt x="15" y="2"/>
                </a:lnTo>
                <a:lnTo>
                  <a:pt x="15" y="0"/>
                </a:lnTo>
                <a:lnTo>
                  <a:pt x="2" y="0"/>
                </a:lnTo>
                <a:lnTo>
                  <a:pt x="2" y="2"/>
                </a:lnTo>
                <a:lnTo>
                  <a:pt x="0" y="14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78" name="Freeform 890"/>
          <p:cNvSpPr>
            <a:spLocks/>
          </p:cNvSpPr>
          <p:nvPr/>
        </p:nvSpPr>
        <p:spPr bwMode="auto">
          <a:xfrm>
            <a:off x="3240088" y="2970213"/>
            <a:ext cx="20637" cy="1905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3" y="12"/>
              </a:cxn>
              <a:cxn ang="0">
                <a:pos x="13" y="5"/>
              </a:cxn>
              <a:cxn ang="0">
                <a:pos x="13" y="0"/>
              </a:cxn>
              <a:cxn ang="0">
                <a:pos x="0" y="0"/>
              </a:cxn>
              <a:cxn ang="0">
                <a:pos x="0" y="5"/>
              </a:cxn>
              <a:cxn ang="0">
                <a:pos x="0" y="12"/>
              </a:cxn>
            </a:cxnLst>
            <a:rect l="0" t="0" r="r" b="b"/>
            <a:pathLst>
              <a:path w="13" h="12">
                <a:moveTo>
                  <a:pt x="0" y="12"/>
                </a:moveTo>
                <a:lnTo>
                  <a:pt x="13" y="12"/>
                </a:lnTo>
                <a:lnTo>
                  <a:pt x="13" y="5"/>
                </a:lnTo>
                <a:lnTo>
                  <a:pt x="13" y="0"/>
                </a:lnTo>
                <a:lnTo>
                  <a:pt x="0" y="0"/>
                </a:lnTo>
                <a:lnTo>
                  <a:pt x="0" y="5"/>
                </a:lnTo>
                <a:lnTo>
                  <a:pt x="0" y="12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79" name="Freeform 891"/>
          <p:cNvSpPr>
            <a:spLocks/>
          </p:cNvSpPr>
          <p:nvPr/>
        </p:nvSpPr>
        <p:spPr bwMode="auto">
          <a:xfrm>
            <a:off x="3235325" y="2925763"/>
            <a:ext cx="23813" cy="25400"/>
          </a:xfrm>
          <a:custGeom>
            <a:avLst/>
            <a:gdLst/>
            <a:ahLst/>
            <a:cxnLst>
              <a:cxn ang="0">
                <a:pos x="1" y="16"/>
              </a:cxn>
              <a:cxn ang="0">
                <a:pos x="15" y="15"/>
              </a:cxn>
              <a:cxn ang="0">
                <a:pos x="15" y="10"/>
              </a:cxn>
              <a:cxn ang="0">
                <a:pos x="14" y="0"/>
              </a:cxn>
              <a:cxn ang="0">
                <a:pos x="0" y="3"/>
              </a:cxn>
              <a:cxn ang="0">
                <a:pos x="1" y="10"/>
              </a:cxn>
              <a:cxn ang="0">
                <a:pos x="1" y="16"/>
              </a:cxn>
            </a:cxnLst>
            <a:rect l="0" t="0" r="r" b="b"/>
            <a:pathLst>
              <a:path w="15" h="16">
                <a:moveTo>
                  <a:pt x="1" y="16"/>
                </a:moveTo>
                <a:lnTo>
                  <a:pt x="15" y="15"/>
                </a:lnTo>
                <a:lnTo>
                  <a:pt x="15" y="10"/>
                </a:lnTo>
                <a:lnTo>
                  <a:pt x="14" y="0"/>
                </a:lnTo>
                <a:lnTo>
                  <a:pt x="0" y="3"/>
                </a:lnTo>
                <a:lnTo>
                  <a:pt x="1" y="10"/>
                </a:lnTo>
                <a:lnTo>
                  <a:pt x="1" y="16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80" name="Freeform 892"/>
          <p:cNvSpPr>
            <a:spLocks/>
          </p:cNvSpPr>
          <p:nvPr/>
        </p:nvSpPr>
        <p:spPr bwMode="auto">
          <a:xfrm>
            <a:off x="3227388" y="2886075"/>
            <a:ext cx="25400" cy="23813"/>
          </a:xfrm>
          <a:custGeom>
            <a:avLst/>
            <a:gdLst/>
            <a:ahLst/>
            <a:cxnLst>
              <a:cxn ang="0">
                <a:pos x="4" y="15"/>
              </a:cxn>
              <a:cxn ang="0">
                <a:pos x="16" y="12"/>
              </a:cxn>
              <a:cxn ang="0">
                <a:pos x="13" y="0"/>
              </a:cxn>
              <a:cxn ang="0">
                <a:pos x="0" y="3"/>
              </a:cxn>
              <a:cxn ang="0">
                <a:pos x="4" y="15"/>
              </a:cxn>
            </a:cxnLst>
            <a:rect l="0" t="0" r="r" b="b"/>
            <a:pathLst>
              <a:path w="16" h="15">
                <a:moveTo>
                  <a:pt x="4" y="15"/>
                </a:moveTo>
                <a:lnTo>
                  <a:pt x="16" y="12"/>
                </a:lnTo>
                <a:lnTo>
                  <a:pt x="13" y="0"/>
                </a:lnTo>
                <a:lnTo>
                  <a:pt x="0" y="3"/>
                </a:lnTo>
                <a:lnTo>
                  <a:pt x="4" y="15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81" name="Freeform 893"/>
          <p:cNvSpPr>
            <a:spLocks/>
          </p:cNvSpPr>
          <p:nvPr/>
        </p:nvSpPr>
        <p:spPr bwMode="auto">
          <a:xfrm>
            <a:off x="3216275" y="2844800"/>
            <a:ext cx="26988" cy="26988"/>
          </a:xfrm>
          <a:custGeom>
            <a:avLst/>
            <a:gdLst/>
            <a:ahLst/>
            <a:cxnLst>
              <a:cxn ang="0">
                <a:pos x="5" y="17"/>
              </a:cxn>
              <a:cxn ang="0">
                <a:pos x="17" y="12"/>
              </a:cxn>
              <a:cxn ang="0">
                <a:pos x="12" y="0"/>
              </a:cxn>
              <a:cxn ang="0">
                <a:pos x="0" y="5"/>
              </a:cxn>
              <a:cxn ang="0">
                <a:pos x="5" y="17"/>
              </a:cxn>
            </a:cxnLst>
            <a:rect l="0" t="0" r="r" b="b"/>
            <a:pathLst>
              <a:path w="17" h="17">
                <a:moveTo>
                  <a:pt x="5" y="17"/>
                </a:moveTo>
                <a:lnTo>
                  <a:pt x="17" y="12"/>
                </a:lnTo>
                <a:lnTo>
                  <a:pt x="12" y="0"/>
                </a:lnTo>
                <a:lnTo>
                  <a:pt x="0" y="5"/>
                </a:lnTo>
                <a:lnTo>
                  <a:pt x="5" y="17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82" name="Freeform 894"/>
          <p:cNvSpPr>
            <a:spLocks/>
          </p:cNvSpPr>
          <p:nvPr/>
        </p:nvSpPr>
        <p:spPr bwMode="auto">
          <a:xfrm>
            <a:off x="3200400" y="2806700"/>
            <a:ext cx="26988" cy="28575"/>
          </a:xfrm>
          <a:custGeom>
            <a:avLst/>
            <a:gdLst/>
            <a:ahLst/>
            <a:cxnLst>
              <a:cxn ang="0">
                <a:pos x="5" y="18"/>
              </a:cxn>
              <a:cxn ang="0">
                <a:pos x="17" y="12"/>
              </a:cxn>
              <a:cxn ang="0">
                <a:pos x="15" y="4"/>
              </a:cxn>
              <a:cxn ang="0">
                <a:pos x="12" y="0"/>
              </a:cxn>
              <a:cxn ang="0">
                <a:pos x="0" y="6"/>
              </a:cxn>
              <a:cxn ang="0">
                <a:pos x="2" y="8"/>
              </a:cxn>
              <a:cxn ang="0">
                <a:pos x="5" y="18"/>
              </a:cxn>
            </a:cxnLst>
            <a:rect l="0" t="0" r="r" b="b"/>
            <a:pathLst>
              <a:path w="17" h="18">
                <a:moveTo>
                  <a:pt x="5" y="18"/>
                </a:moveTo>
                <a:lnTo>
                  <a:pt x="17" y="12"/>
                </a:lnTo>
                <a:lnTo>
                  <a:pt x="15" y="4"/>
                </a:lnTo>
                <a:lnTo>
                  <a:pt x="12" y="0"/>
                </a:lnTo>
                <a:lnTo>
                  <a:pt x="0" y="6"/>
                </a:lnTo>
                <a:lnTo>
                  <a:pt x="2" y="8"/>
                </a:lnTo>
                <a:lnTo>
                  <a:pt x="5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83" name="Freeform 895"/>
          <p:cNvSpPr>
            <a:spLocks/>
          </p:cNvSpPr>
          <p:nvPr/>
        </p:nvSpPr>
        <p:spPr bwMode="auto">
          <a:xfrm>
            <a:off x="3179763" y="2770188"/>
            <a:ext cx="28575" cy="28575"/>
          </a:xfrm>
          <a:custGeom>
            <a:avLst/>
            <a:gdLst/>
            <a:ahLst/>
            <a:cxnLst>
              <a:cxn ang="0">
                <a:pos x="7" y="18"/>
              </a:cxn>
              <a:cxn ang="0">
                <a:pos x="18" y="11"/>
              </a:cxn>
              <a:cxn ang="0">
                <a:pos x="17" y="8"/>
              </a:cxn>
              <a:cxn ang="0">
                <a:pos x="15" y="7"/>
              </a:cxn>
              <a:cxn ang="0">
                <a:pos x="10" y="0"/>
              </a:cxn>
              <a:cxn ang="0">
                <a:pos x="0" y="7"/>
              </a:cxn>
              <a:cxn ang="0">
                <a:pos x="7" y="16"/>
              </a:cxn>
              <a:cxn ang="0">
                <a:pos x="10" y="11"/>
              </a:cxn>
              <a:cxn ang="0">
                <a:pos x="4" y="13"/>
              </a:cxn>
              <a:cxn ang="0">
                <a:pos x="7" y="18"/>
              </a:cxn>
            </a:cxnLst>
            <a:rect l="0" t="0" r="r" b="b"/>
            <a:pathLst>
              <a:path w="18" h="18">
                <a:moveTo>
                  <a:pt x="7" y="18"/>
                </a:moveTo>
                <a:lnTo>
                  <a:pt x="18" y="11"/>
                </a:lnTo>
                <a:lnTo>
                  <a:pt x="17" y="8"/>
                </a:lnTo>
                <a:lnTo>
                  <a:pt x="15" y="7"/>
                </a:lnTo>
                <a:lnTo>
                  <a:pt x="10" y="0"/>
                </a:lnTo>
                <a:lnTo>
                  <a:pt x="0" y="7"/>
                </a:lnTo>
                <a:lnTo>
                  <a:pt x="7" y="16"/>
                </a:lnTo>
                <a:lnTo>
                  <a:pt x="10" y="11"/>
                </a:lnTo>
                <a:lnTo>
                  <a:pt x="4" y="13"/>
                </a:lnTo>
                <a:lnTo>
                  <a:pt x="7" y="18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84" name="Rectangle 896"/>
          <p:cNvSpPr>
            <a:spLocks noChangeArrowheads="1"/>
          </p:cNvSpPr>
          <p:nvPr/>
        </p:nvSpPr>
        <p:spPr bwMode="auto">
          <a:xfrm>
            <a:off x="1319213" y="401638"/>
            <a:ext cx="66611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85" name="Rectangle 897"/>
          <p:cNvSpPr>
            <a:spLocks noChangeArrowheads="1"/>
          </p:cNvSpPr>
          <p:nvPr/>
        </p:nvSpPr>
        <p:spPr bwMode="auto">
          <a:xfrm>
            <a:off x="838200" y="6019800"/>
            <a:ext cx="7688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8786" name="Rectangle 898"/>
          <p:cNvSpPr>
            <a:spLocks noChangeArrowheads="1"/>
          </p:cNvSpPr>
          <p:nvPr/>
        </p:nvSpPr>
        <p:spPr bwMode="auto">
          <a:xfrm>
            <a:off x="152400" y="30480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800">
                <a:solidFill>
                  <a:srgbClr val="F8B966"/>
                </a:solidFill>
              </a:rPr>
              <a:t>MARKET ACCESS ISSUES IN RTAs</a:t>
            </a:r>
          </a:p>
          <a:p>
            <a:r>
              <a:rPr lang="en-US" sz="2800">
                <a:solidFill>
                  <a:srgbClr val="F8B966"/>
                </a:solidFill>
              </a:rPr>
              <a:t>The Bad (?) News…</a:t>
            </a:r>
            <a:r>
              <a:rPr lang="en-US" sz="3200">
                <a:solidFill>
                  <a:srgbClr val="F8B666"/>
                </a:solidFill>
              </a:rPr>
              <a:t> </a:t>
            </a:r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678787" name="Rectangle 899"/>
          <p:cNvSpPr>
            <a:spLocks noChangeArrowheads="1"/>
          </p:cNvSpPr>
          <p:nvPr/>
        </p:nvSpPr>
        <p:spPr bwMode="auto">
          <a:xfrm>
            <a:off x="6200775" y="400050"/>
            <a:ext cx="492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78789" name="Rectangle 901"/>
          <p:cNvSpPr>
            <a:spLocks noChangeArrowheads="1"/>
          </p:cNvSpPr>
          <p:nvPr/>
        </p:nvSpPr>
        <p:spPr bwMode="auto">
          <a:xfrm>
            <a:off x="8293100" y="633413"/>
            <a:ext cx="1111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grpSp>
        <p:nvGrpSpPr>
          <p:cNvPr id="678790" name="Group 902"/>
          <p:cNvGrpSpPr>
            <a:grpSpLocks/>
          </p:cNvGrpSpPr>
          <p:nvPr/>
        </p:nvGrpSpPr>
        <p:grpSpPr bwMode="auto">
          <a:xfrm>
            <a:off x="3946525" y="2359025"/>
            <a:ext cx="3348038" cy="2438400"/>
            <a:chOff x="2486" y="1242"/>
            <a:chExt cx="2109" cy="1536"/>
          </a:xfrm>
        </p:grpSpPr>
        <p:sp>
          <p:nvSpPr>
            <p:cNvPr id="678791" name="Freeform 903"/>
            <p:cNvSpPr>
              <a:spLocks/>
            </p:cNvSpPr>
            <p:nvPr/>
          </p:nvSpPr>
          <p:spPr bwMode="auto">
            <a:xfrm>
              <a:off x="4587" y="1679"/>
              <a:ext cx="8" cy="9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9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6" y="2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7"/>
                </a:cxn>
              </a:cxnLst>
              <a:rect l="0" t="0" r="r" b="b"/>
              <a:pathLst>
                <a:path w="8" h="9">
                  <a:moveTo>
                    <a:pt x="1" y="7"/>
                  </a:moveTo>
                  <a:lnTo>
                    <a:pt x="4" y="9"/>
                  </a:lnTo>
                  <a:lnTo>
                    <a:pt x="6" y="7"/>
                  </a:lnTo>
                  <a:lnTo>
                    <a:pt x="8" y="5"/>
                  </a:lnTo>
                  <a:lnTo>
                    <a:pt x="6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792" name="Freeform 904"/>
            <p:cNvSpPr>
              <a:spLocks/>
            </p:cNvSpPr>
            <p:nvPr/>
          </p:nvSpPr>
          <p:spPr bwMode="auto">
            <a:xfrm>
              <a:off x="4576" y="1667"/>
              <a:ext cx="7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7"/>
                </a:cxn>
              </a:cxnLst>
              <a:rect l="0" t="0" r="r" b="b"/>
              <a:pathLst>
                <a:path w="7" h="8">
                  <a:moveTo>
                    <a:pt x="0" y="7"/>
                  </a:moveTo>
                  <a:lnTo>
                    <a:pt x="4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6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793" name="Freeform 905"/>
            <p:cNvSpPr>
              <a:spLocks/>
            </p:cNvSpPr>
            <p:nvPr/>
          </p:nvSpPr>
          <p:spPr bwMode="auto">
            <a:xfrm>
              <a:off x="4565" y="1655"/>
              <a:ext cx="8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7"/>
                </a:cxn>
              </a:cxnLst>
              <a:rect l="0" t="0" r="r" b="b"/>
              <a:pathLst>
                <a:path w="8" h="8">
                  <a:moveTo>
                    <a:pt x="0" y="7"/>
                  </a:moveTo>
                  <a:lnTo>
                    <a:pt x="3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794" name="Freeform 906"/>
            <p:cNvSpPr>
              <a:spLocks/>
            </p:cNvSpPr>
            <p:nvPr/>
          </p:nvSpPr>
          <p:spPr bwMode="auto">
            <a:xfrm>
              <a:off x="4554" y="1643"/>
              <a:ext cx="8" cy="8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3" y="8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6"/>
                </a:cxn>
              </a:cxnLst>
              <a:rect l="0" t="0" r="r" b="b"/>
              <a:pathLst>
                <a:path w="8" h="8">
                  <a:moveTo>
                    <a:pt x="1" y="6"/>
                  </a:moveTo>
                  <a:lnTo>
                    <a:pt x="3" y="8"/>
                  </a:lnTo>
                  <a:lnTo>
                    <a:pt x="6" y="6"/>
                  </a:lnTo>
                  <a:lnTo>
                    <a:pt x="8" y="5"/>
                  </a:lnTo>
                  <a:lnTo>
                    <a:pt x="6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795" name="Freeform 907"/>
            <p:cNvSpPr>
              <a:spLocks/>
            </p:cNvSpPr>
            <p:nvPr/>
          </p:nvSpPr>
          <p:spPr bwMode="auto">
            <a:xfrm>
              <a:off x="4542" y="1631"/>
              <a:ext cx="8" cy="8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6"/>
                </a:cxn>
              </a:cxnLst>
              <a:rect l="0" t="0" r="r" b="b"/>
              <a:pathLst>
                <a:path w="8" h="8">
                  <a:moveTo>
                    <a:pt x="2" y="6"/>
                  </a:moveTo>
                  <a:lnTo>
                    <a:pt x="4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796" name="Freeform 908"/>
            <p:cNvSpPr>
              <a:spLocks/>
            </p:cNvSpPr>
            <p:nvPr/>
          </p:nvSpPr>
          <p:spPr bwMode="auto">
            <a:xfrm>
              <a:off x="4530" y="1618"/>
              <a:ext cx="9" cy="9"/>
            </a:xfrm>
            <a:custGeom>
              <a:avLst/>
              <a:gdLst/>
              <a:ahLst/>
              <a:cxnLst>
                <a:cxn ang="0">
                  <a:pos x="1" y="8"/>
                </a:cxn>
                <a:cxn ang="0">
                  <a:pos x="4" y="9"/>
                </a:cxn>
                <a:cxn ang="0">
                  <a:pos x="7" y="8"/>
                </a:cxn>
                <a:cxn ang="0">
                  <a:pos x="9" y="5"/>
                </a:cxn>
                <a:cxn ang="0">
                  <a:pos x="7" y="3"/>
                </a:cxn>
                <a:cxn ang="0">
                  <a:pos x="4" y="0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8"/>
                </a:cxn>
              </a:cxnLst>
              <a:rect l="0" t="0" r="r" b="b"/>
              <a:pathLst>
                <a:path w="9" h="9">
                  <a:moveTo>
                    <a:pt x="1" y="8"/>
                  </a:moveTo>
                  <a:lnTo>
                    <a:pt x="4" y="9"/>
                  </a:lnTo>
                  <a:lnTo>
                    <a:pt x="7" y="8"/>
                  </a:lnTo>
                  <a:lnTo>
                    <a:pt x="9" y="5"/>
                  </a:lnTo>
                  <a:lnTo>
                    <a:pt x="7" y="3"/>
                  </a:lnTo>
                  <a:lnTo>
                    <a:pt x="4" y="0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797" name="Freeform 909"/>
            <p:cNvSpPr>
              <a:spLocks/>
            </p:cNvSpPr>
            <p:nvPr/>
          </p:nvSpPr>
          <p:spPr bwMode="auto">
            <a:xfrm>
              <a:off x="4519" y="1608"/>
              <a:ext cx="9" cy="7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</a:cxnLst>
              <a:rect l="0" t="0" r="r" b="b"/>
              <a:pathLst>
                <a:path w="9" h="7">
                  <a:moveTo>
                    <a:pt x="1" y="7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9" y="3"/>
                  </a:lnTo>
                  <a:lnTo>
                    <a:pt x="7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798" name="Freeform 910"/>
            <p:cNvSpPr>
              <a:spLocks/>
            </p:cNvSpPr>
            <p:nvPr/>
          </p:nvSpPr>
          <p:spPr bwMode="auto">
            <a:xfrm>
              <a:off x="4508" y="1597"/>
              <a:ext cx="8" cy="7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8" y="3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6"/>
                </a:cxn>
              </a:cxnLst>
              <a:rect l="0" t="0" r="r" b="b"/>
              <a:pathLst>
                <a:path w="8" h="7">
                  <a:moveTo>
                    <a:pt x="1" y="6"/>
                  </a:moveTo>
                  <a:lnTo>
                    <a:pt x="5" y="7"/>
                  </a:lnTo>
                  <a:lnTo>
                    <a:pt x="7" y="6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799" name="Freeform 911"/>
            <p:cNvSpPr>
              <a:spLocks/>
            </p:cNvSpPr>
            <p:nvPr/>
          </p:nvSpPr>
          <p:spPr bwMode="auto">
            <a:xfrm>
              <a:off x="4495" y="1585"/>
              <a:ext cx="8" cy="8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6"/>
                </a:cxn>
              </a:cxnLst>
              <a:rect l="0" t="0" r="r" b="b"/>
              <a:pathLst>
                <a:path w="8" h="8">
                  <a:moveTo>
                    <a:pt x="1" y="6"/>
                  </a:moveTo>
                  <a:lnTo>
                    <a:pt x="4" y="8"/>
                  </a:lnTo>
                  <a:lnTo>
                    <a:pt x="8" y="6"/>
                  </a:lnTo>
                  <a:lnTo>
                    <a:pt x="8" y="3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00" name="Freeform 912"/>
            <p:cNvSpPr>
              <a:spLocks/>
            </p:cNvSpPr>
            <p:nvPr/>
          </p:nvSpPr>
          <p:spPr bwMode="auto">
            <a:xfrm>
              <a:off x="4483" y="1574"/>
              <a:ext cx="9" cy="7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9" y="3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6"/>
                </a:cxn>
              </a:cxnLst>
              <a:rect l="0" t="0" r="r" b="b"/>
              <a:pathLst>
                <a:path w="9" h="7">
                  <a:moveTo>
                    <a:pt x="1" y="6"/>
                  </a:moveTo>
                  <a:lnTo>
                    <a:pt x="5" y="7"/>
                  </a:lnTo>
                  <a:lnTo>
                    <a:pt x="7" y="6"/>
                  </a:lnTo>
                  <a:lnTo>
                    <a:pt x="9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01" name="Freeform 913"/>
            <p:cNvSpPr>
              <a:spLocks/>
            </p:cNvSpPr>
            <p:nvPr/>
          </p:nvSpPr>
          <p:spPr bwMode="auto">
            <a:xfrm>
              <a:off x="4470" y="1562"/>
              <a:ext cx="9" cy="8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5" y="8"/>
                </a:cxn>
                <a:cxn ang="0">
                  <a:pos x="8" y="7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</a:cxnLst>
              <a:rect l="0" t="0" r="r" b="b"/>
              <a:pathLst>
                <a:path w="9" h="8">
                  <a:moveTo>
                    <a:pt x="2" y="7"/>
                  </a:moveTo>
                  <a:lnTo>
                    <a:pt x="5" y="8"/>
                  </a:lnTo>
                  <a:lnTo>
                    <a:pt x="8" y="7"/>
                  </a:lnTo>
                  <a:lnTo>
                    <a:pt x="9" y="4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02" name="Freeform 914"/>
            <p:cNvSpPr>
              <a:spLocks/>
            </p:cNvSpPr>
            <p:nvPr/>
          </p:nvSpPr>
          <p:spPr bwMode="auto">
            <a:xfrm>
              <a:off x="4459" y="1551"/>
              <a:ext cx="9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9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7"/>
                </a:cxn>
              </a:cxnLst>
              <a:rect l="0" t="0" r="r" b="b"/>
              <a:pathLst>
                <a:path w="9" h="8">
                  <a:moveTo>
                    <a:pt x="0" y="7"/>
                  </a:moveTo>
                  <a:lnTo>
                    <a:pt x="4" y="8"/>
                  </a:lnTo>
                  <a:lnTo>
                    <a:pt x="6" y="7"/>
                  </a:lnTo>
                  <a:lnTo>
                    <a:pt x="9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03" name="Freeform 915"/>
            <p:cNvSpPr>
              <a:spLocks/>
            </p:cNvSpPr>
            <p:nvPr/>
          </p:nvSpPr>
          <p:spPr bwMode="auto">
            <a:xfrm>
              <a:off x="4447" y="1540"/>
              <a:ext cx="9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9" y="5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</a:cxnLst>
              <a:rect l="0" t="0" r="r" b="b"/>
              <a:pathLst>
                <a:path w="9" h="8">
                  <a:moveTo>
                    <a:pt x="0" y="7"/>
                  </a:moveTo>
                  <a:lnTo>
                    <a:pt x="4" y="8"/>
                  </a:lnTo>
                  <a:lnTo>
                    <a:pt x="6" y="7"/>
                  </a:lnTo>
                  <a:lnTo>
                    <a:pt x="9" y="5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04" name="Freeform 916"/>
            <p:cNvSpPr>
              <a:spLocks/>
            </p:cNvSpPr>
            <p:nvPr/>
          </p:nvSpPr>
          <p:spPr bwMode="auto">
            <a:xfrm>
              <a:off x="4433" y="1530"/>
              <a:ext cx="8" cy="7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4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</a:cxnLst>
              <a:rect l="0" t="0" r="r" b="b"/>
              <a:pathLst>
                <a:path w="8" h="7">
                  <a:moveTo>
                    <a:pt x="1" y="6"/>
                  </a:moveTo>
                  <a:lnTo>
                    <a:pt x="4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05" name="Freeform 917"/>
            <p:cNvSpPr>
              <a:spLocks/>
            </p:cNvSpPr>
            <p:nvPr/>
          </p:nvSpPr>
          <p:spPr bwMode="auto">
            <a:xfrm>
              <a:off x="4421" y="1519"/>
              <a:ext cx="7" cy="7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3" y="7"/>
                </a:cxn>
                <a:cxn ang="0">
                  <a:pos x="7" y="7"/>
                </a:cxn>
                <a:cxn ang="0">
                  <a:pos x="7" y="4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</a:cxnLst>
              <a:rect l="0" t="0" r="r" b="b"/>
              <a:pathLst>
                <a:path w="7" h="7">
                  <a:moveTo>
                    <a:pt x="1" y="7"/>
                  </a:moveTo>
                  <a:lnTo>
                    <a:pt x="3" y="7"/>
                  </a:lnTo>
                  <a:lnTo>
                    <a:pt x="7" y="7"/>
                  </a:lnTo>
                  <a:lnTo>
                    <a:pt x="7" y="4"/>
                  </a:ln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06" name="Freeform 918"/>
            <p:cNvSpPr>
              <a:spLocks/>
            </p:cNvSpPr>
            <p:nvPr/>
          </p:nvSpPr>
          <p:spPr bwMode="auto">
            <a:xfrm>
              <a:off x="4408" y="1508"/>
              <a:ext cx="8" cy="1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10"/>
                </a:cxn>
                <a:cxn ang="0">
                  <a:pos x="7" y="8"/>
                </a:cxn>
                <a:cxn ang="0">
                  <a:pos x="8" y="5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8"/>
                </a:cxn>
              </a:cxnLst>
              <a:rect l="0" t="0" r="r" b="b"/>
              <a:pathLst>
                <a:path w="8" h="10">
                  <a:moveTo>
                    <a:pt x="0" y="8"/>
                  </a:moveTo>
                  <a:lnTo>
                    <a:pt x="4" y="10"/>
                  </a:lnTo>
                  <a:lnTo>
                    <a:pt x="7" y="8"/>
                  </a:lnTo>
                  <a:lnTo>
                    <a:pt x="8" y="5"/>
                  </a:lnTo>
                  <a:lnTo>
                    <a:pt x="7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07" name="Freeform 919"/>
            <p:cNvSpPr>
              <a:spLocks/>
            </p:cNvSpPr>
            <p:nvPr/>
          </p:nvSpPr>
          <p:spPr bwMode="auto">
            <a:xfrm>
              <a:off x="4395" y="1499"/>
              <a:ext cx="8" cy="8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3" y="8"/>
                </a:cxn>
                <a:cxn ang="0">
                  <a:pos x="7" y="7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</a:cxnLst>
              <a:rect l="0" t="0" r="r" b="b"/>
              <a:pathLst>
                <a:path w="8" h="8">
                  <a:moveTo>
                    <a:pt x="1" y="7"/>
                  </a:moveTo>
                  <a:lnTo>
                    <a:pt x="3" y="8"/>
                  </a:lnTo>
                  <a:lnTo>
                    <a:pt x="7" y="7"/>
                  </a:lnTo>
                  <a:lnTo>
                    <a:pt x="8" y="3"/>
                  </a:ln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08" name="Freeform 920"/>
            <p:cNvSpPr>
              <a:spLocks/>
            </p:cNvSpPr>
            <p:nvPr/>
          </p:nvSpPr>
          <p:spPr bwMode="auto">
            <a:xfrm>
              <a:off x="4381" y="1489"/>
              <a:ext cx="9" cy="8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4" y="8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3" y="7"/>
                </a:cxn>
              </a:cxnLst>
              <a:rect l="0" t="0" r="r" b="b"/>
              <a:pathLst>
                <a:path w="9" h="8">
                  <a:moveTo>
                    <a:pt x="3" y="7"/>
                  </a:moveTo>
                  <a:lnTo>
                    <a:pt x="4" y="8"/>
                  </a:lnTo>
                  <a:lnTo>
                    <a:pt x="7" y="7"/>
                  </a:lnTo>
                  <a:lnTo>
                    <a:pt x="9" y="5"/>
                  </a:lnTo>
                  <a:lnTo>
                    <a:pt x="7" y="1"/>
                  </a:lnTo>
                  <a:lnTo>
                    <a:pt x="7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09" name="Freeform 921"/>
            <p:cNvSpPr>
              <a:spLocks/>
            </p:cNvSpPr>
            <p:nvPr/>
          </p:nvSpPr>
          <p:spPr bwMode="auto">
            <a:xfrm>
              <a:off x="4367" y="1479"/>
              <a:ext cx="9" cy="9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5" y="9"/>
                </a:cxn>
                <a:cxn ang="0">
                  <a:pos x="8" y="6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6"/>
                </a:cxn>
              </a:cxnLst>
              <a:rect l="0" t="0" r="r" b="b"/>
              <a:pathLst>
                <a:path w="9" h="9">
                  <a:moveTo>
                    <a:pt x="3" y="6"/>
                  </a:moveTo>
                  <a:lnTo>
                    <a:pt x="5" y="9"/>
                  </a:lnTo>
                  <a:lnTo>
                    <a:pt x="8" y="6"/>
                  </a:lnTo>
                  <a:lnTo>
                    <a:pt x="9" y="5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10" name="Freeform 922"/>
            <p:cNvSpPr>
              <a:spLocks/>
            </p:cNvSpPr>
            <p:nvPr/>
          </p:nvSpPr>
          <p:spPr bwMode="auto">
            <a:xfrm>
              <a:off x="4354" y="1469"/>
              <a:ext cx="8" cy="9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5" y="9"/>
                </a:cxn>
                <a:cxn ang="0">
                  <a:pos x="8" y="7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7"/>
                </a:cxn>
              </a:cxnLst>
              <a:rect l="0" t="0" r="r" b="b"/>
              <a:pathLst>
                <a:path w="8" h="9">
                  <a:moveTo>
                    <a:pt x="2" y="7"/>
                  </a:moveTo>
                  <a:lnTo>
                    <a:pt x="5" y="9"/>
                  </a:lnTo>
                  <a:lnTo>
                    <a:pt x="8" y="7"/>
                  </a:lnTo>
                  <a:lnTo>
                    <a:pt x="8" y="4"/>
                  </a:lnTo>
                  <a:lnTo>
                    <a:pt x="8" y="2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11" name="Freeform 923"/>
            <p:cNvSpPr>
              <a:spLocks/>
            </p:cNvSpPr>
            <p:nvPr/>
          </p:nvSpPr>
          <p:spPr bwMode="auto">
            <a:xfrm>
              <a:off x="4341" y="1460"/>
              <a:ext cx="8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8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7"/>
                </a:cxn>
              </a:cxnLst>
              <a:rect l="0" t="0" r="r" b="b"/>
              <a:pathLst>
                <a:path w="8" h="8">
                  <a:moveTo>
                    <a:pt x="0" y="7"/>
                  </a:moveTo>
                  <a:lnTo>
                    <a:pt x="4" y="8"/>
                  </a:lnTo>
                  <a:lnTo>
                    <a:pt x="8" y="7"/>
                  </a:lnTo>
                  <a:lnTo>
                    <a:pt x="8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12" name="Freeform 924"/>
            <p:cNvSpPr>
              <a:spLocks/>
            </p:cNvSpPr>
            <p:nvPr/>
          </p:nvSpPr>
          <p:spPr bwMode="auto">
            <a:xfrm>
              <a:off x="4328" y="1451"/>
              <a:ext cx="8" cy="8"/>
            </a:xfrm>
            <a:custGeom>
              <a:avLst/>
              <a:gdLst/>
              <a:ahLst/>
              <a:cxnLst>
                <a:cxn ang="0">
                  <a:pos x="1" y="8"/>
                </a:cxn>
                <a:cxn ang="0">
                  <a:pos x="5" y="8"/>
                </a:cxn>
                <a:cxn ang="0">
                  <a:pos x="7" y="8"/>
                </a:cxn>
                <a:cxn ang="0">
                  <a:pos x="8" y="4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lnTo>
                    <a:pt x="5" y="8"/>
                  </a:lnTo>
                  <a:lnTo>
                    <a:pt x="7" y="8"/>
                  </a:lnTo>
                  <a:lnTo>
                    <a:pt x="8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13" name="Freeform 925"/>
            <p:cNvSpPr>
              <a:spLocks/>
            </p:cNvSpPr>
            <p:nvPr/>
          </p:nvSpPr>
          <p:spPr bwMode="auto">
            <a:xfrm>
              <a:off x="4313" y="1442"/>
              <a:ext cx="8" cy="8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3" y="8"/>
                </a:cxn>
                <a:cxn ang="0">
                  <a:pos x="7" y="7"/>
                </a:cxn>
                <a:cxn ang="0">
                  <a:pos x="8" y="4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</a:cxnLst>
              <a:rect l="0" t="0" r="r" b="b"/>
              <a:pathLst>
                <a:path w="8" h="8">
                  <a:moveTo>
                    <a:pt x="2" y="7"/>
                  </a:moveTo>
                  <a:lnTo>
                    <a:pt x="3" y="8"/>
                  </a:lnTo>
                  <a:lnTo>
                    <a:pt x="7" y="7"/>
                  </a:lnTo>
                  <a:lnTo>
                    <a:pt x="8" y="4"/>
                  </a:lnTo>
                  <a:lnTo>
                    <a:pt x="7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14" name="Freeform 926"/>
            <p:cNvSpPr>
              <a:spLocks/>
            </p:cNvSpPr>
            <p:nvPr/>
          </p:nvSpPr>
          <p:spPr bwMode="auto">
            <a:xfrm>
              <a:off x="4299" y="1433"/>
              <a:ext cx="9" cy="9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4" y="9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</a:cxnLst>
              <a:rect l="0" t="0" r="r" b="b"/>
              <a:pathLst>
                <a:path w="9" h="9">
                  <a:moveTo>
                    <a:pt x="1" y="6"/>
                  </a:moveTo>
                  <a:lnTo>
                    <a:pt x="4" y="9"/>
                  </a:lnTo>
                  <a:lnTo>
                    <a:pt x="8" y="6"/>
                  </a:lnTo>
                  <a:lnTo>
                    <a:pt x="9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15" name="Freeform 927"/>
            <p:cNvSpPr>
              <a:spLocks/>
            </p:cNvSpPr>
            <p:nvPr/>
          </p:nvSpPr>
          <p:spPr bwMode="auto">
            <a:xfrm>
              <a:off x="4285" y="1423"/>
              <a:ext cx="8" cy="9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4" y="9"/>
                </a:cxn>
                <a:cxn ang="0">
                  <a:pos x="7" y="9"/>
                </a:cxn>
                <a:cxn ang="0">
                  <a:pos x="8" y="5"/>
                </a:cxn>
                <a:cxn ang="0">
                  <a:pos x="7" y="3"/>
                </a:cxn>
                <a:cxn ang="0">
                  <a:pos x="4" y="0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2" y="9"/>
                </a:cxn>
              </a:cxnLst>
              <a:rect l="0" t="0" r="r" b="b"/>
              <a:pathLst>
                <a:path w="8" h="9">
                  <a:moveTo>
                    <a:pt x="2" y="9"/>
                  </a:moveTo>
                  <a:lnTo>
                    <a:pt x="4" y="9"/>
                  </a:lnTo>
                  <a:lnTo>
                    <a:pt x="7" y="9"/>
                  </a:lnTo>
                  <a:lnTo>
                    <a:pt x="8" y="5"/>
                  </a:lnTo>
                  <a:lnTo>
                    <a:pt x="7" y="3"/>
                  </a:lnTo>
                  <a:lnTo>
                    <a:pt x="4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16" name="Freeform 928"/>
            <p:cNvSpPr>
              <a:spLocks/>
            </p:cNvSpPr>
            <p:nvPr/>
          </p:nvSpPr>
          <p:spPr bwMode="auto">
            <a:xfrm>
              <a:off x="4271" y="1416"/>
              <a:ext cx="8" cy="7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4" y="7"/>
                </a:cxn>
                <a:cxn ang="0">
                  <a:pos x="7" y="6"/>
                </a:cxn>
                <a:cxn ang="0">
                  <a:pos x="8" y="4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6"/>
                </a:cxn>
              </a:cxnLst>
              <a:rect l="0" t="0" r="r" b="b"/>
              <a:pathLst>
                <a:path w="8" h="7">
                  <a:moveTo>
                    <a:pt x="2" y="6"/>
                  </a:moveTo>
                  <a:lnTo>
                    <a:pt x="4" y="7"/>
                  </a:lnTo>
                  <a:lnTo>
                    <a:pt x="7" y="6"/>
                  </a:lnTo>
                  <a:lnTo>
                    <a:pt x="8" y="4"/>
                  </a:ln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17" name="Freeform 929"/>
            <p:cNvSpPr>
              <a:spLocks/>
            </p:cNvSpPr>
            <p:nvPr/>
          </p:nvSpPr>
          <p:spPr bwMode="auto">
            <a:xfrm>
              <a:off x="4256" y="1408"/>
              <a:ext cx="8" cy="7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5" y="7"/>
                </a:cxn>
                <a:cxn ang="0">
                  <a:pos x="8" y="7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7"/>
                </a:cxn>
              </a:cxnLst>
              <a:rect l="0" t="0" r="r" b="b"/>
              <a:pathLst>
                <a:path w="8" h="7">
                  <a:moveTo>
                    <a:pt x="2" y="7"/>
                  </a:moveTo>
                  <a:lnTo>
                    <a:pt x="5" y="7"/>
                  </a:lnTo>
                  <a:lnTo>
                    <a:pt x="8" y="7"/>
                  </a:lnTo>
                  <a:lnTo>
                    <a:pt x="8" y="3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18" name="Freeform 930"/>
            <p:cNvSpPr>
              <a:spLocks/>
            </p:cNvSpPr>
            <p:nvPr/>
          </p:nvSpPr>
          <p:spPr bwMode="auto">
            <a:xfrm>
              <a:off x="4242" y="1399"/>
              <a:ext cx="9" cy="9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9"/>
                </a:cxn>
                <a:cxn ang="0">
                  <a:pos x="6" y="7"/>
                </a:cxn>
                <a:cxn ang="0">
                  <a:pos x="9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</a:cxnLst>
              <a:rect l="0" t="0" r="r" b="b"/>
              <a:pathLst>
                <a:path w="9" h="9">
                  <a:moveTo>
                    <a:pt x="1" y="7"/>
                  </a:moveTo>
                  <a:lnTo>
                    <a:pt x="4" y="9"/>
                  </a:lnTo>
                  <a:lnTo>
                    <a:pt x="6" y="7"/>
                  </a:lnTo>
                  <a:lnTo>
                    <a:pt x="9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19" name="Freeform 931"/>
            <p:cNvSpPr>
              <a:spLocks/>
            </p:cNvSpPr>
            <p:nvPr/>
          </p:nvSpPr>
          <p:spPr bwMode="auto">
            <a:xfrm>
              <a:off x="4227" y="1391"/>
              <a:ext cx="9" cy="8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5" y="8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7"/>
                </a:cxn>
              </a:cxnLst>
              <a:rect l="0" t="0" r="r" b="b"/>
              <a:pathLst>
                <a:path w="9" h="8">
                  <a:moveTo>
                    <a:pt x="1" y="7"/>
                  </a:moveTo>
                  <a:lnTo>
                    <a:pt x="5" y="8"/>
                  </a:lnTo>
                  <a:lnTo>
                    <a:pt x="8" y="7"/>
                  </a:lnTo>
                  <a:lnTo>
                    <a:pt x="9" y="5"/>
                  </a:lnTo>
                  <a:lnTo>
                    <a:pt x="8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20" name="Freeform 932"/>
            <p:cNvSpPr>
              <a:spLocks/>
            </p:cNvSpPr>
            <p:nvPr/>
          </p:nvSpPr>
          <p:spPr bwMode="auto">
            <a:xfrm>
              <a:off x="4213" y="1383"/>
              <a:ext cx="8" cy="9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4" y="9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</a:cxnLst>
              <a:rect l="0" t="0" r="r" b="b"/>
              <a:pathLst>
                <a:path w="8" h="9">
                  <a:moveTo>
                    <a:pt x="2" y="8"/>
                  </a:moveTo>
                  <a:lnTo>
                    <a:pt x="4" y="9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21" name="Freeform 933"/>
            <p:cNvSpPr>
              <a:spLocks/>
            </p:cNvSpPr>
            <p:nvPr/>
          </p:nvSpPr>
          <p:spPr bwMode="auto">
            <a:xfrm>
              <a:off x="4197" y="1376"/>
              <a:ext cx="9" cy="9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5" y="9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</a:cxnLst>
              <a:rect l="0" t="0" r="r" b="b"/>
              <a:pathLst>
                <a:path w="9" h="9">
                  <a:moveTo>
                    <a:pt x="3" y="7"/>
                  </a:moveTo>
                  <a:lnTo>
                    <a:pt x="5" y="9"/>
                  </a:lnTo>
                  <a:lnTo>
                    <a:pt x="8" y="7"/>
                  </a:lnTo>
                  <a:lnTo>
                    <a:pt x="9" y="5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22" name="Freeform 934"/>
            <p:cNvSpPr>
              <a:spLocks/>
            </p:cNvSpPr>
            <p:nvPr/>
          </p:nvSpPr>
          <p:spPr bwMode="auto">
            <a:xfrm>
              <a:off x="4182" y="1369"/>
              <a:ext cx="9" cy="8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6"/>
                </a:cxn>
              </a:cxnLst>
              <a:rect l="0" t="0" r="r" b="b"/>
              <a:pathLst>
                <a:path w="9" h="8">
                  <a:moveTo>
                    <a:pt x="2" y="6"/>
                  </a:moveTo>
                  <a:lnTo>
                    <a:pt x="4" y="8"/>
                  </a:lnTo>
                  <a:lnTo>
                    <a:pt x="8" y="6"/>
                  </a:lnTo>
                  <a:lnTo>
                    <a:pt x="9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23" name="Freeform 935"/>
            <p:cNvSpPr>
              <a:spLocks/>
            </p:cNvSpPr>
            <p:nvPr/>
          </p:nvSpPr>
          <p:spPr bwMode="auto">
            <a:xfrm>
              <a:off x="4169" y="1360"/>
              <a:ext cx="8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" y="9"/>
                </a:cxn>
                <a:cxn ang="0">
                  <a:pos x="6" y="9"/>
                </a:cxn>
                <a:cxn ang="0">
                  <a:pos x="8" y="5"/>
                </a:cxn>
                <a:cxn ang="0">
                  <a:pos x="6" y="3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9"/>
                </a:cxn>
              </a:cxnLst>
              <a:rect l="0" t="0" r="r" b="b"/>
              <a:pathLst>
                <a:path w="8" h="9">
                  <a:moveTo>
                    <a:pt x="0" y="9"/>
                  </a:moveTo>
                  <a:lnTo>
                    <a:pt x="3" y="9"/>
                  </a:lnTo>
                  <a:lnTo>
                    <a:pt x="6" y="9"/>
                  </a:lnTo>
                  <a:lnTo>
                    <a:pt x="8" y="5"/>
                  </a:lnTo>
                  <a:lnTo>
                    <a:pt x="6" y="3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24" name="Freeform 936"/>
            <p:cNvSpPr>
              <a:spLocks/>
            </p:cNvSpPr>
            <p:nvPr/>
          </p:nvSpPr>
          <p:spPr bwMode="auto">
            <a:xfrm>
              <a:off x="4154" y="1354"/>
              <a:ext cx="7" cy="9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4" y="9"/>
                </a:cxn>
                <a:cxn ang="0">
                  <a:pos x="6" y="6"/>
                </a:cxn>
                <a:cxn ang="0">
                  <a:pos x="7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</a:cxnLst>
              <a:rect l="0" t="0" r="r" b="b"/>
              <a:pathLst>
                <a:path w="7" h="9">
                  <a:moveTo>
                    <a:pt x="1" y="6"/>
                  </a:moveTo>
                  <a:lnTo>
                    <a:pt x="4" y="9"/>
                  </a:lnTo>
                  <a:lnTo>
                    <a:pt x="6" y="6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25" name="Freeform 937"/>
            <p:cNvSpPr>
              <a:spLocks/>
            </p:cNvSpPr>
            <p:nvPr/>
          </p:nvSpPr>
          <p:spPr bwMode="auto">
            <a:xfrm>
              <a:off x="4136" y="1348"/>
              <a:ext cx="10" cy="9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5" y="9"/>
                </a:cxn>
                <a:cxn ang="0">
                  <a:pos x="9" y="6"/>
                </a:cxn>
                <a:cxn ang="0">
                  <a:pos x="10" y="4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3" y="6"/>
                </a:cxn>
              </a:cxnLst>
              <a:rect l="0" t="0" r="r" b="b"/>
              <a:pathLst>
                <a:path w="10" h="9">
                  <a:moveTo>
                    <a:pt x="3" y="6"/>
                  </a:moveTo>
                  <a:lnTo>
                    <a:pt x="5" y="9"/>
                  </a:lnTo>
                  <a:lnTo>
                    <a:pt x="9" y="6"/>
                  </a:lnTo>
                  <a:lnTo>
                    <a:pt x="10" y="4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26" name="Freeform 938"/>
            <p:cNvSpPr>
              <a:spLocks/>
            </p:cNvSpPr>
            <p:nvPr/>
          </p:nvSpPr>
          <p:spPr bwMode="auto">
            <a:xfrm>
              <a:off x="4123" y="1341"/>
              <a:ext cx="7" cy="7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7" y="4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1" y="7"/>
                </a:cxn>
              </a:cxnLst>
              <a:rect l="0" t="0" r="r" b="b"/>
              <a:pathLst>
                <a:path w="7" h="7">
                  <a:moveTo>
                    <a:pt x="1" y="7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7" y="4"/>
                  </a:lnTo>
                  <a:lnTo>
                    <a:pt x="7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27" name="Freeform 939"/>
            <p:cNvSpPr>
              <a:spLocks/>
            </p:cNvSpPr>
            <p:nvPr/>
          </p:nvSpPr>
          <p:spPr bwMode="auto">
            <a:xfrm>
              <a:off x="4108" y="1334"/>
              <a:ext cx="7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5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4" y="8"/>
                  </a:lnTo>
                  <a:lnTo>
                    <a:pt x="6" y="8"/>
                  </a:lnTo>
                  <a:lnTo>
                    <a:pt x="7" y="5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28" name="Freeform 940"/>
            <p:cNvSpPr>
              <a:spLocks/>
            </p:cNvSpPr>
            <p:nvPr/>
          </p:nvSpPr>
          <p:spPr bwMode="auto">
            <a:xfrm>
              <a:off x="4092" y="1329"/>
              <a:ext cx="7" cy="7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7" y="6"/>
                </a:cxn>
                <a:cxn ang="0">
                  <a:pos x="7" y="4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3" y="7"/>
                </a:cxn>
              </a:cxnLst>
              <a:rect l="0" t="0" r="r" b="b"/>
              <a:pathLst>
                <a:path w="7" h="7">
                  <a:moveTo>
                    <a:pt x="3" y="7"/>
                  </a:moveTo>
                  <a:lnTo>
                    <a:pt x="7" y="6"/>
                  </a:lnTo>
                  <a:lnTo>
                    <a:pt x="7" y="4"/>
                  </a:ln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29" name="Freeform 941"/>
            <p:cNvSpPr>
              <a:spLocks/>
            </p:cNvSpPr>
            <p:nvPr/>
          </p:nvSpPr>
          <p:spPr bwMode="auto">
            <a:xfrm>
              <a:off x="4076" y="1323"/>
              <a:ext cx="8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7" y="7"/>
                </a:cxn>
                <a:cxn ang="0">
                  <a:pos x="8" y="4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5" y="8"/>
                </a:cxn>
              </a:cxnLst>
              <a:rect l="0" t="0" r="r" b="b"/>
              <a:pathLst>
                <a:path w="8" h="8">
                  <a:moveTo>
                    <a:pt x="5" y="8"/>
                  </a:moveTo>
                  <a:lnTo>
                    <a:pt x="7" y="7"/>
                  </a:lnTo>
                  <a:lnTo>
                    <a:pt x="8" y="4"/>
                  </a:lnTo>
                  <a:lnTo>
                    <a:pt x="7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30" name="Freeform 942"/>
            <p:cNvSpPr>
              <a:spLocks/>
            </p:cNvSpPr>
            <p:nvPr/>
          </p:nvSpPr>
          <p:spPr bwMode="auto">
            <a:xfrm>
              <a:off x="4061" y="1317"/>
              <a:ext cx="7" cy="7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7" y="7"/>
                </a:cxn>
                <a:cxn ang="0">
                  <a:pos x="7" y="3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3" y="7"/>
                </a:cxn>
              </a:cxnLst>
              <a:rect l="0" t="0" r="r" b="b"/>
              <a:pathLst>
                <a:path w="7" h="7">
                  <a:moveTo>
                    <a:pt x="3" y="7"/>
                  </a:moveTo>
                  <a:lnTo>
                    <a:pt x="7" y="7"/>
                  </a:lnTo>
                  <a:lnTo>
                    <a:pt x="7" y="3"/>
                  </a:lnTo>
                  <a:lnTo>
                    <a:pt x="7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31" name="Freeform 943"/>
            <p:cNvSpPr>
              <a:spLocks/>
            </p:cNvSpPr>
            <p:nvPr/>
          </p:nvSpPr>
          <p:spPr bwMode="auto">
            <a:xfrm>
              <a:off x="4045" y="1311"/>
              <a:ext cx="8" cy="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7" y="7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3" y="8"/>
                </a:cxn>
              </a:cxnLst>
              <a:rect l="0" t="0" r="r" b="b"/>
              <a:pathLst>
                <a:path w="8" h="8">
                  <a:moveTo>
                    <a:pt x="3" y="8"/>
                  </a:moveTo>
                  <a:lnTo>
                    <a:pt x="7" y="7"/>
                  </a:lnTo>
                  <a:lnTo>
                    <a:pt x="8" y="3"/>
                  </a:lnTo>
                  <a:lnTo>
                    <a:pt x="7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7"/>
                  </a:lnTo>
                  <a:lnTo>
                    <a:pt x="3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32" name="Freeform 944"/>
            <p:cNvSpPr>
              <a:spLocks/>
            </p:cNvSpPr>
            <p:nvPr/>
          </p:nvSpPr>
          <p:spPr bwMode="auto">
            <a:xfrm>
              <a:off x="4028" y="1306"/>
              <a:ext cx="9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8" y="7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3" y="7"/>
                </a:cxn>
                <a:cxn ang="0">
                  <a:pos x="5" y="8"/>
                </a:cxn>
              </a:cxnLst>
              <a:rect l="0" t="0" r="r" b="b"/>
              <a:pathLst>
                <a:path w="9" h="8">
                  <a:moveTo>
                    <a:pt x="5" y="8"/>
                  </a:moveTo>
                  <a:lnTo>
                    <a:pt x="8" y="7"/>
                  </a:lnTo>
                  <a:lnTo>
                    <a:pt x="9" y="4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3" y="7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33" name="Freeform 945"/>
            <p:cNvSpPr>
              <a:spLocks/>
            </p:cNvSpPr>
            <p:nvPr/>
          </p:nvSpPr>
          <p:spPr bwMode="auto">
            <a:xfrm>
              <a:off x="4012" y="1301"/>
              <a:ext cx="9" cy="9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8" y="6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6"/>
                </a:cxn>
                <a:cxn ang="0">
                  <a:pos x="4" y="9"/>
                </a:cxn>
              </a:cxnLst>
              <a:rect l="0" t="0" r="r" b="b"/>
              <a:pathLst>
                <a:path w="9" h="9">
                  <a:moveTo>
                    <a:pt x="4" y="9"/>
                  </a:moveTo>
                  <a:lnTo>
                    <a:pt x="8" y="6"/>
                  </a:lnTo>
                  <a:lnTo>
                    <a:pt x="9" y="5"/>
                  </a:lnTo>
                  <a:lnTo>
                    <a:pt x="8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6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34" name="Freeform 946"/>
            <p:cNvSpPr>
              <a:spLocks/>
            </p:cNvSpPr>
            <p:nvPr/>
          </p:nvSpPr>
          <p:spPr bwMode="auto">
            <a:xfrm>
              <a:off x="3997" y="1295"/>
              <a:ext cx="8" cy="9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9"/>
                </a:cxn>
              </a:cxnLst>
              <a:rect l="0" t="0" r="r" b="b"/>
              <a:pathLst>
                <a:path w="8" h="9">
                  <a:moveTo>
                    <a:pt x="4" y="9"/>
                  </a:moveTo>
                  <a:lnTo>
                    <a:pt x="7" y="7"/>
                  </a:lnTo>
                  <a:lnTo>
                    <a:pt x="8" y="5"/>
                  </a:ln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35" name="Freeform 947"/>
            <p:cNvSpPr>
              <a:spLocks/>
            </p:cNvSpPr>
            <p:nvPr/>
          </p:nvSpPr>
          <p:spPr bwMode="auto">
            <a:xfrm>
              <a:off x="3981" y="1291"/>
              <a:ext cx="8" cy="9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9"/>
                </a:cxn>
              </a:cxnLst>
              <a:rect l="0" t="0" r="r" b="b"/>
              <a:pathLst>
                <a:path w="8" h="9">
                  <a:moveTo>
                    <a:pt x="4" y="9"/>
                  </a:moveTo>
                  <a:lnTo>
                    <a:pt x="8" y="6"/>
                  </a:lnTo>
                  <a:lnTo>
                    <a:pt x="8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36" name="Freeform 948"/>
            <p:cNvSpPr>
              <a:spLocks/>
            </p:cNvSpPr>
            <p:nvPr/>
          </p:nvSpPr>
          <p:spPr bwMode="auto">
            <a:xfrm>
              <a:off x="3965" y="1287"/>
              <a:ext cx="9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8" y="7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4" y="8"/>
                </a:cxn>
              </a:cxnLst>
              <a:rect l="0" t="0" r="r" b="b"/>
              <a:pathLst>
                <a:path w="9" h="8">
                  <a:moveTo>
                    <a:pt x="4" y="8"/>
                  </a:moveTo>
                  <a:lnTo>
                    <a:pt x="8" y="7"/>
                  </a:lnTo>
                  <a:lnTo>
                    <a:pt x="9" y="3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37" name="Freeform 949"/>
            <p:cNvSpPr>
              <a:spLocks/>
            </p:cNvSpPr>
            <p:nvPr/>
          </p:nvSpPr>
          <p:spPr bwMode="auto">
            <a:xfrm>
              <a:off x="3949" y="1283"/>
              <a:ext cx="7" cy="7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6" y="6"/>
                </a:cxn>
                <a:cxn ang="0">
                  <a:pos x="7" y="4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7"/>
                </a:cxn>
              </a:cxnLst>
              <a:rect l="0" t="0" r="r" b="b"/>
              <a:pathLst>
                <a:path w="7" h="7">
                  <a:moveTo>
                    <a:pt x="4" y="7"/>
                  </a:moveTo>
                  <a:lnTo>
                    <a:pt x="6" y="6"/>
                  </a:lnTo>
                  <a:lnTo>
                    <a:pt x="7" y="4"/>
                  </a:lnTo>
                  <a:lnTo>
                    <a:pt x="6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38" name="Freeform 950"/>
            <p:cNvSpPr>
              <a:spLocks/>
            </p:cNvSpPr>
            <p:nvPr/>
          </p:nvSpPr>
          <p:spPr bwMode="auto">
            <a:xfrm>
              <a:off x="3932" y="1278"/>
              <a:ext cx="8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8" y="6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5" y="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8" y="6"/>
                  </a:lnTo>
                  <a:lnTo>
                    <a:pt x="8" y="5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6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39" name="Freeform 951"/>
            <p:cNvSpPr>
              <a:spLocks/>
            </p:cNvSpPr>
            <p:nvPr/>
          </p:nvSpPr>
          <p:spPr bwMode="auto">
            <a:xfrm>
              <a:off x="3917" y="1274"/>
              <a:ext cx="8" cy="9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6" y="8"/>
                </a:cxn>
                <a:cxn ang="0">
                  <a:pos x="8" y="4"/>
                </a:cxn>
                <a:cxn ang="0">
                  <a:pos x="6" y="2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3" y="9"/>
                </a:cxn>
              </a:cxnLst>
              <a:rect l="0" t="0" r="r" b="b"/>
              <a:pathLst>
                <a:path w="8" h="9">
                  <a:moveTo>
                    <a:pt x="3" y="9"/>
                  </a:moveTo>
                  <a:lnTo>
                    <a:pt x="6" y="8"/>
                  </a:lnTo>
                  <a:lnTo>
                    <a:pt x="8" y="4"/>
                  </a:lnTo>
                  <a:lnTo>
                    <a:pt x="6" y="2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40" name="Freeform 952"/>
            <p:cNvSpPr>
              <a:spLocks/>
            </p:cNvSpPr>
            <p:nvPr/>
          </p:nvSpPr>
          <p:spPr bwMode="auto">
            <a:xfrm>
              <a:off x="3899" y="1271"/>
              <a:ext cx="9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5" y="8"/>
                </a:cxn>
              </a:cxnLst>
              <a:rect l="0" t="0" r="r" b="b"/>
              <a:pathLst>
                <a:path w="9" h="8">
                  <a:moveTo>
                    <a:pt x="5" y="8"/>
                  </a:moveTo>
                  <a:lnTo>
                    <a:pt x="8" y="7"/>
                  </a:lnTo>
                  <a:lnTo>
                    <a:pt x="9" y="5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41" name="Freeform 953"/>
            <p:cNvSpPr>
              <a:spLocks/>
            </p:cNvSpPr>
            <p:nvPr/>
          </p:nvSpPr>
          <p:spPr bwMode="auto">
            <a:xfrm>
              <a:off x="3883" y="1267"/>
              <a:ext cx="9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5" y="9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lnTo>
                    <a:pt x="8" y="6"/>
                  </a:lnTo>
                  <a:lnTo>
                    <a:pt x="9" y="4"/>
                  </a:lnTo>
                  <a:lnTo>
                    <a:pt x="8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42" name="Freeform 954"/>
            <p:cNvSpPr>
              <a:spLocks/>
            </p:cNvSpPr>
            <p:nvPr/>
          </p:nvSpPr>
          <p:spPr bwMode="auto">
            <a:xfrm>
              <a:off x="3867" y="1264"/>
              <a:ext cx="9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7" y="7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8"/>
                </a:cxn>
              </a:cxnLst>
              <a:rect l="0" t="0" r="r" b="b"/>
              <a:pathLst>
                <a:path w="9" h="8">
                  <a:moveTo>
                    <a:pt x="4" y="8"/>
                  </a:moveTo>
                  <a:lnTo>
                    <a:pt x="7" y="7"/>
                  </a:lnTo>
                  <a:lnTo>
                    <a:pt x="9" y="4"/>
                  </a:lnTo>
                  <a:lnTo>
                    <a:pt x="7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7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43" name="Freeform 955"/>
            <p:cNvSpPr>
              <a:spLocks/>
            </p:cNvSpPr>
            <p:nvPr/>
          </p:nvSpPr>
          <p:spPr bwMode="auto">
            <a:xfrm>
              <a:off x="3851" y="1261"/>
              <a:ext cx="9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5" y="9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lnTo>
                    <a:pt x="7" y="7"/>
                  </a:lnTo>
                  <a:lnTo>
                    <a:pt x="9" y="5"/>
                  </a:lnTo>
                  <a:lnTo>
                    <a:pt x="7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44" name="Freeform 956"/>
            <p:cNvSpPr>
              <a:spLocks/>
            </p:cNvSpPr>
            <p:nvPr/>
          </p:nvSpPr>
          <p:spPr bwMode="auto">
            <a:xfrm>
              <a:off x="3835" y="1257"/>
              <a:ext cx="8" cy="9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7" y="9"/>
                </a:cxn>
                <a:cxn ang="0">
                  <a:pos x="8" y="5"/>
                </a:cxn>
                <a:cxn ang="0">
                  <a:pos x="7" y="3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3" y="9"/>
                </a:cxn>
              </a:cxnLst>
              <a:rect l="0" t="0" r="r" b="b"/>
              <a:pathLst>
                <a:path w="8" h="9">
                  <a:moveTo>
                    <a:pt x="3" y="9"/>
                  </a:moveTo>
                  <a:lnTo>
                    <a:pt x="7" y="9"/>
                  </a:lnTo>
                  <a:lnTo>
                    <a:pt x="8" y="5"/>
                  </a:lnTo>
                  <a:lnTo>
                    <a:pt x="7" y="3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45" name="Freeform 957"/>
            <p:cNvSpPr>
              <a:spLocks/>
            </p:cNvSpPr>
            <p:nvPr/>
          </p:nvSpPr>
          <p:spPr bwMode="auto">
            <a:xfrm>
              <a:off x="3817" y="1256"/>
              <a:ext cx="9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3" y="6"/>
                </a:cxn>
                <a:cxn ang="0">
                  <a:pos x="5" y="8"/>
                </a:cxn>
              </a:cxnLst>
              <a:rect l="0" t="0" r="r" b="b"/>
              <a:pathLst>
                <a:path w="9" h="8">
                  <a:moveTo>
                    <a:pt x="5" y="8"/>
                  </a:moveTo>
                  <a:lnTo>
                    <a:pt x="8" y="6"/>
                  </a:lnTo>
                  <a:lnTo>
                    <a:pt x="9" y="4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3" y="6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46" name="Freeform 958"/>
            <p:cNvSpPr>
              <a:spLocks/>
            </p:cNvSpPr>
            <p:nvPr/>
          </p:nvSpPr>
          <p:spPr bwMode="auto">
            <a:xfrm>
              <a:off x="3801" y="1254"/>
              <a:ext cx="8" cy="7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8" y="6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4" y="7"/>
                </a:cxn>
              </a:cxnLst>
              <a:rect l="0" t="0" r="r" b="b"/>
              <a:pathLst>
                <a:path w="8" h="7">
                  <a:moveTo>
                    <a:pt x="4" y="7"/>
                  </a:moveTo>
                  <a:lnTo>
                    <a:pt x="8" y="6"/>
                  </a:lnTo>
                  <a:lnTo>
                    <a:pt x="8" y="3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6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47" name="Freeform 959"/>
            <p:cNvSpPr>
              <a:spLocks/>
            </p:cNvSpPr>
            <p:nvPr/>
          </p:nvSpPr>
          <p:spPr bwMode="auto">
            <a:xfrm>
              <a:off x="3785" y="1251"/>
              <a:ext cx="9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8"/>
                </a:cxn>
              </a:cxnLst>
              <a:rect l="0" t="0" r="r" b="b"/>
              <a:pathLst>
                <a:path w="9" h="8">
                  <a:moveTo>
                    <a:pt x="4" y="8"/>
                  </a:moveTo>
                  <a:lnTo>
                    <a:pt x="8" y="6"/>
                  </a:lnTo>
                  <a:lnTo>
                    <a:pt x="9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48" name="Freeform 960"/>
            <p:cNvSpPr>
              <a:spLocks/>
            </p:cNvSpPr>
            <p:nvPr/>
          </p:nvSpPr>
          <p:spPr bwMode="auto">
            <a:xfrm>
              <a:off x="3768" y="1249"/>
              <a:ext cx="8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5" y="8"/>
                </a:cxn>
              </a:cxnLst>
              <a:rect l="0" t="0" r="r" b="b"/>
              <a:pathLst>
                <a:path w="8" h="8">
                  <a:moveTo>
                    <a:pt x="5" y="8"/>
                  </a:moveTo>
                  <a:lnTo>
                    <a:pt x="7" y="7"/>
                  </a:lnTo>
                  <a:lnTo>
                    <a:pt x="8" y="5"/>
                  </a:lnTo>
                  <a:lnTo>
                    <a:pt x="7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49" name="Freeform 961"/>
            <p:cNvSpPr>
              <a:spLocks/>
            </p:cNvSpPr>
            <p:nvPr/>
          </p:nvSpPr>
          <p:spPr bwMode="auto">
            <a:xfrm>
              <a:off x="3752" y="1248"/>
              <a:ext cx="8" cy="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6" y="7"/>
                </a:cxn>
                <a:cxn ang="0">
                  <a:pos x="8" y="3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3" y="8"/>
                </a:cxn>
              </a:cxnLst>
              <a:rect l="0" t="0" r="r" b="b"/>
              <a:pathLst>
                <a:path w="8" h="8">
                  <a:moveTo>
                    <a:pt x="3" y="8"/>
                  </a:moveTo>
                  <a:lnTo>
                    <a:pt x="6" y="7"/>
                  </a:lnTo>
                  <a:lnTo>
                    <a:pt x="8" y="3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50" name="Freeform 962"/>
            <p:cNvSpPr>
              <a:spLocks/>
            </p:cNvSpPr>
            <p:nvPr/>
          </p:nvSpPr>
          <p:spPr bwMode="auto">
            <a:xfrm>
              <a:off x="3735" y="1245"/>
              <a:ext cx="8" cy="9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7" y="9"/>
                </a:cxn>
                <a:cxn ang="0">
                  <a:pos x="8" y="5"/>
                </a:cxn>
                <a:cxn ang="0">
                  <a:pos x="7" y="3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4" y="9"/>
                </a:cxn>
              </a:cxnLst>
              <a:rect l="0" t="0" r="r" b="b"/>
              <a:pathLst>
                <a:path w="8" h="9">
                  <a:moveTo>
                    <a:pt x="4" y="9"/>
                  </a:moveTo>
                  <a:lnTo>
                    <a:pt x="7" y="9"/>
                  </a:lnTo>
                  <a:lnTo>
                    <a:pt x="8" y="5"/>
                  </a:lnTo>
                  <a:lnTo>
                    <a:pt x="7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51" name="Freeform 963"/>
            <p:cNvSpPr>
              <a:spLocks/>
            </p:cNvSpPr>
            <p:nvPr/>
          </p:nvSpPr>
          <p:spPr bwMode="auto">
            <a:xfrm>
              <a:off x="3718" y="1245"/>
              <a:ext cx="9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7" y="6"/>
                </a:cxn>
                <a:cxn ang="0">
                  <a:pos x="9" y="4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5" y="9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lnTo>
                    <a:pt x="7" y="6"/>
                  </a:lnTo>
                  <a:lnTo>
                    <a:pt x="9" y="4"/>
                  </a:lnTo>
                  <a:lnTo>
                    <a:pt x="7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52" name="Freeform 964"/>
            <p:cNvSpPr>
              <a:spLocks/>
            </p:cNvSpPr>
            <p:nvPr/>
          </p:nvSpPr>
          <p:spPr bwMode="auto">
            <a:xfrm>
              <a:off x="3701" y="1244"/>
              <a:ext cx="8" cy="7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7" y="7"/>
                </a:cxn>
                <a:cxn ang="0">
                  <a:pos x="8" y="4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5" y="7"/>
                </a:cxn>
              </a:cxnLst>
              <a:rect l="0" t="0" r="r" b="b"/>
              <a:pathLst>
                <a:path w="8" h="7">
                  <a:moveTo>
                    <a:pt x="5" y="7"/>
                  </a:moveTo>
                  <a:lnTo>
                    <a:pt x="7" y="7"/>
                  </a:lnTo>
                  <a:lnTo>
                    <a:pt x="8" y="4"/>
                  </a:lnTo>
                  <a:lnTo>
                    <a:pt x="7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53" name="Freeform 965"/>
            <p:cNvSpPr>
              <a:spLocks/>
            </p:cNvSpPr>
            <p:nvPr/>
          </p:nvSpPr>
          <p:spPr bwMode="auto">
            <a:xfrm>
              <a:off x="3685" y="1244"/>
              <a:ext cx="8" cy="7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7" y="6"/>
                </a:cxn>
                <a:cxn ang="0">
                  <a:pos x="8" y="4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3" y="7"/>
                </a:cxn>
              </a:cxnLst>
              <a:rect l="0" t="0" r="r" b="b"/>
              <a:pathLst>
                <a:path w="8" h="7">
                  <a:moveTo>
                    <a:pt x="3" y="7"/>
                  </a:moveTo>
                  <a:lnTo>
                    <a:pt x="7" y="6"/>
                  </a:lnTo>
                  <a:lnTo>
                    <a:pt x="8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54" name="Freeform 966"/>
            <p:cNvSpPr>
              <a:spLocks/>
            </p:cNvSpPr>
            <p:nvPr/>
          </p:nvSpPr>
          <p:spPr bwMode="auto">
            <a:xfrm>
              <a:off x="3668" y="1243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8" y="6"/>
                  </a:lnTo>
                  <a:lnTo>
                    <a:pt x="8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55" name="Freeform 967"/>
            <p:cNvSpPr>
              <a:spLocks/>
            </p:cNvSpPr>
            <p:nvPr/>
          </p:nvSpPr>
          <p:spPr bwMode="auto">
            <a:xfrm>
              <a:off x="3651" y="1242"/>
              <a:ext cx="7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7" y="7"/>
                </a:cxn>
                <a:cxn ang="0">
                  <a:pos x="7" y="3"/>
                </a:cxn>
                <a:cxn ang="0">
                  <a:pos x="7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4" y="8"/>
                </a:cxn>
              </a:cxnLst>
              <a:rect l="0" t="0" r="r" b="b"/>
              <a:pathLst>
                <a:path w="7" h="8">
                  <a:moveTo>
                    <a:pt x="4" y="8"/>
                  </a:moveTo>
                  <a:lnTo>
                    <a:pt x="7" y="7"/>
                  </a:lnTo>
                  <a:lnTo>
                    <a:pt x="7" y="3"/>
                  </a:lnTo>
                  <a:lnTo>
                    <a:pt x="7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7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56" name="Freeform 968"/>
            <p:cNvSpPr>
              <a:spLocks/>
            </p:cNvSpPr>
            <p:nvPr/>
          </p:nvSpPr>
          <p:spPr bwMode="auto">
            <a:xfrm>
              <a:off x="3634" y="1242"/>
              <a:ext cx="8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8" y="7"/>
                </a:cxn>
                <a:cxn ang="0">
                  <a:pos x="8" y="3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5" y="8"/>
                </a:cxn>
              </a:cxnLst>
              <a:rect l="0" t="0" r="r" b="b"/>
              <a:pathLst>
                <a:path w="8" h="8">
                  <a:moveTo>
                    <a:pt x="5" y="8"/>
                  </a:moveTo>
                  <a:lnTo>
                    <a:pt x="8" y="7"/>
                  </a:lnTo>
                  <a:lnTo>
                    <a:pt x="8" y="3"/>
                  </a:lnTo>
                  <a:lnTo>
                    <a:pt x="8" y="2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1" y="7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57" name="Freeform 969"/>
            <p:cNvSpPr>
              <a:spLocks/>
            </p:cNvSpPr>
            <p:nvPr/>
          </p:nvSpPr>
          <p:spPr bwMode="auto">
            <a:xfrm>
              <a:off x="3617" y="1243"/>
              <a:ext cx="9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</a:cxnLst>
              <a:rect l="0" t="0" r="r" b="b"/>
              <a:pathLst>
                <a:path w="9" h="8">
                  <a:moveTo>
                    <a:pt x="4" y="8"/>
                  </a:moveTo>
                  <a:lnTo>
                    <a:pt x="8" y="6"/>
                  </a:lnTo>
                  <a:lnTo>
                    <a:pt x="9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58" name="Freeform 970"/>
            <p:cNvSpPr>
              <a:spLocks/>
            </p:cNvSpPr>
            <p:nvPr/>
          </p:nvSpPr>
          <p:spPr bwMode="auto">
            <a:xfrm>
              <a:off x="3601" y="1243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8" y="6"/>
                  </a:lnTo>
                  <a:lnTo>
                    <a:pt x="8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59" name="Freeform 971"/>
            <p:cNvSpPr>
              <a:spLocks/>
            </p:cNvSpPr>
            <p:nvPr/>
          </p:nvSpPr>
          <p:spPr bwMode="auto">
            <a:xfrm>
              <a:off x="3584" y="1244"/>
              <a:ext cx="9" cy="7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7" y="6"/>
                </a:cxn>
                <a:cxn ang="0">
                  <a:pos x="9" y="4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7"/>
                </a:cxn>
              </a:cxnLst>
              <a:rect l="0" t="0" r="r" b="b"/>
              <a:pathLst>
                <a:path w="9" h="7">
                  <a:moveTo>
                    <a:pt x="4" y="7"/>
                  </a:moveTo>
                  <a:lnTo>
                    <a:pt x="7" y="6"/>
                  </a:lnTo>
                  <a:lnTo>
                    <a:pt x="9" y="4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60" name="Freeform 972"/>
            <p:cNvSpPr>
              <a:spLocks/>
            </p:cNvSpPr>
            <p:nvPr/>
          </p:nvSpPr>
          <p:spPr bwMode="auto">
            <a:xfrm>
              <a:off x="3568" y="1244"/>
              <a:ext cx="7" cy="9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7" y="7"/>
                </a:cxn>
                <a:cxn ang="0">
                  <a:pos x="7" y="4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9"/>
                </a:cxn>
              </a:cxnLst>
              <a:rect l="0" t="0" r="r" b="b"/>
              <a:pathLst>
                <a:path w="7" h="9">
                  <a:moveTo>
                    <a:pt x="4" y="9"/>
                  </a:moveTo>
                  <a:lnTo>
                    <a:pt x="7" y="7"/>
                  </a:lnTo>
                  <a:lnTo>
                    <a:pt x="7" y="4"/>
                  </a:lnTo>
                  <a:lnTo>
                    <a:pt x="7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61" name="Freeform 973"/>
            <p:cNvSpPr>
              <a:spLocks/>
            </p:cNvSpPr>
            <p:nvPr/>
          </p:nvSpPr>
          <p:spPr bwMode="auto">
            <a:xfrm>
              <a:off x="3550" y="1245"/>
              <a:ext cx="9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8" y="8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0" y="4"/>
                </a:cxn>
                <a:cxn ang="0">
                  <a:pos x="3" y="8"/>
                </a:cxn>
                <a:cxn ang="0">
                  <a:pos x="5" y="9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lnTo>
                    <a:pt x="8" y="8"/>
                  </a:lnTo>
                  <a:lnTo>
                    <a:pt x="9" y="4"/>
                  </a:lnTo>
                  <a:lnTo>
                    <a:pt x="8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3" y="8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62" name="Freeform 974"/>
            <p:cNvSpPr>
              <a:spLocks/>
            </p:cNvSpPr>
            <p:nvPr/>
          </p:nvSpPr>
          <p:spPr bwMode="auto">
            <a:xfrm>
              <a:off x="3534" y="1247"/>
              <a:ext cx="9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8" y="7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4" y="8"/>
                </a:cxn>
              </a:cxnLst>
              <a:rect l="0" t="0" r="r" b="b"/>
              <a:pathLst>
                <a:path w="9" h="8">
                  <a:moveTo>
                    <a:pt x="4" y="8"/>
                  </a:moveTo>
                  <a:lnTo>
                    <a:pt x="8" y="7"/>
                  </a:lnTo>
                  <a:lnTo>
                    <a:pt x="9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63" name="Freeform 975"/>
            <p:cNvSpPr>
              <a:spLocks/>
            </p:cNvSpPr>
            <p:nvPr/>
          </p:nvSpPr>
          <p:spPr bwMode="auto">
            <a:xfrm>
              <a:off x="3517" y="1248"/>
              <a:ext cx="9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8"/>
                </a:cxn>
              </a:cxnLst>
              <a:rect l="0" t="0" r="r" b="b"/>
              <a:pathLst>
                <a:path w="9" h="8">
                  <a:moveTo>
                    <a:pt x="4" y="8"/>
                  </a:moveTo>
                  <a:lnTo>
                    <a:pt x="7" y="7"/>
                  </a:lnTo>
                  <a:lnTo>
                    <a:pt x="9" y="5"/>
                  </a:ln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64" name="Freeform 976"/>
            <p:cNvSpPr>
              <a:spLocks/>
            </p:cNvSpPr>
            <p:nvPr/>
          </p:nvSpPr>
          <p:spPr bwMode="auto">
            <a:xfrm>
              <a:off x="3501" y="1250"/>
              <a:ext cx="7" cy="7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7" y="6"/>
                </a:cxn>
                <a:cxn ang="0">
                  <a:pos x="7" y="4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3" y="7"/>
                </a:cxn>
              </a:cxnLst>
              <a:rect l="0" t="0" r="r" b="b"/>
              <a:pathLst>
                <a:path w="7" h="7">
                  <a:moveTo>
                    <a:pt x="3" y="7"/>
                  </a:moveTo>
                  <a:lnTo>
                    <a:pt x="7" y="6"/>
                  </a:lnTo>
                  <a:lnTo>
                    <a:pt x="7" y="4"/>
                  </a:ln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65" name="Freeform 977"/>
            <p:cNvSpPr>
              <a:spLocks/>
            </p:cNvSpPr>
            <p:nvPr/>
          </p:nvSpPr>
          <p:spPr bwMode="auto">
            <a:xfrm>
              <a:off x="3485" y="1251"/>
              <a:ext cx="8" cy="9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6" y="2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3" y="9"/>
                </a:cxn>
              </a:cxnLst>
              <a:rect l="0" t="0" r="r" b="b"/>
              <a:pathLst>
                <a:path w="8" h="9">
                  <a:moveTo>
                    <a:pt x="3" y="9"/>
                  </a:moveTo>
                  <a:lnTo>
                    <a:pt x="6" y="6"/>
                  </a:lnTo>
                  <a:lnTo>
                    <a:pt x="8" y="5"/>
                  </a:lnTo>
                  <a:lnTo>
                    <a:pt x="6" y="2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6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66" name="Freeform 978"/>
            <p:cNvSpPr>
              <a:spLocks/>
            </p:cNvSpPr>
            <p:nvPr/>
          </p:nvSpPr>
          <p:spPr bwMode="auto">
            <a:xfrm>
              <a:off x="3467" y="1254"/>
              <a:ext cx="9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8" y="6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5" y="8"/>
                </a:cxn>
              </a:cxnLst>
              <a:rect l="0" t="0" r="r" b="b"/>
              <a:pathLst>
                <a:path w="9" h="8">
                  <a:moveTo>
                    <a:pt x="5" y="8"/>
                  </a:moveTo>
                  <a:lnTo>
                    <a:pt x="8" y="6"/>
                  </a:lnTo>
                  <a:lnTo>
                    <a:pt x="9" y="3"/>
                  </a:lnTo>
                  <a:lnTo>
                    <a:pt x="8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6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67" name="Freeform 979"/>
            <p:cNvSpPr>
              <a:spLocks/>
            </p:cNvSpPr>
            <p:nvPr/>
          </p:nvSpPr>
          <p:spPr bwMode="auto">
            <a:xfrm>
              <a:off x="3451" y="1256"/>
              <a:ext cx="9" cy="9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8" y="8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9"/>
                </a:cxn>
              </a:cxnLst>
              <a:rect l="0" t="0" r="r" b="b"/>
              <a:pathLst>
                <a:path w="9" h="9">
                  <a:moveTo>
                    <a:pt x="4" y="9"/>
                  </a:moveTo>
                  <a:lnTo>
                    <a:pt x="8" y="8"/>
                  </a:lnTo>
                  <a:lnTo>
                    <a:pt x="9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68" name="Freeform 980"/>
            <p:cNvSpPr>
              <a:spLocks/>
            </p:cNvSpPr>
            <p:nvPr/>
          </p:nvSpPr>
          <p:spPr bwMode="auto">
            <a:xfrm>
              <a:off x="3435" y="1259"/>
              <a:ext cx="7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8"/>
                </a:cxn>
              </a:cxnLst>
              <a:rect l="0" t="0" r="r" b="b"/>
              <a:pathLst>
                <a:path w="7" h="8">
                  <a:moveTo>
                    <a:pt x="4" y="8"/>
                  </a:moveTo>
                  <a:lnTo>
                    <a:pt x="6" y="7"/>
                  </a:lnTo>
                  <a:lnTo>
                    <a:pt x="7" y="5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69" name="Freeform 981"/>
            <p:cNvSpPr>
              <a:spLocks/>
            </p:cNvSpPr>
            <p:nvPr/>
          </p:nvSpPr>
          <p:spPr bwMode="auto">
            <a:xfrm>
              <a:off x="3418" y="1262"/>
              <a:ext cx="8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7" y="6"/>
                </a:cxn>
                <a:cxn ang="0">
                  <a:pos x="8" y="4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5" y="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7" y="6"/>
                  </a:lnTo>
                  <a:lnTo>
                    <a:pt x="8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70" name="Freeform 982"/>
            <p:cNvSpPr>
              <a:spLocks/>
            </p:cNvSpPr>
            <p:nvPr/>
          </p:nvSpPr>
          <p:spPr bwMode="auto">
            <a:xfrm>
              <a:off x="3401" y="1266"/>
              <a:ext cx="9" cy="7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7"/>
                </a:cxn>
              </a:cxnLst>
              <a:rect l="0" t="0" r="r" b="b"/>
              <a:pathLst>
                <a:path w="9" h="7">
                  <a:moveTo>
                    <a:pt x="4" y="7"/>
                  </a:moveTo>
                  <a:lnTo>
                    <a:pt x="8" y="6"/>
                  </a:lnTo>
                  <a:lnTo>
                    <a:pt x="9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71" name="Freeform 983"/>
            <p:cNvSpPr>
              <a:spLocks/>
            </p:cNvSpPr>
            <p:nvPr/>
          </p:nvSpPr>
          <p:spPr bwMode="auto">
            <a:xfrm>
              <a:off x="3385" y="1268"/>
              <a:ext cx="8" cy="9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7" y="8"/>
                </a:cxn>
                <a:cxn ang="0">
                  <a:pos x="8" y="4"/>
                </a:cxn>
                <a:cxn ang="0">
                  <a:pos x="7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4" y="9"/>
                </a:cxn>
              </a:cxnLst>
              <a:rect l="0" t="0" r="r" b="b"/>
              <a:pathLst>
                <a:path w="8" h="9">
                  <a:moveTo>
                    <a:pt x="4" y="9"/>
                  </a:moveTo>
                  <a:lnTo>
                    <a:pt x="7" y="8"/>
                  </a:lnTo>
                  <a:lnTo>
                    <a:pt x="8" y="4"/>
                  </a:lnTo>
                  <a:lnTo>
                    <a:pt x="7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72" name="Freeform 984"/>
            <p:cNvSpPr>
              <a:spLocks/>
            </p:cNvSpPr>
            <p:nvPr/>
          </p:nvSpPr>
          <p:spPr bwMode="auto">
            <a:xfrm>
              <a:off x="3369" y="1272"/>
              <a:ext cx="8" cy="9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9"/>
                </a:cxn>
              </a:cxnLst>
              <a:rect l="0" t="0" r="r" b="b"/>
              <a:pathLst>
                <a:path w="8" h="9">
                  <a:moveTo>
                    <a:pt x="4" y="9"/>
                  </a:moveTo>
                  <a:lnTo>
                    <a:pt x="6" y="6"/>
                  </a:lnTo>
                  <a:lnTo>
                    <a:pt x="8" y="4"/>
                  </a:lnTo>
                  <a:lnTo>
                    <a:pt x="6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73" name="Freeform 985"/>
            <p:cNvSpPr>
              <a:spLocks/>
            </p:cNvSpPr>
            <p:nvPr/>
          </p:nvSpPr>
          <p:spPr bwMode="auto">
            <a:xfrm>
              <a:off x="3352" y="1276"/>
              <a:ext cx="8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5" y="8"/>
                </a:cxn>
              </a:cxnLst>
              <a:rect l="0" t="0" r="r" b="b"/>
              <a:pathLst>
                <a:path w="8" h="8">
                  <a:moveTo>
                    <a:pt x="5" y="8"/>
                  </a:moveTo>
                  <a:lnTo>
                    <a:pt x="8" y="7"/>
                  </a:lnTo>
                  <a:lnTo>
                    <a:pt x="8" y="5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74" name="Freeform 986"/>
            <p:cNvSpPr>
              <a:spLocks/>
            </p:cNvSpPr>
            <p:nvPr/>
          </p:nvSpPr>
          <p:spPr bwMode="auto">
            <a:xfrm>
              <a:off x="3336" y="1281"/>
              <a:ext cx="8" cy="7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7" y="6"/>
                </a:cxn>
                <a:cxn ang="0">
                  <a:pos x="8" y="3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5" y="7"/>
                </a:cxn>
              </a:cxnLst>
              <a:rect l="0" t="0" r="r" b="b"/>
              <a:pathLst>
                <a:path w="8" h="7">
                  <a:moveTo>
                    <a:pt x="5" y="7"/>
                  </a:moveTo>
                  <a:lnTo>
                    <a:pt x="7" y="6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75" name="Freeform 987"/>
            <p:cNvSpPr>
              <a:spLocks/>
            </p:cNvSpPr>
            <p:nvPr/>
          </p:nvSpPr>
          <p:spPr bwMode="auto">
            <a:xfrm>
              <a:off x="3321" y="1284"/>
              <a:ext cx="7" cy="9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6" y="6"/>
                </a:cxn>
                <a:cxn ang="0">
                  <a:pos x="7" y="4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3" y="9"/>
                </a:cxn>
              </a:cxnLst>
              <a:rect l="0" t="0" r="r" b="b"/>
              <a:pathLst>
                <a:path w="7" h="9">
                  <a:moveTo>
                    <a:pt x="3" y="9"/>
                  </a:moveTo>
                  <a:lnTo>
                    <a:pt x="6" y="6"/>
                  </a:lnTo>
                  <a:lnTo>
                    <a:pt x="7" y="4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76" name="Freeform 988"/>
            <p:cNvSpPr>
              <a:spLocks/>
            </p:cNvSpPr>
            <p:nvPr/>
          </p:nvSpPr>
          <p:spPr bwMode="auto">
            <a:xfrm>
              <a:off x="3305" y="1289"/>
              <a:ext cx="8" cy="7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3" y="7"/>
                </a:cxn>
              </a:cxnLst>
              <a:rect l="0" t="0" r="r" b="b"/>
              <a:pathLst>
                <a:path w="8" h="7">
                  <a:moveTo>
                    <a:pt x="3" y="7"/>
                  </a:moveTo>
                  <a:lnTo>
                    <a:pt x="6" y="6"/>
                  </a:lnTo>
                  <a:lnTo>
                    <a:pt x="8" y="4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77" name="Freeform 989"/>
            <p:cNvSpPr>
              <a:spLocks/>
            </p:cNvSpPr>
            <p:nvPr/>
          </p:nvSpPr>
          <p:spPr bwMode="auto">
            <a:xfrm>
              <a:off x="3288" y="1294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7" y="6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7" y="6"/>
                  </a:lnTo>
                  <a:lnTo>
                    <a:pt x="8" y="3"/>
                  </a:ln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78" name="Freeform 990"/>
            <p:cNvSpPr>
              <a:spLocks/>
            </p:cNvSpPr>
            <p:nvPr/>
          </p:nvSpPr>
          <p:spPr bwMode="auto">
            <a:xfrm>
              <a:off x="3271" y="1299"/>
              <a:ext cx="9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9" y="7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5" y="8"/>
                </a:cxn>
              </a:cxnLst>
              <a:rect l="0" t="0" r="r" b="b"/>
              <a:pathLst>
                <a:path w="9" h="8">
                  <a:moveTo>
                    <a:pt x="5" y="8"/>
                  </a:moveTo>
                  <a:lnTo>
                    <a:pt x="9" y="7"/>
                  </a:lnTo>
                  <a:lnTo>
                    <a:pt x="9" y="3"/>
                  </a:lnTo>
                  <a:lnTo>
                    <a:pt x="9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3" y="7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79" name="Freeform 991"/>
            <p:cNvSpPr>
              <a:spLocks/>
            </p:cNvSpPr>
            <p:nvPr/>
          </p:nvSpPr>
          <p:spPr bwMode="auto">
            <a:xfrm>
              <a:off x="3256" y="1304"/>
              <a:ext cx="9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8" y="6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4" y="8"/>
                </a:cxn>
              </a:cxnLst>
              <a:rect l="0" t="0" r="r" b="b"/>
              <a:pathLst>
                <a:path w="9" h="8">
                  <a:moveTo>
                    <a:pt x="4" y="8"/>
                  </a:moveTo>
                  <a:lnTo>
                    <a:pt x="8" y="6"/>
                  </a:lnTo>
                  <a:lnTo>
                    <a:pt x="9" y="3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6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80" name="Freeform 992"/>
            <p:cNvSpPr>
              <a:spLocks/>
            </p:cNvSpPr>
            <p:nvPr/>
          </p:nvSpPr>
          <p:spPr bwMode="auto">
            <a:xfrm>
              <a:off x="3241" y="1310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6" y="6"/>
                </a:cxn>
                <a:cxn ang="0">
                  <a:pos x="8" y="3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6" y="6"/>
                  </a:lnTo>
                  <a:lnTo>
                    <a:pt x="8" y="3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81" name="Freeform 993"/>
            <p:cNvSpPr>
              <a:spLocks/>
            </p:cNvSpPr>
            <p:nvPr/>
          </p:nvSpPr>
          <p:spPr bwMode="auto">
            <a:xfrm>
              <a:off x="3224" y="1314"/>
              <a:ext cx="9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7" y="8"/>
                </a:cxn>
                <a:cxn ang="0">
                  <a:pos x="9" y="5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5" y="9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lnTo>
                    <a:pt x="7" y="8"/>
                  </a:lnTo>
                  <a:lnTo>
                    <a:pt x="9" y="5"/>
                  </a:lnTo>
                  <a:lnTo>
                    <a:pt x="7" y="2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82" name="Freeform 994"/>
            <p:cNvSpPr>
              <a:spLocks/>
            </p:cNvSpPr>
            <p:nvPr/>
          </p:nvSpPr>
          <p:spPr bwMode="auto">
            <a:xfrm>
              <a:off x="3209" y="1320"/>
              <a:ext cx="9" cy="9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7" y="7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9"/>
                </a:cxn>
              </a:cxnLst>
              <a:rect l="0" t="0" r="r" b="b"/>
              <a:pathLst>
                <a:path w="9" h="9">
                  <a:moveTo>
                    <a:pt x="4" y="9"/>
                  </a:moveTo>
                  <a:lnTo>
                    <a:pt x="7" y="7"/>
                  </a:lnTo>
                  <a:lnTo>
                    <a:pt x="9" y="4"/>
                  </a:lnTo>
                  <a:lnTo>
                    <a:pt x="7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7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83" name="Freeform 995"/>
            <p:cNvSpPr>
              <a:spLocks/>
            </p:cNvSpPr>
            <p:nvPr/>
          </p:nvSpPr>
          <p:spPr bwMode="auto">
            <a:xfrm>
              <a:off x="3194" y="1327"/>
              <a:ext cx="9" cy="7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9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4" y="7"/>
                </a:cxn>
                <a:cxn ang="0">
                  <a:pos x="6" y="7"/>
                </a:cxn>
              </a:cxnLst>
              <a:rect l="0" t="0" r="r" b="b"/>
              <a:pathLst>
                <a:path w="9" h="7">
                  <a:moveTo>
                    <a:pt x="6" y="7"/>
                  </a:moveTo>
                  <a:lnTo>
                    <a:pt x="9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4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84" name="Freeform 996"/>
            <p:cNvSpPr>
              <a:spLocks/>
            </p:cNvSpPr>
            <p:nvPr/>
          </p:nvSpPr>
          <p:spPr bwMode="auto">
            <a:xfrm>
              <a:off x="3178" y="1333"/>
              <a:ext cx="9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5" y="8"/>
                </a:cxn>
                <a:cxn ang="0">
                  <a:pos x="7" y="7"/>
                </a:cxn>
              </a:cxnLst>
              <a:rect l="0" t="0" r="r" b="b"/>
              <a:pathLst>
                <a:path w="9" h="8">
                  <a:moveTo>
                    <a:pt x="7" y="7"/>
                  </a:moveTo>
                  <a:lnTo>
                    <a:pt x="9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5" y="8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85" name="Freeform 997"/>
            <p:cNvSpPr>
              <a:spLocks/>
            </p:cNvSpPr>
            <p:nvPr/>
          </p:nvSpPr>
          <p:spPr bwMode="auto">
            <a:xfrm>
              <a:off x="3163" y="1339"/>
              <a:ext cx="9" cy="8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4" y="8"/>
                </a:cxn>
                <a:cxn ang="0">
                  <a:pos x="6" y="7"/>
                </a:cxn>
              </a:cxnLst>
              <a:rect l="0" t="0" r="r" b="b"/>
              <a:pathLst>
                <a:path w="9" h="8">
                  <a:moveTo>
                    <a:pt x="6" y="7"/>
                  </a:moveTo>
                  <a:lnTo>
                    <a:pt x="9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4" y="8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86" name="Freeform 998"/>
            <p:cNvSpPr>
              <a:spLocks/>
            </p:cNvSpPr>
            <p:nvPr/>
          </p:nvSpPr>
          <p:spPr bwMode="auto">
            <a:xfrm>
              <a:off x="3148" y="1346"/>
              <a:ext cx="8" cy="8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8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4" y="8"/>
                </a:cxn>
                <a:cxn ang="0">
                  <a:pos x="6" y="7"/>
                </a:cxn>
              </a:cxnLst>
              <a:rect l="0" t="0" r="r" b="b"/>
              <a:pathLst>
                <a:path w="8" h="8">
                  <a:moveTo>
                    <a:pt x="6" y="7"/>
                  </a:moveTo>
                  <a:lnTo>
                    <a:pt x="8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4" y="8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87" name="Freeform 999"/>
            <p:cNvSpPr>
              <a:spLocks/>
            </p:cNvSpPr>
            <p:nvPr/>
          </p:nvSpPr>
          <p:spPr bwMode="auto">
            <a:xfrm>
              <a:off x="3133" y="1353"/>
              <a:ext cx="8" cy="7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8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4" y="7"/>
                </a:cxn>
                <a:cxn ang="0">
                  <a:pos x="6" y="7"/>
                </a:cxn>
              </a:cxnLst>
              <a:rect l="0" t="0" r="r" b="b"/>
              <a:pathLst>
                <a:path w="8" h="7">
                  <a:moveTo>
                    <a:pt x="6" y="7"/>
                  </a:moveTo>
                  <a:lnTo>
                    <a:pt x="8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4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88" name="Freeform 1000"/>
            <p:cNvSpPr>
              <a:spLocks/>
            </p:cNvSpPr>
            <p:nvPr/>
          </p:nvSpPr>
          <p:spPr bwMode="auto">
            <a:xfrm>
              <a:off x="3117" y="1360"/>
              <a:ext cx="9" cy="9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9" y="4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5" y="9"/>
                </a:cxn>
                <a:cxn ang="0">
                  <a:pos x="8" y="7"/>
                </a:cxn>
              </a:cxnLst>
              <a:rect l="0" t="0" r="r" b="b"/>
              <a:pathLst>
                <a:path w="9" h="9">
                  <a:moveTo>
                    <a:pt x="8" y="7"/>
                  </a:moveTo>
                  <a:lnTo>
                    <a:pt x="9" y="4"/>
                  </a:lnTo>
                  <a:lnTo>
                    <a:pt x="8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7"/>
                  </a:lnTo>
                  <a:lnTo>
                    <a:pt x="5" y="9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89" name="Freeform 1001"/>
            <p:cNvSpPr>
              <a:spLocks/>
            </p:cNvSpPr>
            <p:nvPr/>
          </p:nvSpPr>
          <p:spPr bwMode="auto">
            <a:xfrm>
              <a:off x="3102" y="1368"/>
              <a:ext cx="9" cy="7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4" y="7"/>
                </a:cxn>
                <a:cxn ang="0">
                  <a:pos x="8" y="6"/>
                </a:cxn>
              </a:cxnLst>
              <a:rect l="0" t="0" r="r" b="b"/>
              <a:pathLst>
                <a:path w="9" h="7">
                  <a:moveTo>
                    <a:pt x="8" y="6"/>
                  </a:moveTo>
                  <a:lnTo>
                    <a:pt x="9" y="3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6"/>
                  </a:lnTo>
                  <a:lnTo>
                    <a:pt x="4" y="7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90" name="Freeform 1002"/>
            <p:cNvSpPr>
              <a:spLocks/>
            </p:cNvSpPr>
            <p:nvPr/>
          </p:nvSpPr>
          <p:spPr bwMode="auto">
            <a:xfrm>
              <a:off x="3087" y="1375"/>
              <a:ext cx="9" cy="8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8" y="7"/>
                </a:cxn>
              </a:cxnLst>
              <a:rect l="0" t="0" r="r" b="b"/>
              <a:pathLst>
                <a:path w="9" h="8">
                  <a:moveTo>
                    <a:pt x="8" y="7"/>
                  </a:moveTo>
                  <a:lnTo>
                    <a:pt x="9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4" y="8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91" name="Freeform 1003"/>
            <p:cNvSpPr>
              <a:spLocks/>
            </p:cNvSpPr>
            <p:nvPr/>
          </p:nvSpPr>
          <p:spPr bwMode="auto">
            <a:xfrm>
              <a:off x="3074" y="1383"/>
              <a:ext cx="7" cy="8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7" y="4"/>
                </a:cxn>
                <a:cxn ang="0">
                  <a:pos x="6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6" y="8"/>
                </a:cxn>
              </a:cxnLst>
              <a:rect l="0" t="0" r="r" b="b"/>
              <a:pathLst>
                <a:path w="7" h="8">
                  <a:moveTo>
                    <a:pt x="6" y="8"/>
                  </a:moveTo>
                  <a:lnTo>
                    <a:pt x="7" y="4"/>
                  </a:lnTo>
                  <a:lnTo>
                    <a:pt x="6" y="2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3" y="8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92" name="Freeform 1004"/>
            <p:cNvSpPr>
              <a:spLocks/>
            </p:cNvSpPr>
            <p:nvPr/>
          </p:nvSpPr>
          <p:spPr bwMode="auto">
            <a:xfrm>
              <a:off x="3058" y="1391"/>
              <a:ext cx="8" cy="8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5" y="8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5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6"/>
                  </a:lnTo>
                  <a:lnTo>
                    <a:pt x="5" y="8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93" name="Freeform 1005"/>
            <p:cNvSpPr>
              <a:spLocks/>
            </p:cNvSpPr>
            <p:nvPr/>
          </p:nvSpPr>
          <p:spPr bwMode="auto">
            <a:xfrm>
              <a:off x="3044" y="1399"/>
              <a:ext cx="9" cy="9"/>
            </a:xfrm>
            <a:custGeom>
              <a:avLst/>
              <a:gdLst/>
              <a:ahLst/>
              <a:cxnLst>
                <a:cxn ang="0">
                  <a:pos x="7" y="6"/>
                </a:cxn>
                <a:cxn ang="0">
                  <a:pos x="9" y="4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9"/>
                </a:cxn>
                <a:cxn ang="0">
                  <a:pos x="7" y="6"/>
                </a:cxn>
              </a:cxnLst>
              <a:rect l="0" t="0" r="r" b="b"/>
              <a:pathLst>
                <a:path w="9" h="9">
                  <a:moveTo>
                    <a:pt x="7" y="6"/>
                  </a:moveTo>
                  <a:lnTo>
                    <a:pt x="9" y="4"/>
                  </a:lnTo>
                  <a:lnTo>
                    <a:pt x="7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9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94" name="Freeform 1006"/>
            <p:cNvSpPr>
              <a:spLocks/>
            </p:cNvSpPr>
            <p:nvPr/>
          </p:nvSpPr>
          <p:spPr bwMode="auto">
            <a:xfrm>
              <a:off x="3030" y="1408"/>
              <a:ext cx="8" cy="8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8" y="7"/>
                </a:cxn>
              </a:cxnLst>
              <a:rect l="0" t="0" r="r" b="b"/>
              <a:pathLst>
                <a:path w="8" h="8">
                  <a:moveTo>
                    <a:pt x="8" y="7"/>
                  </a:moveTo>
                  <a:lnTo>
                    <a:pt x="8" y="3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4" y="8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95" name="Freeform 1007"/>
            <p:cNvSpPr>
              <a:spLocks/>
            </p:cNvSpPr>
            <p:nvPr/>
          </p:nvSpPr>
          <p:spPr bwMode="auto">
            <a:xfrm>
              <a:off x="3015" y="1416"/>
              <a:ext cx="9" cy="7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4" y="7"/>
                </a:cxn>
                <a:cxn ang="0">
                  <a:pos x="8" y="7"/>
                </a:cxn>
              </a:cxnLst>
              <a:rect l="0" t="0" r="r" b="b"/>
              <a:pathLst>
                <a:path w="9" h="7">
                  <a:moveTo>
                    <a:pt x="8" y="7"/>
                  </a:moveTo>
                  <a:lnTo>
                    <a:pt x="9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4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96" name="Freeform 1008"/>
            <p:cNvSpPr>
              <a:spLocks/>
            </p:cNvSpPr>
            <p:nvPr/>
          </p:nvSpPr>
          <p:spPr bwMode="auto">
            <a:xfrm>
              <a:off x="3002" y="1425"/>
              <a:ext cx="8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8" y="5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7" y="7"/>
                </a:cxn>
              </a:cxnLst>
              <a:rect l="0" t="0" r="r" b="b"/>
              <a:pathLst>
                <a:path w="8" h="8">
                  <a:moveTo>
                    <a:pt x="7" y="7"/>
                  </a:moveTo>
                  <a:lnTo>
                    <a:pt x="8" y="5"/>
                  </a:ln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97" name="Freeform 1009"/>
            <p:cNvSpPr>
              <a:spLocks/>
            </p:cNvSpPr>
            <p:nvPr/>
          </p:nvSpPr>
          <p:spPr bwMode="auto">
            <a:xfrm>
              <a:off x="2988" y="1434"/>
              <a:ext cx="7" cy="8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7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6" y="8"/>
                </a:cxn>
              </a:cxnLst>
              <a:rect l="0" t="0" r="r" b="b"/>
              <a:pathLst>
                <a:path w="7" h="8">
                  <a:moveTo>
                    <a:pt x="6" y="8"/>
                  </a:move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98" name="Freeform 1010"/>
            <p:cNvSpPr>
              <a:spLocks/>
            </p:cNvSpPr>
            <p:nvPr/>
          </p:nvSpPr>
          <p:spPr bwMode="auto">
            <a:xfrm>
              <a:off x="2973" y="1444"/>
              <a:ext cx="9" cy="7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9" y="4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3" y="6"/>
                </a:cxn>
                <a:cxn ang="0">
                  <a:pos x="5" y="7"/>
                </a:cxn>
                <a:cxn ang="0">
                  <a:pos x="8" y="6"/>
                </a:cxn>
              </a:cxnLst>
              <a:rect l="0" t="0" r="r" b="b"/>
              <a:pathLst>
                <a:path w="9" h="7">
                  <a:moveTo>
                    <a:pt x="8" y="6"/>
                  </a:moveTo>
                  <a:lnTo>
                    <a:pt x="9" y="4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3" y="6"/>
                  </a:lnTo>
                  <a:lnTo>
                    <a:pt x="5" y="7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899" name="Freeform 1011"/>
            <p:cNvSpPr>
              <a:spLocks/>
            </p:cNvSpPr>
            <p:nvPr/>
          </p:nvSpPr>
          <p:spPr bwMode="auto">
            <a:xfrm>
              <a:off x="2961" y="1453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4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7" y="7"/>
                </a:cxn>
              </a:cxnLst>
              <a:rect l="0" t="0" r="r" b="b"/>
              <a:pathLst>
                <a:path w="7" h="8">
                  <a:moveTo>
                    <a:pt x="7" y="7"/>
                  </a:moveTo>
                  <a:lnTo>
                    <a:pt x="7" y="4"/>
                  </a:ln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3" y="8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00" name="Freeform 1012"/>
            <p:cNvSpPr>
              <a:spLocks/>
            </p:cNvSpPr>
            <p:nvPr/>
          </p:nvSpPr>
          <p:spPr bwMode="auto">
            <a:xfrm>
              <a:off x="2947" y="1462"/>
              <a:ext cx="9" cy="9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9" y="4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7" y="7"/>
                </a:cxn>
              </a:cxnLst>
              <a:rect l="0" t="0" r="r" b="b"/>
              <a:pathLst>
                <a:path w="9" h="9">
                  <a:moveTo>
                    <a:pt x="7" y="7"/>
                  </a:moveTo>
                  <a:lnTo>
                    <a:pt x="9" y="4"/>
                  </a:lnTo>
                  <a:lnTo>
                    <a:pt x="7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4" y="9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01" name="Freeform 1013"/>
            <p:cNvSpPr>
              <a:spLocks/>
            </p:cNvSpPr>
            <p:nvPr/>
          </p:nvSpPr>
          <p:spPr bwMode="auto">
            <a:xfrm>
              <a:off x="2933" y="1472"/>
              <a:ext cx="9" cy="8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8" y="7"/>
                </a:cxn>
              </a:cxnLst>
              <a:rect l="0" t="0" r="r" b="b"/>
              <a:pathLst>
                <a:path w="9" h="8">
                  <a:moveTo>
                    <a:pt x="8" y="7"/>
                  </a:moveTo>
                  <a:lnTo>
                    <a:pt x="9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4" y="8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02" name="Freeform 1014"/>
            <p:cNvSpPr>
              <a:spLocks/>
            </p:cNvSpPr>
            <p:nvPr/>
          </p:nvSpPr>
          <p:spPr bwMode="auto">
            <a:xfrm>
              <a:off x="2920" y="1483"/>
              <a:ext cx="8" cy="7"/>
            </a:xfrm>
            <a:custGeom>
              <a:avLst/>
              <a:gdLst/>
              <a:ahLst/>
              <a:cxnLst>
                <a:cxn ang="0">
                  <a:pos x="7" y="6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7" y="6"/>
                </a:cxn>
              </a:cxnLst>
              <a:rect l="0" t="0" r="r" b="b"/>
              <a:pathLst>
                <a:path w="8" h="7">
                  <a:moveTo>
                    <a:pt x="7" y="6"/>
                  </a:moveTo>
                  <a:lnTo>
                    <a:pt x="8" y="3"/>
                  </a:lnTo>
                  <a:lnTo>
                    <a:pt x="7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6"/>
                  </a:lnTo>
                  <a:lnTo>
                    <a:pt x="3" y="7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03" name="Freeform 1015"/>
            <p:cNvSpPr>
              <a:spLocks/>
            </p:cNvSpPr>
            <p:nvPr/>
          </p:nvSpPr>
          <p:spPr bwMode="auto">
            <a:xfrm>
              <a:off x="2907" y="1493"/>
              <a:ext cx="9" cy="7"/>
            </a:xfrm>
            <a:custGeom>
              <a:avLst/>
              <a:gdLst/>
              <a:ahLst/>
              <a:cxnLst>
                <a:cxn ang="0">
                  <a:pos x="7" y="6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4" y="7"/>
                </a:cxn>
                <a:cxn ang="0">
                  <a:pos x="7" y="6"/>
                </a:cxn>
              </a:cxnLst>
              <a:rect l="0" t="0" r="r" b="b"/>
              <a:pathLst>
                <a:path w="9" h="7">
                  <a:moveTo>
                    <a:pt x="7" y="6"/>
                  </a:moveTo>
                  <a:lnTo>
                    <a:pt x="9" y="3"/>
                  </a:ln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7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04" name="Freeform 1016"/>
            <p:cNvSpPr>
              <a:spLocks/>
            </p:cNvSpPr>
            <p:nvPr/>
          </p:nvSpPr>
          <p:spPr bwMode="auto">
            <a:xfrm>
              <a:off x="2895" y="1502"/>
              <a:ext cx="7" cy="9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7" y="5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6" y="7"/>
                </a:cxn>
              </a:cxnLst>
              <a:rect l="0" t="0" r="r" b="b"/>
              <a:pathLst>
                <a:path w="7" h="9">
                  <a:moveTo>
                    <a:pt x="6" y="7"/>
                  </a:moveTo>
                  <a:lnTo>
                    <a:pt x="7" y="5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9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05" name="Freeform 1017"/>
            <p:cNvSpPr>
              <a:spLocks/>
            </p:cNvSpPr>
            <p:nvPr/>
          </p:nvSpPr>
          <p:spPr bwMode="auto">
            <a:xfrm>
              <a:off x="2881" y="1513"/>
              <a:ext cx="9" cy="9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5" y="9"/>
                </a:cxn>
                <a:cxn ang="0">
                  <a:pos x="8" y="7"/>
                </a:cxn>
              </a:cxnLst>
              <a:rect l="0" t="0" r="r" b="b"/>
              <a:pathLst>
                <a:path w="9" h="9">
                  <a:moveTo>
                    <a:pt x="8" y="7"/>
                  </a:moveTo>
                  <a:lnTo>
                    <a:pt x="9" y="5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lnTo>
                    <a:pt x="5" y="9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06" name="Freeform 1018"/>
            <p:cNvSpPr>
              <a:spLocks/>
            </p:cNvSpPr>
            <p:nvPr/>
          </p:nvSpPr>
          <p:spPr bwMode="auto">
            <a:xfrm>
              <a:off x="2869" y="1524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4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7" y="7"/>
                </a:cxn>
              </a:cxnLst>
              <a:rect l="0" t="0" r="r" b="b"/>
              <a:pathLst>
                <a:path w="7" h="8">
                  <a:moveTo>
                    <a:pt x="7" y="7"/>
                  </a:moveTo>
                  <a:lnTo>
                    <a:pt x="7" y="4"/>
                  </a:lnTo>
                  <a:lnTo>
                    <a:pt x="7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4" y="8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07" name="Freeform 1019"/>
            <p:cNvSpPr>
              <a:spLocks/>
            </p:cNvSpPr>
            <p:nvPr/>
          </p:nvSpPr>
          <p:spPr bwMode="auto">
            <a:xfrm>
              <a:off x="2856" y="1535"/>
              <a:ext cx="8" cy="7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4" y="7"/>
                </a:cxn>
                <a:cxn ang="0">
                  <a:pos x="8" y="7"/>
                </a:cxn>
              </a:cxnLst>
              <a:rect l="0" t="0" r="r" b="b"/>
              <a:pathLst>
                <a:path w="8" h="7">
                  <a:moveTo>
                    <a:pt x="8" y="7"/>
                  </a:moveTo>
                  <a:lnTo>
                    <a:pt x="8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4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08" name="Freeform 1020"/>
            <p:cNvSpPr>
              <a:spLocks/>
            </p:cNvSpPr>
            <p:nvPr/>
          </p:nvSpPr>
          <p:spPr bwMode="auto">
            <a:xfrm>
              <a:off x="2845" y="1546"/>
              <a:ext cx="8" cy="8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8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4" y="8"/>
                </a:cxn>
                <a:cxn ang="0">
                  <a:pos x="6" y="7"/>
                </a:cxn>
              </a:cxnLst>
              <a:rect l="0" t="0" r="r" b="b"/>
              <a:pathLst>
                <a:path w="8" h="8">
                  <a:moveTo>
                    <a:pt x="6" y="7"/>
                  </a:moveTo>
                  <a:lnTo>
                    <a:pt x="8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8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09" name="Freeform 1021"/>
            <p:cNvSpPr>
              <a:spLocks/>
            </p:cNvSpPr>
            <p:nvPr/>
          </p:nvSpPr>
          <p:spPr bwMode="auto">
            <a:xfrm>
              <a:off x="2833" y="1557"/>
              <a:ext cx="7" cy="8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7" y="5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6" y="7"/>
                </a:cxn>
              </a:cxnLst>
              <a:rect l="0" t="0" r="r" b="b"/>
              <a:pathLst>
                <a:path w="7" h="8">
                  <a:moveTo>
                    <a:pt x="6" y="7"/>
                  </a:moveTo>
                  <a:lnTo>
                    <a:pt x="7" y="5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8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10" name="Freeform 1022"/>
            <p:cNvSpPr>
              <a:spLocks/>
            </p:cNvSpPr>
            <p:nvPr/>
          </p:nvSpPr>
          <p:spPr bwMode="auto">
            <a:xfrm>
              <a:off x="2820" y="1569"/>
              <a:ext cx="9" cy="7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3" y="6"/>
                </a:cxn>
                <a:cxn ang="0">
                  <a:pos x="4" y="7"/>
                </a:cxn>
                <a:cxn ang="0">
                  <a:pos x="8" y="6"/>
                </a:cxn>
              </a:cxnLst>
              <a:rect l="0" t="0" r="r" b="b"/>
              <a:pathLst>
                <a:path w="9" h="7">
                  <a:moveTo>
                    <a:pt x="8" y="6"/>
                  </a:moveTo>
                  <a:lnTo>
                    <a:pt x="9" y="3"/>
                  </a:lnTo>
                  <a:lnTo>
                    <a:pt x="8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3" y="6"/>
                  </a:lnTo>
                  <a:lnTo>
                    <a:pt x="4" y="7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11" name="Freeform 1023"/>
            <p:cNvSpPr>
              <a:spLocks/>
            </p:cNvSpPr>
            <p:nvPr/>
          </p:nvSpPr>
          <p:spPr bwMode="auto">
            <a:xfrm>
              <a:off x="2808" y="1580"/>
              <a:ext cx="9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5" y="8"/>
                </a:cxn>
                <a:cxn ang="0">
                  <a:pos x="7" y="7"/>
                </a:cxn>
              </a:cxnLst>
              <a:rect l="0" t="0" r="r" b="b"/>
              <a:pathLst>
                <a:path w="9" h="8">
                  <a:moveTo>
                    <a:pt x="7" y="7"/>
                  </a:moveTo>
                  <a:lnTo>
                    <a:pt x="9" y="3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5" y="8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12" name="Freeform 1024"/>
            <p:cNvSpPr>
              <a:spLocks/>
            </p:cNvSpPr>
            <p:nvPr/>
          </p:nvSpPr>
          <p:spPr bwMode="auto">
            <a:xfrm>
              <a:off x="2797" y="1592"/>
              <a:ext cx="9" cy="8"/>
            </a:xfrm>
            <a:custGeom>
              <a:avLst/>
              <a:gdLst/>
              <a:ahLst/>
              <a:cxnLst>
                <a:cxn ang="0">
                  <a:pos x="7" y="6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7" y="6"/>
                </a:cxn>
              </a:cxnLst>
              <a:rect l="0" t="0" r="r" b="b"/>
              <a:pathLst>
                <a:path w="9" h="8">
                  <a:moveTo>
                    <a:pt x="7" y="6"/>
                  </a:moveTo>
                  <a:lnTo>
                    <a:pt x="9" y="5"/>
                  </a:ln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6"/>
                  </a:lnTo>
                  <a:lnTo>
                    <a:pt x="4" y="8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13" name="Freeform 1025"/>
            <p:cNvSpPr>
              <a:spLocks/>
            </p:cNvSpPr>
            <p:nvPr/>
          </p:nvSpPr>
          <p:spPr bwMode="auto">
            <a:xfrm>
              <a:off x="2787" y="1604"/>
              <a:ext cx="7" cy="8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7" y="5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6" y="6"/>
                </a:cxn>
              </a:cxnLst>
              <a:rect l="0" t="0" r="r" b="b"/>
              <a:pathLst>
                <a:path w="7" h="8">
                  <a:moveTo>
                    <a:pt x="6" y="6"/>
                  </a:moveTo>
                  <a:lnTo>
                    <a:pt x="7" y="5"/>
                  </a:lnTo>
                  <a:lnTo>
                    <a:pt x="6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6"/>
                  </a:lnTo>
                  <a:lnTo>
                    <a:pt x="4" y="8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14" name="Freeform 1026"/>
            <p:cNvSpPr>
              <a:spLocks/>
            </p:cNvSpPr>
            <p:nvPr/>
          </p:nvSpPr>
          <p:spPr bwMode="auto">
            <a:xfrm>
              <a:off x="2774" y="1615"/>
              <a:ext cx="9" cy="8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9" y="5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8" y="8"/>
                </a:cxn>
              </a:cxnLst>
              <a:rect l="0" t="0" r="r" b="b"/>
              <a:pathLst>
                <a:path w="9" h="8">
                  <a:moveTo>
                    <a:pt x="8" y="8"/>
                  </a:moveTo>
                  <a:lnTo>
                    <a:pt x="9" y="5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15" name="Freeform 1027"/>
            <p:cNvSpPr>
              <a:spLocks/>
            </p:cNvSpPr>
            <p:nvPr/>
          </p:nvSpPr>
          <p:spPr bwMode="auto">
            <a:xfrm>
              <a:off x="2763" y="1627"/>
              <a:ext cx="9" cy="8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9" y="5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5" y="8"/>
                </a:cxn>
                <a:cxn ang="0">
                  <a:pos x="8" y="8"/>
                </a:cxn>
              </a:cxnLst>
              <a:rect l="0" t="0" r="r" b="b"/>
              <a:pathLst>
                <a:path w="9" h="8">
                  <a:moveTo>
                    <a:pt x="8" y="8"/>
                  </a:moveTo>
                  <a:lnTo>
                    <a:pt x="9" y="5"/>
                  </a:lnTo>
                  <a:lnTo>
                    <a:pt x="8" y="2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5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16" name="Freeform 1028"/>
            <p:cNvSpPr>
              <a:spLocks/>
            </p:cNvSpPr>
            <p:nvPr/>
          </p:nvSpPr>
          <p:spPr bwMode="auto">
            <a:xfrm>
              <a:off x="2753" y="1640"/>
              <a:ext cx="9" cy="9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9" y="5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8" y="8"/>
                </a:cxn>
              </a:cxnLst>
              <a:rect l="0" t="0" r="r" b="b"/>
              <a:pathLst>
                <a:path w="9" h="9">
                  <a:moveTo>
                    <a:pt x="8" y="8"/>
                  </a:moveTo>
                  <a:lnTo>
                    <a:pt x="9" y="5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9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17" name="Freeform 1029"/>
            <p:cNvSpPr>
              <a:spLocks/>
            </p:cNvSpPr>
            <p:nvPr/>
          </p:nvSpPr>
          <p:spPr bwMode="auto">
            <a:xfrm>
              <a:off x="2742" y="1652"/>
              <a:ext cx="9" cy="9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9" y="5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8" y="8"/>
                </a:cxn>
              </a:cxnLst>
              <a:rect l="0" t="0" r="r" b="b"/>
              <a:pathLst>
                <a:path w="9" h="9">
                  <a:moveTo>
                    <a:pt x="8" y="8"/>
                  </a:moveTo>
                  <a:lnTo>
                    <a:pt x="9" y="5"/>
                  </a:lnTo>
                  <a:lnTo>
                    <a:pt x="8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9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18" name="Freeform 1030"/>
            <p:cNvSpPr>
              <a:spLocks/>
            </p:cNvSpPr>
            <p:nvPr/>
          </p:nvSpPr>
          <p:spPr bwMode="auto">
            <a:xfrm>
              <a:off x="2731" y="1666"/>
              <a:ext cx="9" cy="8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9" y="3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5" y="8"/>
                </a:cxn>
                <a:cxn ang="0">
                  <a:pos x="9" y="6"/>
                </a:cxn>
              </a:cxnLst>
              <a:rect l="0" t="0" r="r" b="b"/>
              <a:pathLst>
                <a:path w="9" h="8">
                  <a:moveTo>
                    <a:pt x="9" y="6"/>
                  </a:moveTo>
                  <a:lnTo>
                    <a:pt x="9" y="3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5" y="8"/>
                  </a:lnTo>
                  <a:lnTo>
                    <a:pt x="9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19" name="Freeform 1031"/>
            <p:cNvSpPr>
              <a:spLocks/>
            </p:cNvSpPr>
            <p:nvPr/>
          </p:nvSpPr>
          <p:spPr bwMode="auto">
            <a:xfrm>
              <a:off x="2721" y="1678"/>
              <a:ext cx="9" cy="8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8" y="7"/>
                </a:cxn>
              </a:cxnLst>
              <a:rect l="0" t="0" r="r" b="b"/>
              <a:pathLst>
                <a:path w="9" h="8">
                  <a:moveTo>
                    <a:pt x="8" y="7"/>
                  </a:moveTo>
                  <a:lnTo>
                    <a:pt x="9" y="5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20" name="Freeform 1032"/>
            <p:cNvSpPr>
              <a:spLocks/>
            </p:cNvSpPr>
            <p:nvPr/>
          </p:nvSpPr>
          <p:spPr bwMode="auto">
            <a:xfrm>
              <a:off x="2712" y="1691"/>
              <a:ext cx="8" cy="9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8" y="5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7" y="7"/>
                </a:cxn>
              </a:cxnLst>
              <a:rect l="0" t="0" r="r" b="b"/>
              <a:pathLst>
                <a:path w="8" h="9">
                  <a:moveTo>
                    <a:pt x="7" y="7"/>
                  </a:moveTo>
                  <a:lnTo>
                    <a:pt x="8" y="5"/>
                  </a:ln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21" name="Freeform 1033"/>
            <p:cNvSpPr>
              <a:spLocks/>
            </p:cNvSpPr>
            <p:nvPr/>
          </p:nvSpPr>
          <p:spPr bwMode="auto">
            <a:xfrm>
              <a:off x="2701" y="1705"/>
              <a:ext cx="9" cy="8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3" y="6"/>
                </a:cxn>
                <a:cxn ang="0">
                  <a:pos x="5" y="8"/>
                </a:cxn>
                <a:cxn ang="0">
                  <a:pos x="8" y="6"/>
                </a:cxn>
              </a:cxnLst>
              <a:rect l="0" t="0" r="r" b="b"/>
              <a:pathLst>
                <a:path w="9" h="8">
                  <a:moveTo>
                    <a:pt x="8" y="6"/>
                  </a:moveTo>
                  <a:lnTo>
                    <a:pt x="9" y="3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3" y="6"/>
                  </a:lnTo>
                  <a:lnTo>
                    <a:pt x="5" y="8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22" name="Freeform 1034"/>
            <p:cNvSpPr>
              <a:spLocks/>
            </p:cNvSpPr>
            <p:nvPr/>
          </p:nvSpPr>
          <p:spPr bwMode="auto">
            <a:xfrm>
              <a:off x="2693" y="1718"/>
              <a:ext cx="8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3" y="7"/>
                </a:cxn>
                <a:cxn ang="0">
                  <a:pos x="7" y="7"/>
                </a:cxn>
              </a:cxnLst>
              <a:rect l="0" t="0" r="r" b="b"/>
              <a:pathLst>
                <a:path w="8" h="7">
                  <a:moveTo>
                    <a:pt x="7" y="7"/>
                  </a:moveTo>
                  <a:lnTo>
                    <a:pt x="8" y="3"/>
                  </a:lnTo>
                  <a:lnTo>
                    <a:pt x="7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23" name="Freeform 1035"/>
            <p:cNvSpPr>
              <a:spLocks/>
            </p:cNvSpPr>
            <p:nvPr/>
          </p:nvSpPr>
          <p:spPr bwMode="auto">
            <a:xfrm>
              <a:off x="2683" y="1731"/>
              <a:ext cx="8" cy="9"/>
            </a:xfrm>
            <a:custGeom>
              <a:avLst/>
              <a:gdLst/>
              <a:ahLst/>
              <a:cxnLst>
                <a:cxn ang="0">
                  <a:pos x="7" y="6"/>
                </a:cxn>
                <a:cxn ang="0">
                  <a:pos x="8" y="5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5" y="9"/>
                </a:cxn>
                <a:cxn ang="0">
                  <a:pos x="7" y="6"/>
                </a:cxn>
              </a:cxnLst>
              <a:rect l="0" t="0" r="r" b="b"/>
              <a:pathLst>
                <a:path w="8" h="9">
                  <a:moveTo>
                    <a:pt x="7" y="6"/>
                  </a:moveTo>
                  <a:lnTo>
                    <a:pt x="8" y="5"/>
                  </a:lnTo>
                  <a:lnTo>
                    <a:pt x="7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6"/>
                  </a:lnTo>
                  <a:lnTo>
                    <a:pt x="5" y="9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24" name="Freeform 1036"/>
            <p:cNvSpPr>
              <a:spLocks/>
            </p:cNvSpPr>
            <p:nvPr/>
          </p:nvSpPr>
          <p:spPr bwMode="auto">
            <a:xfrm>
              <a:off x="2674" y="1744"/>
              <a:ext cx="9" cy="8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9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8"/>
                </a:cxn>
                <a:cxn ang="0">
                  <a:pos x="6" y="8"/>
                </a:cxn>
              </a:cxnLst>
              <a:rect l="0" t="0" r="r" b="b"/>
              <a:pathLst>
                <a:path w="9" h="8">
                  <a:moveTo>
                    <a:pt x="6" y="8"/>
                  </a:moveTo>
                  <a:lnTo>
                    <a:pt x="9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4" y="8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25" name="Freeform 1037"/>
            <p:cNvSpPr>
              <a:spLocks/>
            </p:cNvSpPr>
            <p:nvPr/>
          </p:nvSpPr>
          <p:spPr bwMode="auto">
            <a:xfrm>
              <a:off x="2665" y="1758"/>
              <a:ext cx="8" cy="8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8" y="5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4" y="8"/>
                </a:cxn>
                <a:cxn ang="0">
                  <a:pos x="6" y="7"/>
                </a:cxn>
              </a:cxnLst>
              <a:rect l="0" t="0" r="r" b="b"/>
              <a:pathLst>
                <a:path w="8" h="8">
                  <a:moveTo>
                    <a:pt x="6" y="7"/>
                  </a:moveTo>
                  <a:lnTo>
                    <a:pt x="8" y="5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4" y="8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26" name="Freeform 1038"/>
            <p:cNvSpPr>
              <a:spLocks/>
            </p:cNvSpPr>
            <p:nvPr/>
          </p:nvSpPr>
          <p:spPr bwMode="auto">
            <a:xfrm>
              <a:off x="2655" y="1772"/>
              <a:ext cx="9" cy="8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8" y="6"/>
                </a:cxn>
              </a:cxnLst>
              <a:rect l="0" t="0" r="r" b="b"/>
              <a:pathLst>
                <a:path w="9" h="8">
                  <a:moveTo>
                    <a:pt x="8" y="6"/>
                  </a:moveTo>
                  <a:lnTo>
                    <a:pt x="9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27" name="Freeform 1039"/>
            <p:cNvSpPr>
              <a:spLocks/>
            </p:cNvSpPr>
            <p:nvPr/>
          </p:nvSpPr>
          <p:spPr bwMode="auto">
            <a:xfrm>
              <a:off x="2647" y="1787"/>
              <a:ext cx="8" cy="7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5" y="7"/>
                </a:cxn>
                <a:cxn ang="0">
                  <a:pos x="8" y="6"/>
                </a:cxn>
              </a:cxnLst>
              <a:rect l="0" t="0" r="r" b="b"/>
              <a:pathLst>
                <a:path w="8" h="7">
                  <a:moveTo>
                    <a:pt x="8" y="6"/>
                  </a:moveTo>
                  <a:lnTo>
                    <a:pt x="8" y="4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7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28" name="Freeform 1040"/>
            <p:cNvSpPr>
              <a:spLocks/>
            </p:cNvSpPr>
            <p:nvPr/>
          </p:nvSpPr>
          <p:spPr bwMode="auto">
            <a:xfrm>
              <a:off x="2639" y="1800"/>
              <a:ext cx="8" cy="9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8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9"/>
                </a:cxn>
                <a:cxn ang="0">
                  <a:pos x="6" y="6"/>
                </a:cxn>
              </a:cxnLst>
              <a:rect l="0" t="0" r="r" b="b"/>
              <a:pathLst>
                <a:path w="8" h="9">
                  <a:moveTo>
                    <a:pt x="6" y="6"/>
                  </a:moveTo>
                  <a:lnTo>
                    <a:pt x="8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9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29" name="Freeform 1041"/>
            <p:cNvSpPr>
              <a:spLocks/>
            </p:cNvSpPr>
            <p:nvPr/>
          </p:nvSpPr>
          <p:spPr bwMode="auto">
            <a:xfrm>
              <a:off x="2630" y="1814"/>
              <a:ext cx="9" cy="8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8" y="7"/>
                </a:cxn>
              </a:cxnLst>
              <a:rect l="0" t="0" r="r" b="b"/>
              <a:pathLst>
                <a:path w="9" h="8">
                  <a:moveTo>
                    <a:pt x="8" y="7"/>
                  </a:moveTo>
                  <a:lnTo>
                    <a:pt x="9" y="3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7"/>
                  </a:lnTo>
                  <a:lnTo>
                    <a:pt x="4" y="8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30" name="Freeform 1042"/>
            <p:cNvSpPr>
              <a:spLocks/>
            </p:cNvSpPr>
            <p:nvPr/>
          </p:nvSpPr>
          <p:spPr bwMode="auto">
            <a:xfrm>
              <a:off x="2623" y="1828"/>
              <a:ext cx="9" cy="9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9" y="5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6" y="7"/>
                </a:cxn>
              </a:cxnLst>
              <a:rect l="0" t="0" r="r" b="b"/>
              <a:pathLst>
                <a:path w="9" h="9">
                  <a:moveTo>
                    <a:pt x="6" y="7"/>
                  </a:moveTo>
                  <a:lnTo>
                    <a:pt x="9" y="5"/>
                  </a:lnTo>
                  <a:lnTo>
                    <a:pt x="6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7"/>
                  </a:lnTo>
                  <a:lnTo>
                    <a:pt x="4" y="9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31" name="Freeform 1043"/>
            <p:cNvSpPr>
              <a:spLocks/>
            </p:cNvSpPr>
            <p:nvPr/>
          </p:nvSpPr>
          <p:spPr bwMode="auto">
            <a:xfrm>
              <a:off x="2614" y="1843"/>
              <a:ext cx="9" cy="8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5" y="8"/>
                </a:cxn>
                <a:cxn ang="0">
                  <a:pos x="8" y="7"/>
                </a:cxn>
              </a:cxnLst>
              <a:rect l="0" t="0" r="r" b="b"/>
              <a:pathLst>
                <a:path w="9" h="8">
                  <a:moveTo>
                    <a:pt x="8" y="7"/>
                  </a:moveTo>
                  <a:lnTo>
                    <a:pt x="9" y="4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5" y="8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32" name="Freeform 1044"/>
            <p:cNvSpPr>
              <a:spLocks/>
            </p:cNvSpPr>
            <p:nvPr/>
          </p:nvSpPr>
          <p:spPr bwMode="auto">
            <a:xfrm>
              <a:off x="2607" y="1857"/>
              <a:ext cx="9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9" y="4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7"/>
                </a:cxn>
                <a:cxn ang="0">
                  <a:pos x="7" y="7"/>
                </a:cxn>
              </a:cxnLst>
              <a:rect l="0" t="0" r="r" b="b"/>
              <a:pathLst>
                <a:path w="9" h="7">
                  <a:moveTo>
                    <a:pt x="7" y="7"/>
                  </a:moveTo>
                  <a:lnTo>
                    <a:pt x="9" y="4"/>
                  </a:lnTo>
                  <a:lnTo>
                    <a:pt x="7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4" y="7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33" name="Freeform 1045"/>
            <p:cNvSpPr>
              <a:spLocks/>
            </p:cNvSpPr>
            <p:nvPr/>
          </p:nvSpPr>
          <p:spPr bwMode="auto">
            <a:xfrm>
              <a:off x="2601" y="1872"/>
              <a:ext cx="7" cy="7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3" y="7"/>
                </a:cxn>
                <a:cxn ang="0">
                  <a:pos x="6" y="7"/>
                </a:cxn>
              </a:cxnLst>
              <a:rect l="0" t="0" r="r" b="b"/>
              <a:pathLst>
                <a:path w="7" h="7">
                  <a:moveTo>
                    <a:pt x="6" y="7"/>
                  </a:moveTo>
                  <a:lnTo>
                    <a:pt x="7" y="3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7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34" name="Freeform 1046"/>
            <p:cNvSpPr>
              <a:spLocks/>
            </p:cNvSpPr>
            <p:nvPr/>
          </p:nvSpPr>
          <p:spPr bwMode="auto">
            <a:xfrm>
              <a:off x="2593" y="1887"/>
              <a:ext cx="8" cy="8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8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8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35" name="Freeform 1047"/>
            <p:cNvSpPr>
              <a:spLocks/>
            </p:cNvSpPr>
            <p:nvPr/>
          </p:nvSpPr>
          <p:spPr bwMode="auto">
            <a:xfrm>
              <a:off x="2586" y="1902"/>
              <a:ext cx="8" cy="7"/>
            </a:xfrm>
            <a:custGeom>
              <a:avLst/>
              <a:gdLst/>
              <a:ahLst/>
              <a:cxnLst>
                <a:cxn ang="0">
                  <a:pos x="7" y="6"/>
                </a:cxn>
                <a:cxn ang="0">
                  <a:pos x="8" y="4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5" y="7"/>
                </a:cxn>
                <a:cxn ang="0">
                  <a:pos x="7" y="6"/>
                </a:cxn>
              </a:cxnLst>
              <a:rect l="0" t="0" r="r" b="b"/>
              <a:pathLst>
                <a:path w="8" h="7">
                  <a:moveTo>
                    <a:pt x="7" y="6"/>
                  </a:moveTo>
                  <a:lnTo>
                    <a:pt x="8" y="4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7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36" name="Freeform 1048"/>
            <p:cNvSpPr>
              <a:spLocks/>
            </p:cNvSpPr>
            <p:nvPr/>
          </p:nvSpPr>
          <p:spPr bwMode="auto">
            <a:xfrm>
              <a:off x="2580" y="1915"/>
              <a:ext cx="8" cy="9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7" y="3"/>
                </a:cxn>
                <a:cxn ang="0">
                  <a:pos x="3" y="0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9"/>
                </a:cxn>
                <a:cxn ang="0">
                  <a:pos x="7" y="9"/>
                </a:cxn>
                <a:cxn ang="0">
                  <a:pos x="8" y="5"/>
                </a:cxn>
              </a:cxnLst>
              <a:rect l="0" t="0" r="r" b="b"/>
              <a:pathLst>
                <a:path w="8" h="9">
                  <a:moveTo>
                    <a:pt x="8" y="5"/>
                  </a:moveTo>
                  <a:lnTo>
                    <a:pt x="7" y="3"/>
                  </a:lnTo>
                  <a:lnTo>
                    <a:pt x="3" y="0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9"/>
                  </a:lnTo>
                  <a:lnTo>
                    <a:pt x="7" y="9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37" name="Freeform 1049"/>
            <p:cNvSpPr>
              <a:spLocks/>
            </p:cNvSpPr>
            <p:nvPr/>
          </p:nvSpPr>
          <p:spPr bwMode="auto">
            <a:xfrm>
              <a:off x="2573" y="1931"/>
              <a:ext cx="9" cy="9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8" y="7"/>
                </a:cxn>
                <a:cxn ang="0">
                  <a:pos x="9" y="5"/>
                </a:cxn>
              </a:cxnLst>
              <a:rect l="0" t="0" r="r" b="b"/>
              <a:pathLst>
                <a:path w="9" h="9">
                  <a:moveTo>
                    <a:pt x="9" y="5"/>
                  </a:move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8" y="7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38" name="Freeform 1050"/>
            <p:cNvSpPr>
              <a:spLocks/>
            </p:cNvSpPr>
            <p:nvPr/>
          </p:nvSpPr>
          <p:spPr bwMode="auto">
            <a:xfrm>
              <a:off x="2566" y="1946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5" y="8"/>
                </a:cxn>
                <a:cxn ang="0">
                  <a:pos x="9" y="7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9" y="2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7"/>
                  </a:lnTo>
                  <a:lnTo>
                    <a:pt x="5" y="8"/>
                  </a:lnTo>
                  <a:lnTo>
                    <a:pt x="9" y="7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39" name="Freeform 1051"/>
            <p:cNvSpPr>
              <a:spLocks/>
            </p:cNvSpPr>
            <p:nvPr/>
          </p:nvSpPr>
          <p:spPr bwMode="auto">
            <a:xfrm>
              <a:off x="2561" y="1961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6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8"/>
                  </a:lnTo>
                  <a:lnTo>
                    <a:pt x="6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40" name="Freeform 1052"/>
            <p:cNvSpPr>
              <a:spLocks/>
            </p:cNvSpPr>
            <p:nvPr/>
          </p:nvSpPr>
          <p:spPr bwMode="auto">
            <a:xfrm>
              <a:off x="2555" y="1977"/>
              <a:ext cx="8" cy="7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8" y="4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2" y="6"/>
                  </a:lnTo>
                  <a:lnTo>
                    <a:pt x="5" y="7"/>
                  </a:lnTo>
                  <a:lnTo>
                    <a:pt x="7" y="6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41" name="Freeform 1053"/>
            <p:cNvSpPr>
              <a:spLocks/>
            </p:cNvSpPr>
            <p:nvPr/>
          </p:nvSpPr>
          <p:spPr bwMode="auto">
            <a:xfrm>
              <a:off x="2550" y="1992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7" y="7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3" y="8"/>
                  </a:lnTo>
                  <a:lnTo>
                    <a:pt x="7" y="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42" name="Freeform 1054"/>
            <p:cNvSpPr>
              <a:spLocks/>
            </p:cNvSpPr>
            <p:nvPr/>
          </p:nvSpPr>
          <p:spPr bwMode="auto">
            <a:xfrm>
              <a:off x="2545" y="2006"/>
              <a:ext cx="7" cy="9"/>
            </a:xfrm>
            <a:custGeom>
              <a:avLst/>
              <a:gdLst/>
              <a:ahLst/>
              <a:cxnLst>
                <a:cxn ang="0">
                  <a:pos x="7" y="5"/>
                </a:cxn>
                <a:cxn ang="0">
                  <a:pos x="6" y="3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4" y="9"/>
                </a:cxn>
                <a:cxn ang="0">
                  <a:pos x="6" y="9"/>
                </a:cxn>
                <a:cxn ang="0">
                  <a:pos x="7" y="5"/>
                </a:cxn>
              </a:cxnLst>
              <a:rect l="0" t="0" r="r" b="b"/>
              <a:pathLst>
                <a:path w="7" h="9">
                  <a:moveTo>
                    <a:pt x="7" y="5"/>
                  </a:moveTo>
                  <a:lnTo>
                    <a:pt x="6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7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43" name="Freeform 1055"/>
            <p:cNvSpPr>
              <a:spLocks/>
            </p:cNvSpPr>
            <p:nvPr/>
          </p:nvSpPr>
          <p:spPr bwMode="auto">
            <a:xfrm>
              <a:off x="2539" y="2023"/>
              <a:ext cx="8" cy="7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5" y="7"/>
                </a:cxn>
                <a:cxn ang="0">
                  <a:pos x="8" y="6"/>
                </a:cxn>
                <a:cxn ang="0">
                  <a:pos x="8" y="4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lnTo>
                    <a:pt x="8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2" y="6"/>
                  </a:lnTo>
                  <a:lnTo>
                    <a:pt x="5" y="7"/>
                  </a:lnTo>
                  <a:lnTo>
                    <a:pt x="8" y="6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44" name="Freeform 1056"/>
            <p:cNvSpPr>
              <a:spLocks/>
            </p:cNvSpPr>
            <p:nvPr/>
          </p:nvSpPr>
          <p:spPr bwMode="auto">
            <a:xfrm>
              <a:off x="2535" y="2039"/>
              <a:ext cx="9" cy="7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4" y="7"/>
                </a:cxn>
                <a:cxn ang="0">
                  <a:pos x="6" y="6"/>
                </a:cxn>
                <a:cxn ang="0">
                  <a:pos x="7" y="3"/>
                </a:cxn>
                <a:cxn ang="0">
                  <a:pos x="9" y="3"/>
                </a:cxn>
              </a:cxnLst>
              <a:rect l="0" t="0" r="r" b="b"/>
              <a:pathLst>
                <a:path w="9" h="7">
                  <a:moveTo>
                    <a:pt x="9" y="3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6"/>
                  </a:lnTo>
                  <a:lnTo>
                    <a:pt x="4" y="7"/>
                  </a:lnTo>
                  <a:lnTo>
                    <a:pt x="6" y="6"/>
                  </a:lnTo>
                  <a:lnTo>
                    <a:pt x="7" y="3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45" name="Freeform 1057"/>
            <p:cNvSpPr>
              <a:spLocks/>
            </p:cNvSpPr>
            <p:nvPr/>
          </p:nvSpPr>
          <p:spPr bwMode="auto">
            <a:xfrm>
              <a:off x="2530" y="2053"/>
              <a:ext cx="9" cy="9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6" y="2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5" y="9"/>
                </a:cxn>
                <a:cxn ang="0">
                  <a:pos x="6" y="6"/>
                </a:cxn>
                <a:cxn ang="0">
                  <a:pos x="9" y="4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lnTo>
                    <a:pt x="6" y="2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9"/>
                  </a:lnTo>
                  <a:lnTo>
                    <a:pt x="6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46" name="Freeform 1058"/>
            <p:cNvSpPr>
              <a:spLocks/>
            </p:cNvSpPr>
            <p:nvPr/>
          </p:nvSpPr>
          <p:spPr bwMode="auto">
            <a:xfrm>
              <a:off x="2526" y="2069"/>
              <a:ext cx="9" cy="9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6" y="7"/>
                </a:cxn>
                <a:cxn ang="0">
                  <a:pos x="9" y="4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lnTo>
                    <a:pt x="6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4" y="9"/>
                  </a:lnTo>
                  <a:lnTo>
                    <a:pt x="6" y="7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47" name="Freeform 1059"/>
            <p:cNvSpPr>
              <a:spLocks/>
            </p:cNvSpPr>
            <p:nvPr/>
          </p:nvSpPr>
          <p:spPr bwMode="auto">
            <a:xfrm>
              <a:off x="2521" y="2085"/>
              <a:ext cx="9" cy="8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5" y="8"/>
                </a:cxn>
                <a:cxn ang="0">
                  <a:pos x="8" y="7"/>
                </a:cxn>
                <a:cxn ang="0">
                  <a:pos x="9" y="5"/>
                </a:cxn>
              </a:cxnLst>
              <a:rect l="0" t="0" r="r" b="b"/>
              <a:pathLst>
                <a:path w="9" h="8">
                  <a:moveTo>
                    <a:pt x="9" y="5"/>
                  </a:moveTo>
                  <a:lnTo>
                    <a:pt x="8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5" y="8"/>
                  </a:lnTo>
                  <a:lnTo>
                    <a:pt x="8" y="7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48" name="Freeform 1060"/>
            <p:cNvSpPr>
              <a:spLocks/>
            </p:cNvSpPr>
            <p:nvPr/>
          </p:nvSpPr>
          <p:spPr bwMode="auto">
            <a:xfrm>
              <a:off x="2517" y="2101"/>
              <a:ext cx="9" cy="7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4" y="7"/>
                </a:cxn>
                <a:cxn ang="0">
                  <a:pos x="8" y="7"/>
                </a:cxn>
                <a:cxn ang="0">
                  <a:pos x="9" y="3"/>
                </a:cxn>
              </a:cxnLst>
              <a:rect l="0" t="0" r="r" b="b"/>
              <a:pathLst>
                <a:path w="9" h="7">
                  <a:moveTo>
                    <a:pt x="9" y="3"/>
                  </a:move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7"/>
                  </a:lnTo>
                  <a:lnTo>
                    <a:pt x="4" y="7"/>
                  </a:lnTo>
                  <a:lnTo>
                    <a:pt x="8" y="7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49" name="Freeform 1061"/>
            <p:cNvSpPr>
              <a:spLocks/>
            </p:cNvSpPr>
            <p:nvPr/>
          </p:nvSpPr>
          <p:spPr bwMode="auto">
            <a:xfrm>
              <a:off x="2513" y="2116"/>
              <a:ext cx="8" cy="9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8" y="8"/>
                </a:cxn>
                <a:cxn ang="0">
                  <a:pos x="8" y="4"/>
                </a:cxn>
              </a:cxnLst>
              <a:rect l="0" t="0" r="r" b="b"/>
              <a:pathLst>
                <a:path w="8" h="9">
                  <a:moveTo>
                    <a:pt x="8" y="4"/>
                  </a:move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4" y="9"/>
                  </a:lnTo>
                  <a:lnTo>
                    <a:pt x="8" y="8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50" name="Freeform 1062"/>
            <p:cNvSpPr>
              <a:spLocks/>
            </p:cNvSpPr>
            <p:nvPr/>
          </p:nvSpPr>
          <p:spPr bwMode="auto">
            <a:xfrm>
              <a:off x="2510" y="2132"/>
              <a:ext cx="10" cy="9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5" y="9"/>
                </a:cxn>
                <a:cxn ang="0">
                  <a:pos x="7" y="7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7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5" y="9"/>
                  </a:lnTo>
                  <a:lnTo>
                    <a:pt x="7" y="7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51" name="Freeform 1063"/>
            <p:cNvSpPr>
              <a:spLocks/>
            </p:cNvSpPr>
            <p:nvPr/>
          </p:nvSpPr>
          <p:spPr bwMode="auto">
            <a:xfrm>
              <a:off x="2508" y="2148"/>
              <a:ext cx="7" cy="8"/>
            </a:xfrm>
            <a:custGeom>
              <a:avLst/>
              <a:gdLst/>
              <a:ahLst/>
              <a:cxnLst>
                <a:cxn ang="0">
                  <a:pos x="7" y="5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3" y="8"/>
                </a:cxn>
                <a:cxn ang="0">
                  <a:pos x="6" y="7"/>
                </a:cxn>
                <a:cxn ang="0">
                  <a:pos x="7" y="5"/>
                </a:cxn>
              </a:cxnLst>
              <a:rect l="0" t="0" r="r" b="b"/>
              <a:pathLst>
                <a:path w="7" h="8">
                  <a:moveTo>
                    <a:pt x="7" y="5"/>
                  </a:move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7"/>
                  </a:lnTo>
                  <a:lnTo>
                    <a:pt x="3" y="8"/>
                  </a:lnTo>
                  <a:lnTo>
                    <a:pt x="6" y="7"/>
                  </a:lnTo>
                  <a:lnTo>
                    <a:pt x="7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52" name="Freeform 1064"/>
            <p:cNvSpPr>
              <a:spLocks/>
            </p:cNvSpPr>
            <p:nvPr/>
          </p:nvSpPr>
          <p:spPr bwMode="auto">
            <a:xfrm>
              <a:off x="2504" y="2164"/>
              <a:ext cx="9" cy="8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9" y="3"/>
                </a:cxn>
              </a:cxnLst>
              <a:rect l="0" t="0" r="r" b="b"/>
              <a:pathLst>
                <a:path w="9" h="8">
                  <a:moveTo>
                    <a:pt x="9" y="3"/>
                  </a:moveTo>
                  <a:lnTo>
                    <a:pt x="6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8"/>
                  </a:lnTo>
                  <a:lnTo>
                    <a:pt x="6" y="7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53" name="Freeform 1065"/>
            <p:cNvSpPr>
              <a:spLocks/>
            </p:cNvSpPr>
            <p:nvPr/>
          </p:nvSpPr>
          <p:spPr bwMode="auto">
            <a:xfrm>
              <a:off x="2501" y="2179"/>
              <a:ext cx="9" cy="9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3"/>
                </a:cxn>
                <a:cxn ang="0">
                  <a:pos x="4" y="0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7" y="8"/>
                </a:cxn>
                <a:cxn ang="0">
                  <a:pos x="9" y="5"/>
                </a:cxn>
              </a:cxnLst>
              <a:rect l="0" t="0" r="r" b="b"/>
              <a:pathLst>
                <a:path w="9" h="9">
                  <a:moveTo>
                    <a:pt x="9" y="5"/>
                  </a:moveTo>
                  <a:lnTo>
                    <a:pt x="7" y="3"/>
                  </a:lnTo>
                  <a:lnTo>
                    <a:pt x="4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9"/>
                  </a:lnTo>
                  <a:lnTo>
                    <a:pt x="7" y="8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54" name="Freeform 1066"/>
            <p:cNvSpPr>
              <a:spLocks/>
            </p:cNvSpPr>
            <p:nvPr/>
          </p:nvSpPr>
          <p:spPr bwMode="auto">
            <a:xfrm>
              <a:off x="2499" y="2196"/>
              <a:ext cx="9" cy="9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9"/>
                </a:cxn>
                <a:cxn ang="0">
                  <a:pos x="6" y="6"/>
                </a:cxn>
                <a:cxn ang="0">
                  <a:pos x="9" y="4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9"/>
                  </a:lnTo>
                  <a:lnTo>
                    <a:pt x="6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55" name="Freeform 1067"/>
            <p:cNvSpPr>
              <a:spLocks/>
            </p:cNvSpPr>
            <p:nvPr/>
          </p:nvSpPr>
          <p:spPr bwMode="auto">
            <a:xfrm>
              <a:off x="2496" y="2212"/>
              <a:ext cx="8" cy="9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8" y="7"/>
                </a:cxn>
                <a:cxn ang="0">
                  <a:pos x="8" y="5"/>
                </a:cxn>
              </a:cxnLst>
              <a:rect l="0" t="0" r="r" b="b"/>
              <a:pathLst>
                <a:path w="8" h="9">
                  <a:moveTo>
                    <a:pt x="8" y="5"/>
                  </a:move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8" y="7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56" name="Freeform 1068"/>
            <p:cNvSpPr>
              <a:spLocks/>
            </p:cNvSpPr>
            <p:nvPr/>
          </p:nvSpPr>
          <p:spPr bwMode="auto">
            <a:xfrm>
              <a:off x="2494" y="2229"/>
              <a:ext cx="9" cy="7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7"/>
                </a:cxn>
                <a:cxn ang="0">
                  <a:pos x="7" y="6"/>
                </a:cxn>
                <a:cxn ang="0">
                  <a:pos x="9" y="4"/>
                </a:cxn>
              </a:cxnLst>
              <a:rect l="0" t="0" r="r" b="b"/>
              <a:pathLst>
                <a:path w="9" h="7">
                  <a:moveTo>
                    <a:pt x="9" y="4"/>
                  </a:moveTo>
                  <a:lnTo>
                    <a:pt x="7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7"/>
                  </a:lnTo>
                  <a:lnTo>
                    <a:pt x="7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57" name="Freeform 1069"/>
            <p:cNvSpPr>
              <a:spLocks/>
            </p:cNvSpPr>
            <p:nvPr/>
          </p:nvSpPr>
          <p:spPr bwMode="auto">
            <a:xfrm>
              <a:off x="2491" y="2244"/>
              <a:ext cx="9" cy="8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9" y="7"/>
                </a:cxn>
                <a:cxn ang="0">
                  <a:pos x="9" y="3"/>
                </a:cxn>
              </a:cxnLst>
              <a:rect l="0" t="0" r="r" b="b"/>
              <a:pathLst>
                <a:path w="9" h="8">
                  <a:moveTo>
                    <a:pt x="9" y="3"/>
                  </a:moveTo>
                  <a:lnTo>
                    <a:pt x="9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3" y="7"/>
                  </a:lnTo>
                  <a:lnTo>
                    <a:pt x="5" y="8"/>
                  </a:lnTo>
                  <a:lnTo>
                    <a:pt x="9" y="7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58" name="Freeform 1070"/>
            <p:cNvSpPr>
              <a:spLocks/>
            </p:cNvSpPr>
            <p:nvPr/>
          </p:nvSpPr>
          <p:spPr bwMode="auto">
            <a:xfrm>
              <a:off x="2490" y="2259"/>
              <a:ext cx="9" cy="9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8" y="3"/>
                </a:cxn>
                <a:cxn ang="0">
                  <a:pos x="5" y="0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9" y="5"/>
                </a:cxn>
              </a:cxnLst>
              <a:rect l="0" t="0" r="r" b="b"/>
              <a:pathLst>
                <a:path w="9" h="9">
                  <a:moveTo>
                    <a:pt x="9" y="5"/>
                  </a:moveTo>
                  <a:lnTo>
                    <a:pt x="8" y="3"/>
                  </a:lnTo>
                  <a:lnTo>
                    <a:pt x="5" y="0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59" name="Freeform 1071"/>
            <p:cNvSpPr>
              <a:spLocks/>
            </p:cNvSpPr>
            <p:nvPr/>
          </p:nvSpPr>
          <p:spPr bwMode="auto">
            <a:xfrm>
              <a:off x="2490" y="2276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6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60" name="Freeform 1072"/>
            <p:cNvSpPr>
              <a:spLocks/>
            </p:cNvSpPr>
            <p:nvPr/>
          </p:nvSpPr>
          <p:spPr bwMode="auto">
            <a:xfrm>
              <a:off x="2488" y="2293"/>
              <a:ext cx="8" cy="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3" y="8"/>
                </a:cxn>
                <a:cxn ang="0">
                  <a:pos x="7" y="6"/>
                </a:cxn>
                <a:cxn ang="0">
                  <a:pos x="8" y="4"/>
                </a:cxn>
              </a:cxnLst>
              <a:rect l="0" t="0" r="r" b="b"/>
              <a:pathLst>
                <a:path w="8" h="8">
                  <a:moveTo>
                    <a:pt x="8" y="4"/>
                  </a:moveTo>
                  <a:lnTo>
                    <a:pt x="7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6"/>
                  </a:lnTo>
                  <a:lnTo>
                    <a:pt x="3" y="8"/>
                  </a:lnTo>
                  <a:lnTo>
                    <a:pt x="7" y="6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61" name="Freeform 1073"/>
            <p:cNvSpPr>
              <a:spLocks/>
            </p:cNvSpPr>
            <p:nvPr/>
          </p:nvSpPr>
          <p:spPr bwMode="auto">
            <a:xfrm>
              <a:off x="2488" y="2309"/>
              <a:ext cx="7" cy="8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7" y="7"/>
                </a:cxn>
                <a:cxn ang="0">
                  <a:pos x="7" y="4"/>
                </a:cxn>
              </a:cxnLst>
              <a:rect l="0" t="0" r="r" b="b"/>
              <a:pathLst>
                <a:path w="7" h="8">
                  <a:moveTo>
                    <a:pt x="7" y="4"/>
                  </a:move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3" y="8"/>
                  </a:lnTo>
                  <a:lnTo>
                    <a:pt x="7" y="7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62" name="Freeform 1074"/>
            <p:cNvSpPr>
              <a:spLocks/>
            </p:cNvSpPr>
            <p:nvPr/>
          </p:nvSpPr>
          <p:spPr bwMode="auto">
            <a:xfrm>
              <a:off x="2486" y="2325"/>
              <a:ext cx="9" cy="8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9" y="5"/>
                </a:cxn>
              </a:cxnLst>
              <a:rect l="0" t="0" r="r" b="b"/>
              <a:pathLst>
                <a:path w="9" h="8">
                  <a:moveTo>
                    <a:pt x="9" y="5"/>
                  </a:move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63" name="Freeform 1075"/>
            <p:cNvSpPr>
              <a:spLocks/>
            </p:cNvSpPr>
            <p:nvPr/>
          </p:nvSpPr>
          <p:spPr bwMode="auto">
            <a:xfrm>
              <a:off x="2486" y="2342"/>
              <a:ext cx="9" cy="7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4" y="7"/>
                </a:cxn>
                <a:cxn ang="0">
                  <a:pos x="7" y="6"/>
                </a:cxn>
                <a:cxn ang="0">
                  <a:pos x="9" y="3"/>
                </a:cxn>
              </a:cxnLst>
              <a:rect l="0" t="0" r="r" b="b"/>
              <a:pathLst>
                <a:path w="9" h="7">
                  <a:moveTo>
                    <a:pt x="9" y="3"/>
                  </a:move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7"/>
                  </a:lnTo>
                  <a:lnTo>
                    <a:pt x="7" y="6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64" name="Freeform 1076"/>
            <p:cNvSpPr>
              <a:spLocks/>
            </p:cNvSpPr>
            <p:nvPr/>
          </p:nvSpPr>
          <p:spPr bwMode="auto">
            <a:xfrm>
              <a:off x="2486" y="2357"/>
              <a:ext cx="9" cy="9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7" y="8"/>
                </a:cxn>
                <a:cxn ang="0">
                  <a:pos x="9" y="4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lnTo>
                    <a:pt x="7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4" y="9"/>
                  </a:lnTo>
                  <a:lnTo>
                    <a:pt x="7" y="8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65" name="Freeform 1077"/>
            <p:cNvSpPr>
              <a:spLocks/>
            </p:cNvSpPr>
            <p:nvPr/>
          </p:nvSpPr>
          <p:spPr bwMode="auto">
            <a:xfrm>
              <a:off x="2486" y="2373"/>
              <a:ext cx="9" cy="9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7" y="7"/>
                </a:cxn>
                <a:cxn ang="0">
                  <a:pos x="9" y="5"/>
                </a:cxn>
              </a:cxnLst>
              <a:rect l="0" t="0" r="r" b="b"/>
              <a:pathLst>
                <a:path w="9" h="9">
                  <a:moveTo>
                    <a:pt x="9" y="5"/>
                  </a:move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66" name="Freeform 1078"/>
            <p:cNvSpPr>
              <a:spLocks/>
            </p:cNvSpPr>
            <p:nvPr/>
          </p:nvSpPr>
          <p:spPr bwMode="auto">
            <a:xfrm>
              <a:off x="2486" y="2390"/>
              <a:ext cx="9" cy="7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9" y="4"/>
                </a:cxn>
              </a:cxnLst>
              <a:rect l="0" t="0" r="r" b="b"/>
              <a:pathLst>
                <a:path w="9" h="7">
                  <a:moveTo>
                    <a:pt x="9" y="4"/>
                  </a:move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4" y="7"/>
                  </a:lnTo>
                  <a:lnTo>
                    <a:pt x="7" y="7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67" name="Freeform 1079"/>
            <p:cNvSpPr>
              <a:spLocks/>
            </p:cNvSpPr>
            <p:nvPr/>
          </p:nvSpPr>
          <p:spPr bwMode="auto">
            <a:xfrm>
              <a:off x="2488" y="2406"/>
              <a:ext cx="7" cy="8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3" y="8"/>
                </a:cxn>
                <a:cxn ang="0">
                  <a:pos x="6" y="7"/>
                </a:cxn>
                <a:cxn ang="0">
                  <a:pos x="7" y="4"/>
                </a:cxn>
              </a:cxnLst>
              <a:rect l="0" t="0" r="r" b="b"/>
              <a:pathLst>
                <a:path w="7" h="8">
                  <a:moveTo>
                    <a:pt x="7" y="4"/>
                  </a:move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8"/>
                  </a:lnTo>
                  <a:lnTo>
                    <a:pt x="6" y="7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68" name="Freeform 1080"/>
            <p:cNvSpPr>
              <a:spLocks/>
            </p:cNvSpPr>
            <p:nvPr/>
          </p:nvSpPr>
          <p:spPr bwMode="auto">
            <a:xfrm>
              <a:off x="2488" y="2422"/>
              <a:ext cx="8" cy="8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7" y="7"/>
                </a:cxn>
                <a:cxn ang="0">
                  <a:pos x="8" y="5"/>
                </a:cxn>
              </a:cxnLst>
              <a:rect l="0" t="0" r="r" b="b"/>
              <a:pathLst>
                <a:path w="8" h="8">
                  <a:moveTo>
                    <a:pt x="8" y="5"/>
                  </a:move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7" y="7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69" name="Freeform 1081"/>
            <p:cNvSpPr>
              <a:spLocks/>
            </p:cNvSpPr>
            <p:nvPr/>
          </p:nvSpPr>
          <p:spPr bwMode="auto">
            <a:xfrm>
              <a:off x="2488" y="2439"/>
              <a:ext cx="8" cy="7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7" y="7"/>
                </a:cxn>
                <a:cxn ang="0">
                  <a:pos x="8" y="3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lnTo>
                    <a:pt x="7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70" name="Freeform 1082"/>
            <p:cNvSpPr>
              <a:spLocks/>
            </p:cNvSpPr>
            <p:nvPr/>
          </p:nvSpPr>
          <p:spPr bwMode="auto">
            <a:xfrm>
              <a:off x="2490" y="2454"/>
              <a:ext cx="8" cy="9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6" y="3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6" y="8"/>
                </a:cxn>
                <a:cxn ang="0">
                  <a:pos x="8" y="4"/>
                </a:cxn>
              </a:cxnLst>
              <a:rect l="0" t="0" r="r" b="b"/>
              <a:pathLst>
                <a:path w="8" h="9">
                  <a:moveTo>
                    <a:pt x="8" y="4"/>
                  </a:moveTo>
                  <a:lnTo>
                    <a:pt x="6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9"/>
                  </a:lnTo>
                  <a:lnTo>
                    <a:pt x="6" y="8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71" name="Freeform 1083"/>
            <p:cNvSpPr>
              <a:spLocks/>
            </p:cNvSpPr>
            <p:nvPr/>
          </p:nvSpPr>
          <p:spPr bwMode="auto">
            <a:xfrm>
              <a:off x="2491" y="2471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7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7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8"/>
                  </a:lnTo>
                  <a:lnTo>
                    <a:pt x="7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72" name="Freeform 1084"/>
            <p:cNvSpPr>
              <a:spLocks/>
            </p:cNvSpPr>
            <p:nvPr/>
          </p:nvSpPr>
          <p:spPr bwMode="auto">
            <a:xfrm>
              <a:off x="2493" y="2487"/>
              <a:ext cx="8" cy="9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5" y="9"/>
                </a:cxn>
                <a:cxn ang="0">
                  <a:pos x="7" y="6"/>
                </a:cxn>
                <a:cxn ang="0">
                  <a:pos x="8" y="4"/>
                </a:cxn>
              </a:cxnLst>
              <a:rect l="0" t="0" r="r" b="b"/>
              <a:pathLst>
                <a:path w="8" h="9">
                  <a:moveTo>
                    <a:pt x="8" y="4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9"/>
                  </a:lnTo>
                  <a:lnTo>
                    <a:pt x="7" y="6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73" name="Freeform 1085"/>
            <p:cNvSpPr>
              <a:spLocks/>
            </p:cNvSpPr>
            <p:nvPr/>
          </p:nvSpPr>
          <p:spPr bwMode="auto">
            <a:xfrm>
              <a:off x="2494" y="2503"/>
              <a:ext cx="9" cy="8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7" y="7"/>
                </a:cxn>
                <a:cxn ang="0">
                  <a:pos x="9" y="5"/>
                </a:cxn>
              </a:cxnLst>
              <a:rect l="0" t="0" r="r" b="b"/>
              <a:pathLst>
                <a:path w="9" h="8">
                  <a:moveTo>
                    <a:pt x="9" y="5"/>
                  </a:moveTo>
                  <a:lnTo>
                    <a:pt x="7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8"/>
                  </a:lnTo>
                  <a:lnTo>
                    <a:pt x="7" y="7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74" name="Freeform 1086"/>
            <p:cNvSpPr>
              <a:spLocks/>
            </p:cNvSpPr>
            <p:nvPr/>
          </p:nvSpPr>
          <p:spPr bwMode="auto">
            <a:xfrm>
              <a:off x="2496" y="2520"/>
              <a:ext cx="8" cy="7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4" y="7"/>
                </a:cxn>
                <a:cxn ang="0">
                  <a:pos x="8" y="6"/>
                </a:cxn>
                <a:cxn ang="0">
                  <a:pos x="8" y="3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7"/>
                  </a:lnTo>
                  <a:lnTo>
                    <a:pt x="8" y="6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75" name="Freeform 1087"/>
            <p:cNvSpPr>
              <a:spLocks/>
            </p:cNvSpPr>
            <p:nvPr/>
          </p:nvSpPr>
          <p:spPr bwMode="auto">
            <a:xfrm>
              <a:off x="2499" y="2534"/>
              <a:ext cx="9" cy="9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3"/>
                </a:cxn>
                <a:cxn ang="0">
                  <a:pos x="4" y="0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7" y="8"/>
                </a:cxn>
                <a:cxn ang="0">
                  <a:pos x="9" y="4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lnTo>
                    <a:pt x="7" y="3"/>
                  </a:lnTo>
                  <a:lnTo>
                    <a:pt x="4" y="0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8"/>
                  </a:lnTo>
                  <a:lnTo>
                    <a:pt x="4" y="9"/>
                  </a:lnTo>
                  <a:lnTo>
                    <a:pt x="7" y="8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76" name="Freeform 1088"/>
            <p:cNvSpPr>
              <a:spLocks/>
            </p:cNvSpPr>
            <p:nvPr/>
          </p:nvSpPr>
          <p:spPr bwMode="auto">
            <a:xfrm>
              <a:off x="2501" y="2550"/>
              <a:ext cx="9" cy="9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3"/>
                </a:cxn>
                <a:cxn ang="0">
                  <a:pos x="4" y="0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9"/>
                </a:cxn>
                <a:cxn ang="0">
                  <a:pos x="7" y="9"/>
                </a:cxn>
                <a:cxn ang="0">
                  <a:pos x="9" y="5"/>
                </a:cxn>
              </a:cxnLst>
              <a:rect l="0" t="0" r="r" b="b"/>
              <a:pathLst>
                <a:path w="9" h="9">
                  <a:moveTo>
                    <a:pt x="9" y="5"/>
                  </a:moveTo>
                  <a:lnTo>
                    <a:pt x="7" y="3"/>
                  </a:lnTo>
                  <a:lnTo>
                    <a:pt x="4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9"/>
                  </a:lnTo>
                  <a:lnTo>
                    <a:pt x="7" y="9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77" name="Freeform 1089"/>
            <p:cNvSpPr>
              <a:spLocks/>
            </p:cNvSpPr>
            <p:nvPr/>
          </p:nvSpPr>
          <p:spPr bwMode="auto">
            <a:xfrm>
              <a:off x="2504" y="2567"/>
              <a:ext cx="9" cy="9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4" y="9"/>
                </a:cxn>
                <a:cxn ang="0">
                  <a:pos x="7" y="6"/>
                </a:cxn>
                <a:cxn ang="0">
                  <a:pos x="9" y="5"/>
                </a:cxn>
              </a:cxnLst>
              <a:rect l="0" t="0" r="r" b="b"/>
              <a:pathLst>
                <a:path w="9" h="9">
                  <a:moveTo>
                    <a:pt x="9" y="5"/>
                  </a:moveTo>
                  <a:lnTo>
                    <a:pt x="7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6"/>
                  </a:lnTo>
                  <a:lnTo>
                    <a:pt x="4" y="9"/>
                  </a:lnTo>
                  <a:lnTo>
                    <a:pt x="7" y="6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78" name="Freeform 1090"/>
            <p:cNvSpPr>
              <a:spLocks/>
            </p:cNvSpPr>
            <p:nvPr/>
          </p:nvSpPr>
          <p:spPr bwMode="auto">
            <a:xfrm>
              <a:off x="2508" y="2584"/>
              <a:ext cx="7" cy="7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3" y="7"/>
                </a:cxn>
                <a:cxn ang="0">
                  <a:pos x="6" y="6"/>
                </a:cxn>
                <a:cxn ang="0">
                  <a:pos x="7" y="4"/>
                </a:cxn>
              </a:cxnLst>
              <a:rect l="0" t="0" r="r" b="b"/>
              <a:pathLst>
                <a:path w="7" h="7">
                  <a:moveTo>
                    <a:pt x="7" y="4"/>
                  </a:moveTo>
                  <a:lnTo>
                    <a:pt x="6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3" y="7"/>
                  </a:lnTo>
                  <a:lnTo>
                    <a:pt x="6" y="6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79" name="Freeform 1091"/>
            <p:cNvSpPr>
              <a:spLocks/>
            </p:cNvSpPr>
            <p:nvPr/>
          </p:nvSpPr>
          <p:spPr bwMode="auto">
            <a:xfrm>
              <a:off x="2510" y="2599"/>
              <a:ext cx="10" cy="8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10" y="3"/>
                </a:cxn>
              </a:cxnLst>
              <a:rect l="0" t="0" r="r" b="b"/>
              <a:pathLst>
                <a:path w="10" h="8">
                  <a:moveTo>
                    <a:pt x="10" y="3"/>
                  </a:moveTo>
                  <a:lnTo>
                    <a:pt x="7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5" y="8"/>
                  </a:lnTo>
                  <a:lnTo>
                    <a:pt x="7" y="7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80" name="Freeform 1092"/>
            <p:cNvSpPr>
              <a:spLocks/>
            </p:cNvSpPr>
            <p:nvPr/>
          </p:nvSpPr>
          <p:spPr bwMode="auto">
            <a:xfrm>
              <a:off x="2513" y="2614"/>
              <a:ext cx="8" cy="9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8" y="8"/>
                </a:cxn>
                <a:cxn ang="0">
                  <a:pos x="8" y="5"/>
                </a:cxn>
              </a:cxnLst>
              <a:rect l="0" t="0" r="r" b="b"/>
              <a:pathLst>
                <a:path w="8" h="9">
                  <a:moveTo>
                    <a:pt x="8" y="5"/>
                  </a:move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9"/>
                  </a:lnTo>
                  <a:lnTo>
                    <a:pt x="8" y="8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81" name="Freeform 1093"/>
            <p:cNvSpPr>
              <a:spLocks/>
            </p:cNvSpPr>
            <p:nvPr/>
          </p:nvSpPr>
          <p:spPr bwMode="auto">
            <a:xfrm>
              <a:off x="2517" y="2630"/>
              <a:ext cx="9" cy="9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4" y="9"/>
                </a:cxn>
                <a:cxn ang="0">
                  <a:pos x="8" y="7"/>
                </a:cxn>
                <a:cxn ang="0">
                  <a:pos x="9" y="5"/>
                </a:cxn>
              </a:cxnLst>
              <a:rect l="0" t="0" r="r" b="b"/>
              <a:pathLst>
                <a:path w="9" h="9">
                  <a:moveTo>
                    <a:pt x="9" y="5"/>
                  </a:moveTo>
                  <a:lnTo>
                    <a:pt x="8" y="2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3" y="7"/>
                  </a:lnTo>
                  <a:lnTo>
                    <a:pt x="4" y="9"/>
                  </a:lnTo>
                  <a:lnTo>
                    <a:pt x="8" y="7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82" name="Freeform 1094"/>
            <p:cNvSpPr>
              <a:spLocks/>
            </p:cNvSpPr>
            <p:nvPr/>
          </p:nvSpPr>
          <p:spPr bwMode="auto">
            <a:xfrm>
              <a:off x="2521" y="2647"/>
              <a:ext cx="9" cy="7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5" y="7"/>
                </a:cxn>
                <a:cxn ang="0">
                  <a:pos x="8" y="6"/>
                </a:cxn>
                <a:cxn ang="0">
                  <a:pos x="9" y="4"/>
                </a:cxn>
              </a:cxnLst>
              <a:rect l="0" t="0" r="r" b="b"/>
              <a:pathLst>
                <a:path w="9" h="7">
                  <a:moveTo>
                    <a:pt x="9" y="4"/>
                  </a:moveTo>
                  <a:lnTo>
                    <a:pt x="8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7"/>
                  </a:lnTo>
                  <a:lnTo>
                    <a:pt x="8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83" name="Freeform 1095"/>
            <p:cNvSpPr>
              <a:spLocks/>
            </p:cNvSpPr>
            <p:nvPr/>
          </p:nvSpPr>
          <p:spPr bwMode="auto">
            <a:xfrm>
              <a:off x="2525" y="2662"/>
              <a:ext cx="9" cy="8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7" y="7"/>
                </a:cxn>
                <a:cxn ang="0">
                  <a:pos x="9" y="3"/>
                </a:cxn>
              </a:cxnLst>
              <a:rect l="0" t="0" r="r" b="b"/>
              <a:pathLst>
                <a:path w="9" h="8">
                  <a:moveTo>
                    <a:pt x="9" y="3"/>
                  </a:moveTo>
                  <a:lnTo>
                    <a:pt x="7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4" y="8"/>
                  </a:lnTo>
                  <a:lnTo>
                    <a:pt x="7" y="7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84" name="Freeform 1096"/>
            <p:cNvSpPr>
              <a:spLocks/>
            </p:cNvSpPr>
            <p:nvPr/>
          </p:nvSpPr>
          <p:spPr bwMode="auto">
            <a:xfrm>
              <a:off x="2530" y="2677"/>
              <a:ext cx="9" cy="9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9" y="5"/>
                </a:cxn>
              </a:cxnLst>
              <a:rect l="0" t="0" r="r" b="b"/>
              <a:pathLst>
                <a:path w="9" h="9">
                  <a:moveTo>
                    <a:pt x="9" y="5"/>
                  </a:moveTo>
                  <a:lnTo>
                    <a:pt x="6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5" y="9"/>
                  </a:lnTo>
                  <a:lnTo>
                    <a:pt x="6" y="8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85" name="Freeform 1097"/>
            <p:cNvSpPr>
              <a:spLocks/>
            </p:cNvSpPr>
            <p:nvPr/>
          </p:nvSpPr>
          <p:spPr bwMode="auto">
            <a:xfrm>
              <a:off x="2535" y="2693"/>
              <a:ext cx="7" cy="9"/>
            </a:xfrm>
            <a:custGeom>
              <a:avLst/>
              <a:gdLst/>
              <a:ahLst/>
              <a:cxnLst>
                <a:cxn ang="0">
                  <a:pos x="7" y="5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6" y="7"/>
                </a:cxn>
                <a:cxn ang="0">
                  <a:pos x="7" y="5"/>
                </a:cxn>
              </a:cxnLst>
              <a:rect l="0" t="0" r="r" b="b"/>
              <a:pathLst>
                <a:path w="7" h="9">
                  <a:moveTo>
                    <a:pt x="7" y="5"/>
                  </a:move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9"/>
                  </a:lnTo>
                  <a:lnTo>
                    <a:pt x="6" y="7"/>
                  </a:lnTo>
                  <a:lnTo>
                    <a:pt x="7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86" name="Freeform 1098"/>
            <p:cNvSpPr>
              <a:spLocks/>
            </p:cNvSpPr>
            <p:nvPr/>
          </p:nvSpPr>
          <p:spPr bwMode="auto">
            <a:xfrm>
              <a:off x="2539" y="2709"/>
              <a:ext cx="8" cy="8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3"/>
                </a:cxn>
              </a:cxnLst>
              <a:rect l="0" t="0" r="r" b="b"/>
              <a:pathLst>
                <a:path w="8" h="8">
                  <a:moveTo>
                    <a:pt x="8" y="3"/>
                  </a:moveTo>
                  <a:lnTo>
                    <a:pt x="7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6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87" name="Freeform 1099"/>
            <p:cNvSpPr>
              <a:spLocks/>
            </p:cNvSpPr>
            <p:nvPr/>
          </p:nvSpPr>
          <p:spPr bwMode="auto">
            <a:xfrm>
              <a:off x="2544" y="2725"/>
              <a:ext cx="7" cy="7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3" y="7"/>
                </a:cxn>
                <a:cxn ang="0">
                  <a:pos x="7" y="7"/>
                </a:cxn>
                <a:cxn ang="0">
                  <a:pos x="7" y="3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88" name="Freeform 1100"/>
            <p:cNvSpPr>
              <a:spLocks/>
            </p:cNvSpPr>
            <p:nvPr/>
          </p:nvSpPr>
          <p:spPr bwMode="auto">
            <a:xfrm>
              <a:off x="2549" y="2739"/>
              <a:ext cx="8" cy="9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7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9"/>
                </a:cxn>
                <a:cxn ang="0">
                  <a:pos x="7" y="9"/>
                </a:cxn>
                <a:cxn ang="0">
                  <a:pos x="8" y="5"/>
                </a:cxn>
              </a:cxnLst>
              <a:rect l="0" t="0" r="r" b="b"/>
              <a:pathLst>
                <a:path w="8" h="9">
                  <a:moveTo>
                    <a:pt x="8" y="5"/>
                  </a:moveTo>
                  <a:lnTo>
                    <a:pt x="7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9"/>
                  </a:lnTo>
                  <a:lnTo>
                    <a:pt x="7" y="9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89" name="Freeform 1101"/>
            <p:cNvSpPr>
              <a:spLocks/>
            </p:cNvSpPr>
            <p:nvPr/>
          </p:nvSpPr>
          <p:spPr bwMode="auto">
            <a:xfrm>
              <a:off x="2553" y="2755"/>
              <a:ext cx="9" cy="8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9" y="7"/>
                </a:cxn>
                <a:cxn ang="0">
                  <a:pos x="9" y="5"/>
                </a:cxn>
              </a:cxnLst>
              <a:rect l="0" t="0" r="r" b="b"/>
              <a:pathLst>
                <a:path w="9" h="8">
                  <a:moveTo>
                    <a:pt x="9" y="5"/>
                  </a:moveTo>
                  <a:lnTo>
                    <a:pt x="9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9" y="7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90" name="Freeform 1102"/>
            <p:cNvSpPr>
              <a:spLocks/>
            </p:cNvSpPr>
            <p:nvPr/>
          </p:nvSpPr>
          <p:spPr bwMode="auto">
            <a:xfrm>
              <a:off x="2560" y="2771"/>
              <a:ext cx="8" cy="7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3" y="7"/>
                </a:cxn>
                <a:cxn ang="0">
                  <a:pos x="6" y="6"/>
                </a:cxn>
                <a:cxn ang="0">
                  <a:pos x="8" y="3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lnTo>
                    <a:pt x="6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6"/>
                  </a:lnTo>
                  <a:lnTo>
                    <a:pt x="3" y="7"/>
                  </a:lnTo>
                  <a:lnTo>
                    <a:pt x="6" y="6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8991" name="Group 1103"/>
          <p:cNvGrpSpPr>
            <a:grpSpLocks/>
          </p:cNvGrpSpPr>
          <p:nvPr/>
        </p:nvGrpSpPr>
        <p:grpSpPr bwMode="auto">
          <a:xfrm>
            <a:off x="4073525" y="4259263"/>
            <a:ext cx="3679825" cy="1809750"/>
            <a:chOff x="2566" y="2439"/>
            <a:chExt cx="2318" cy="1140"/>
          </a:xfrm>
        </p:grpSpPr>
        <p:sp>
          <p:nvSpPr>
            <p:cNvPr id="678992" name="Freeform 1104"/>
            <p:cNvSpPr>
              <a:spLocks/>
            </p:cNvSpPr>
            <p:nvPr/>
          </p:nvSpPr>
          <p:spPr bwMode="auto">
            <a:xfrm>
              <a:off x="2566" y="2786"/>
              <a:ext cx="9" cy="8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9" y="4"/>
                </a:cxn>
              </a:cxnLst>
              <a:rect l="0" t="0" r="r" b="b"/>
              <a:pathLst>
                <a:path w="9" h="8">
                  <a:moveTo>
                    <a:pt x="9" y="4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8"/>
                  </a:lnTo>
                  <a:lnTo>
                    <a:pt x="6" y="6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93" name="Freeform 1105"/>
            <p:cNvSpPr>
              <a:spLocks/>
            </p:cNvSpPr>
            <p:nvPr/>
          </p:nvSpPr>
          <p:spPr bwMode="auto">
            <a:xfrm>
              <a:off x="2572" y="2801"/>
              <a:ext cx="8" cy="7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4" y="7"/>
                </a:cxn>
                <a:cxn ang="0">
                  <a:pos x="6" y="7"/>
                </a:cxn>
                <a:cxn ang="0">
                  <a:pos x="8" y="3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4" y="7"/>
                  </a:lnTo>
                  <a:lnTo>
                    <a:pt x="6" y="7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94" name="Freeform 1106"/>
            <p:cNvSpPr>
              <a:spLocks/>
            </p:cNvSpPr>
            <p:nvPr/>
          </p:nvSpPr>
          <p:spPr bwMode="auto">
            <a:xfrm>
              <a:off x="2578" y="2815"/>
              <a:ext cx="9" cy="9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7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7" y="8"/>
                </a:cxn>
                <a:cxn ang="0">
                  <a:pos x="9" y="5"/>
                </a:cxn>
              </a:cxnLst>
              <a:rect l="0" t="0" r="r" b="b"/>
              <a:pathLst>
                <a:path w="9" h="9">
                  <a:moveTo>
                    <a:pt x="9" y="5"/>
                  </a:moveTo>
                  <a:lnTo>
                    <a:pt x="7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4" y="9"/>
                  </a:lnTo>
                  <a:lnTo>
                    <a:pt x="7" y="8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95" name="Freeform 1107"/>
            <p:cNvSpPr>
              <a:spLocks/>
            </p:cNvSpPr>
            <p:nvPr/>
          </p:nvSpPr>
          <p:spPr bwMode="auto">
            <a:xfrm>
              <a:off x="2585" y="2830"/>
              <a:ext cx="7" cy="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3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6" y="2"/>
                </a:cxn>
              </a:cxnLst>
              <a:rect l="0" t="0" r="r" b="b"/>
              <a:pathLst>
                <a:path w="7" h="8">
                  <a:moveTo>
                    <a:pt x="6" y="2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3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96" name="Freeform 1108"/>
            <p:cNvSpPr>
              <a:spLocks/>
            </p:cNvSpPr>
            <p:nvPr/>
          </p:nvSpPr>
          <p:spPr bwMode="auto">
            <a:xfrm>
              <a:off x="2591" y="2846"/>
              <a:ext cx="8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5"/>
                </a:cxn>
                <a:cxn ang="0">
                  <a:pos x="7" y="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lnTo>
                    <a:pt x="5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6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97" name="Freeform 1109"/>
            <p:cNvSpPr>
              <a:spLocks/>
            </p:cNvSpPr>
            <p:nvPr/>
          </p:nvSpPr>
          <p:spPr bwMode="auto">
            <a:xfrm>
              <a:off x="2598" y="2860"/>
              <a:ext cx="9" cy="9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9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1"/>
                </a:cxn>
              </a:cxnLst>
              <a:rect l="0" t="0" r="r" b="b"/>
              <a:pathLst>
                <a:path w="9" h="9">
                  <a:moveTo>
                    <a:pt x="8" y="1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9"/>
                  </a:lnTo>
                  <a:lnTo>
                    <a:pt x="8" y="6"/>
                  </a:lnTo>
                  <a:lnTo>
                    <a:pt x="9" y="4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98" name="Freeform 1110"/>
            <p:cNvSpPr>
              <a:spLocks/>
            </p:cNvSpPr>
            <p:nvPr/>
          </p:nvSpPr>
          <p:spPr bwMode="auto">
            <a:xfrm>
              <a:off x="2606" y="2875"/>
              <a:ext cx="7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6" y="7"/>
                </a:cxn>
                <a:cxn ang="0">
                  <a:pos x="7" y="3"/>
                </a:cxn>
                <a:cxn ang="0">
                  <a:pos x="6" y="1"/>
                </a:cxn>
              </a:cxnLst>
              <a:rect l="0" t="0" r="r" b="b"/>
              <a:pathLst>
                <a:path w="7" h="8">
                  <a:moveTo>
                    <a:pt x="6" y="1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3" y="8"/>
                  </a:lnTo>
                  <a:lnTo>
                    <a:pt x="6" y="7"/>
                  </a:lnTo>
                  <a:lnTo>
                    <a:pt x="7" y="3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999" name="Freeform 1111"/>
            <p:cNvSpPr>
              <a:spLocks/>
            </p:cNvSpPr>
            <p:nvPr/>
          </p:nvSpPr>
          <p:spPr bwMode="auto">
            <a:xfrm>
              <a:off x="2612" y="2889"/>
              <a:ext cx="9" cy="9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7" y="8"/>
                </a:cxn>
                <a:cxn ang="0">
                  <a:pos x="9" y="4"/>
                </a:cxn>
                <a:cxn ang="0">
                  <a:pos x="7" y="1"/>
                </a:cxn>
              </a:cxnLst>
              <a:rect l="0" t="0" r="r" b="b"/>
              <a:pathLst>
                <a:path w="9" h="9">
                  <a:moveTo>
                    <a:pt x="7" y="1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4" y="9"/>
                  </a:lnTo>
                  <a:lnTo>
                    <a:pt x="7" y="8"/>
                  </a:lnTo>
                  <a:lnTo>
                    <a:pt x="9" y="4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00" name="Freeform 1112"/>
            <p:cNvSpPr>
              <a:spLocks/>
            </p:cNvSpPr>
            <p:nvPr/>
          </p:nvSpPr>
          <p:spPr bwMode="auto">
            <a:xfrm>
              <a:off x="2619" y="2904"/>
              <a:ext cx="9" cy="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9" y="3"/>
                </a:cxn>
                <a:cxn ang="0">
                  <a:pos x="8" y="1"/>
                </a:cxn>
              </a:cxnLst>
              <a:rect l="0" t="0" r="r" b="b"/>
              <a:pathLst>
                <a:path w="9" h="8">
                  <a:moveTo>
                    <a:pt x="8" y="1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9" y="3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01" name="Freeform 1113"/>
            <p:cNvSpPr>
              <a:spLocks/>
            </p:cNvSpPr>
            <p:nvPr/>
          </p:nvSpPr>
          <p:spPr bwMode="auto">
            <a:xfrm>
              <a:off x="2628" y="2918"/>
              <a:ext cx="7" cy="9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6" y="8"/>
                </a:cxn>
                <a:cxn ang="0">
                  <a:pos x="7" y="5"/>
                </a:cxn>
                <a:cxn ang="0">
                  <a:pos x="6" y="2"/>
                </a:cxn>
              </a:cxnLst>
              <a:rect l="0" t="0" r="r" b="b"/>
              <a:pathLst>
                <a:path w="7" h="9">
                  <a:moveTo>
                    <a:pt x="6" y="2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4" y="9"/>
                  </a:lnTo>
                  <a:lnTo>
                    <a:pt x="6" y="8"/>
                  </a:lnTo>
                  <a:lnTo>
                    <a:pt x="7" y="5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02" name="Freeform 1114"/>
            <p:cNvSpPr>
              <a:spLocks/>
            </p:cNvSpPr>
            <p:nvPr/>
          </p:nvSpPr>
          <p:spPr bwMode="auto">
            <a:xfrm>
              <a:off x="2635" y="2932"/>
              <a:ext cx="9" cy="8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7" y="8"/>
                </a:cxn>
                <a:cxn ang="0">
                  <a:pos x="9" y="5"/>
                </a:cxn>
                <a:cxn ang="0">
                  <a:pos x="7" y="2"/>
                </a:cxn>
              </a:cxnLst>
              <a:rect l="0" t="0" r="r" b="b"/>
              <a:pathLst>
                <a:path w="9" h="8">
                  <a:moveTo>
                    <a:pt x="7" y="2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4" y="8"/>
                  </a:lnTo>
                  <a:lnTo>
                    <a:pt x="7" y="8"/>
                  </a:lnTo>
                  <a:lnTo>
                    <a:pt x="9" y="5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03" name="Freeform 1115"/>
            <p:cNvSpPr>
              <a:spLocks/>
            </p:cNvSpPr>
            <p:nvPr/>
          </p:nvSpPr>
          <p:spPr bwMode="auto">
            <a:xfrm>
              <a:off x="2643" y="2947"/>
              <a:ext cx="7" cy="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8"/>
                </a:cxn>
                <a:cxn ang="0">
                  <a:pos x="7" y="6"/>
                </a:cxn>
                <a:cxn ang="0">
                  <a:pos x="7" y="4"/>
                </a:cxn>
                <a:cxn ang="0">
                  <a:pos x="7" y="0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4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8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04" name="Freeform 1116"/>
            <p:cNvSpPr>
              <a:spLocks/>
            </p:cNvSpPr>
            <p:nvPr/>
          </p:nvSpPr>
          <p:spPr bwMode="auto">
            <a:xfrm>
              <a:off x="2650" y="2961"/>
              <a:ext cx="9" cy="7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5" y="7"/>
                </a:cxn>
                <a:cxn ang="0">
                  <a:pos x="9" y="7"/>
                </a:cxn>
                <a:cxn ang="0">
                  <a:pos x="9" y="3"/>
                </a:cxn>
                <a:cxn ang="0">
                  <a:pos x="9" y="1"/>
                </a:cxn>
              </a:cxnLst>
              <a:rect l="0" t="0" r="r" b="b"/>
              <a:pathLst>
                <a:path w="9" h="7">
                  <a:moveTo>
                    <a:pt x="9" y="1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3" y="7"/>
                  </a:lnTo>
                  <a:lnTo>
                    <a:pt x="5" y="7"/>
                  </a:lnTo>
                  <a:lnTo>
                    <a:pt x="9" y="7"/>
                  </a:lnTo>
                  <a:lnTo>
                    <a:pt x="9" y="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05" name="Freeform 1117"/>
            <p:cNvSpPr>
              <a:spLocks/>
            </p:cNvSpPr>
            <p:nvPr/>
          </p:nvSpPr>
          <p:spPr bwMode="auto">
            <a:xfrm>
              <a:off x="2659" y="2975"/>
              <a:ext cx="9" cy="9"/>
            </a:xfrm>
            <a:custGeom>
              <a:avLst/>
              <a:gdLst/>
              <a:ahLst/>
              <a:cxnLst>
                <a:cxn ang="0">
                  <a:pos x="9" y="2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5" y="9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2"/>
                </a:cxn>
              </a:cxnLst>
              <a:rect l="0" t="0" r="r" b="b"/>
              <a:pathLst>
                <a:path w="9" h="9">
                  <a:moveTo>
                    <a:pt x="9" y="2"/>
                  </a:moveTo>
                  <a:lnTo>
                    <a:pt x="5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5" y="9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06" name="Freeform 1118"/>
            <p:cNvSpPr>
              <a:spLocks/>
            </p:cNvSpPr>
            <p:nvPr/>
          </p:nvSpPr>
          <p:spPr bwMode="auto">
            <a:xfrm>
              <a:off x="2669" y="2990"/>
              <a:ext cx="9" cy="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4" y="7"/>
                </a:cxn>
                <a:cxn ang="0">
                  <a:pos x="6" y="6"/>
                </a:cxn>
                <a:cxn ang="0">
                  <a:pos x="9" y="3"/>
                </a:cxn>
                <a:cxn ang="0">
                  <a:pos x="6" y="0"/>
                </a:cxn>
              </a:cxnLst>
              <a:rect l="0" t="0" r="r" b="b"/>
              <a:pathLst>
                <a:path w="9" h="7">
                  <a:moveTo>
                    <a:pt x="6" y="0"/>
                  </a:moveTo>
                  <a:lnTo>
                    <a:pt x="4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1" y="6"/>
                  </a:lnTo>
                  <a:lnTo>
                    <a:pt x="4" y="7"/>
                  </a:lnTo>
                  <a:lnTo>
                    <a:pt x="6" y="6"/>
                  </a:lnTo>
                  <a:lnTo>
                    <a:pt x="9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07" name="Freeform 1119"/>
            <p:cNvSpPr>
              <a:spLocks/>
            </p:cNvSpPr>
            <p:nvPr/>
          </p:nvSpPr>
          <p:spPr bwMode="auto">
            <a:xfrm>
              <a:off x="2678" y="3003"/>
              <a:ext cx="7" cy="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3" y="7"/>
                </a:cxn>
                <a:cxn ang="0">
                  <a:pos x="6" y="6"/>
                </a:cxn>
                <a:cxn ang="0">
                  <a:pos x="7" y="4"/>
                </a:cxn>
                <a:cxn ang="0">
                  <a:pos x="6" y="0"/>
                </a:cxn>
              </a:cxnLst>
              <a:rect l="0" t="0" r="r" b="b"/>
              <a:pathLst>
                <a:path w="7" h="7">
                  <a:moveTo>
                    <a:pt x="6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7"/>
                  </a:lnTo>
                  <a:lnTo>
                    <a:pt x="6" y="6"/>
                  </a:lnTo>
                  <a:lnTo>
                    <a:pt x="7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08" name="Freeform 1120"/>
            <p:cNvSpPr>
              <a:spLocks/>
            </p:cNvSpPr>
            <p:nvPr/>
          </p:nvSpPr>
          <p:spPr bwMode="auto">
            <a:xfrm>
              <a:off x="2686" y="3015"/>
              <a:ext cx="9" cy="9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4" y="0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8" y="8"/>
                </a:cxn>
                <a:cxn ang="0">
                  <a:pos x="9" y="5"/>
                </a:cxn>
                <a:cxn ang="0">
                  <a:pos x="8" y="3"/>
                </a:cxn>
              </a:cxnLst>
              <a:rect l="0" t="0" r="r" b="b"/>
              <a:pathLst>
                <a:path w="9" h="9">
                  <a:moveTo>
                    <a:pt x="8" y="3"/>
                  </a:moveTo>
                  <a:lnTo>
                    <a:pt x="4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9"/>
                  </a:lnTo>
                  <a:lnTo>
                    <a:pt x="8" y="8"/>
                  </a:lnTo>
                  <a:lnTo>
                    <a:pt x="9" y="5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09" name="Freeform 1121"/>
            <p:cNvSpPr>
              <a:spLocks/>
            </p:cNvSpPr>
            <p:nvPr/>
          </p:nvSpPr>
          <p:spPr bwMode="auto">
            <a:xfrm>
              <a:off x="2695" y="3030"/>
              <a:ext cx="9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9" y="3"/>
                </a:cxn>
                <a:cxn ang="0">
                  <a:pos x="7" y="1"/>
                </a:cxn>
              </a:cxnLst>
              <a:rect l="0" t="0" r="r" b="b"/>
              <a:pathLst>
                <a:path w="9" h="8">
                  <a:moveTo>
                    <a:pt x="7" y="1"/>
                  </a:moveTo>
                  <a:lnTo>
                    <a:pt x="5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5" y="8"/>
                  </a:lnTo>
                  <a:lnTo>
                    <a:pt x="7" y="7"/>
                  </a:lnTo>
                  <a:lnTo>
                    <a:pt x="9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10" name="Freeform 1122"/>
            <p:cNvSpPr>
              <a:spLocks/>
            </p:cNvSpPr>
            <p:nvPr/>
          </p:nvSpPr>
          <p:spPr bwMode="auto">
            <a:xfrm>
              <a:off x="2705" y="3043"/>
              <a:ext cx="7" cy="9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7" y="7"/>
                </a:cxn>
                <a:cxn ang="0">
                  <a:pos x="7" y="4"/>
                </a:cxn>
                <a:cxn ang="0">
                  <a:pos x="7" y="1"/>
                </a:cxn>
              </a:cxnLst>
              <a:rect l="0" t="0" r="r" b="b"/>
              <a:pathLst>
                <a:path w="7" h="9">
                  <a:moveTo>
                    <a:pt x="7" y="1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4" y="9"/>
                  </a:lnTo>
                  <a:lnTo>
                    <a:pt x="7" y="7"/>
                  </a:lnTo>
                  <a:lnTo>
                    <a:pt x="7" y="4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11" name="Freeform 1123"/>
            <p:cNvSpPr>
              <a:spLocks/>
            </p:cNvSpPr>
            <p:nvPr/>
          </p:nvSpPr>
          <p:spPr bwMode="auto">
            <a:xfrm>
              <a:off x="2715" y="3056"/>
              <a:ext cx="9" cy="9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6" y="8"/>
                </a:cxn>
                <a:cxn ang="0">
                  <a:pos x="9" y="4"/>
                </a:cxn>
                <a:cxn ang="0">
                  <a:pos x="6" y="2"/>
                </a:cxn>
              </a:cxnLst>
              <a:rect l="0" t="0" r="r" b="b"/>
              <a:pathLst>
                <a:path w="9" h="9">
                  <a:moveTo>
                    <a:pt x="6" y="2"/>
                  </a:move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4" y="9"/>
                  </a:lnTo>
                  <a:lnTo>
                    <a:pt x="6" y="8"/>
                  </a:lnTo>
                  <a:lnTo>
                    <a:pt x="9" y="4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12" name="Freeform 1124"/>
            <p:cNvSpPr>
              <a:spLocks/>
            </p:cNvSpPr>
            <p:nvPr/>
          </p:nvSpPr>
          <p:spPr bwMode="auto">
            <a:xfrm>
              <a:off x="2725" y="3069"/>
              <a:ext cx="7" cy="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7" y="4"/>
                </a:cxn>
                <a:cxn ang="0">
                  <a:pos x="6" y="2"/>
                </a:cxn>
              </a:cxnLst>
              <a:rect l="0" t="0" r="r" b="b"/>
              <a:pathLst>
                <a:path w="7" h="8">
                  <a:moveTo>
                    <a:pt x="6" y="2"/>
                  </a:move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7" y="4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13" name="Freeform 1125"/>
            <p:cNvSpPr>
              <a:spLocks/>
            </p:cNvSpPr>
            <p:nvPr/>
          </p:nvSpPr>
          <p:spPr bwMode="auto">
            <a:xfrm>
              <a:off x="2733" y="3083"/>
              <a:ext cx="9" cy="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3" y="6"/>
                </a:cxn>
                <a:cxn ang="0">
                  <a:pos x="5" y="9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0"/>
                </a:cxn>
              </a:cxnLst>
              <a:rect l="0" t="0" r="r" b="b"/>
              <a:pathLst>
                <a:path w="9" h="9">
                  <a:moveTo>
                    <a:pt x="9" y="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3" y="6"/>
                  </a:lnTo>
                  <a:lnTo>
                    <a:pt x="5" y="9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14" name="Freeform 1126"/>
            <p:cNvSpPr>
              <a:spLocks/>
            </p:cNvSpPr>
            <p:nvPr/>
          </p:nvSpPr>
          <p:spPr bwMode="auto">
            <a:xfrm>
              <a:off x="2743" y="3095"/>
              <a:ext cx="9" cy="9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5" y="9"/>
                </a:cxn>
                <a:cxn ang="0">
                  <a:pos x="9" y="7"/>
                </a:cxn>
                <a:cxn ang="0">
                  <a:pos x="9" y="5"/>
                </a:cxn>
                <a:cxn ang="0">
                  <a:pos x="9" y="1"/>
                </a:cxn>
              </a:cxnLst>
              <a:rect l="0" t="0" r="r" b="b"/>
              <a:pathLst>
                <a:path w="9" h="9">
                  <a:moveTo>
                    <a:pt x="9" y="1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lnTo>
                    <a:pt x="5" y="9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15" name="Freeform 1127"/>
            <p:cNvSpPr>
              <a:spLocks/>
            </p:cNvSpPr>
            <p:nvPr/>
          </p:nvSpPr>
          <p:spPr bwMode="auto">
            <a:xfrm>
              <a:off x="2755" y="3107"/>
              <a:ext cx="8" cy="9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3" y="0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9"/>
                </a:cxn>
                <a:cxn ang="0">
                  <a:pos x="7" y="9"/>
                </a:cxn>
                <a:cxn ang="0">
                  <a:pos x="8" y="5"/>
                </a:cxn>
                <a:cxn ang="0">
                  <a:pos x="7" y="3"/>
                </a:cxn>
              </a:cxnLst>
              <a:rect l="0" t="0" r="r" b="b"/>
              <a:pathLst>
                <a:path w="8" h="9">
                  <a:moveTo>
                    <a:pt x="7" y="3"/>
                  </a:moveTo>
                  <a:lnTo>
                    <a:pt x="3" y="0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9"/>
                  </a:lnTo>
                  <a:lnTo>
                    <a:pt x="7" y="9"/>
                  </a:lnTo>
                  <a:lnTo>
                    <a:pt x="8" y="5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16" name="Freeform 1128"/>
            <p:cNvSpPr>
              <a:spLocks/>
            </p:cNvSpPr>
            <p:nvPr/>
          </p:nvSpPr>
          <p:spPr bwMode="auto">
            <a:xfrm>
              <a:off x="2765" y="3121"/>
              <a:ext cx="8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7" y="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7" y="7"/>
                  </a:lnTo>
                  <a:lnTo>
                    <a:pt x="8" y="5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17" name="Freeform 1129"/>
            <p:cNvSpPr>
              <a:spLocks/>
            </p:cNvSpPr>
            <p:nvPr/>
          </p:nvSpPr>
          <p:spPr bwMode="auto">
            <a:xfrm>
              <a:off x="2776" y="3134"/>
              <a:ext cx="8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8" y="4"/>
                </a:cxn>
                <a:cxn ang="0">
                  <a:pos x="7" y="1"/>
                </a:cxn>
              </a:cxnLst>
              <a:rect l="0" t="0" r="r" b="b"/>
              <a:pathLst>
                <a:path w="8" h="8">
                  <a:moveTo>
                    <a:pt x="7" y="1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5" y="8"/>
                  </a:lnTo>
                  <a:lnTo>
                    <a:pt x="7" y="7"/>
                  </a:lnTo>
                  <a:lnTo>
                    <a:pt x="8" y="4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18" name="Freeform 1130"/>
            <p:cNvSpPr>
              <a:spLocks/>
            </p:cNvSpPr>
            <p:nvPr/>
          </p:nvSpPr>
          <p:spPr bwMode="auto">
            <a:xfrm>
              <a:off x="2787" y="3146"/>
              <a:ext cx="9" cy="9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6" y="7"/>
                </a:cxn>
                <a:cxn ang="0">
                  <a:pos x="9" y="4"/>
                </a:cxn>
                <a:cxn ang="0">
                  <a:pos x="6" y="1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4" y="9"/>
                  </a:lnTo>
                  <a:lnTo>
                    <a:pt x="6" y="7"/>
                  </a:lnTo>
                  <a:lnTo>
                    <a:pt x="9" y="4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19" name="Freeform 1131"/>
            <p:cNvSpPr>
              <a:spLocks/>
            </p:cNvSpPr>
            <p:nvPr/>
          </p:nvSpPr>
          <p:spPr bwMode="auto">
            <a:xfrm>
              <a:off x="2798" y="3158"/>
              <a:ext cx="8" cy="9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6" y="7"/>
                </a:cxn>
                <a:cxn ang="0">
                  <a:pos x="8" y="4"/>
                </a:cxn>
                <a:cxn ang="0">
                  <a:pos x="6" y="1"/>
                </a:cxn>
              </a:cxnLst>
              <a:rect l="0" t="0" r="r" b="b"/>
              <a:pathLst>
                <a:path w="8" h="9">
                  <a:moveTo>
                    <a:pt x="6" y="1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4" y="9"/>
                  </a:lnTo>
                  <a:lnTo>
                    <a:pt x="6" y="7"/>
                  </a:lnTo>
                  <a:lnTo>
                    <a:pt x="8" y="4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20" name="Freeform 1132"/>
            <p:cNvSpPr>
              <a:spLocks/>
            </p:cNvSpPr>
            <p:nvPr/>
          </p:nvSpPr>
          <p:spPr bwMode="auto">
            <a:xfrm>
              <a:off x="2808" y="3170"/>
              <a:ext cx="9" cy="9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5" y="9"/>
                </a:cxn>
                <a:cxn ang="0">
                  <a:pos x="7" y="8"/>
                </a:cxn>
                <a:cxn ang="0">
                  <a:pos x="9" y="4"/>
                </a:cxn>
                <a:cxn ang="0">
                  <a:pos x="7" y="2"/>
                </a:cxn>
              </a:cxnLst>
              <a:rect l="0" t="0" r="r" b="b"/>
              <a:pathLst>
                <a:path w="9" h="9">
                  <a:moveTo>
                    <a:pt x="7" y="2"/>
                  </a:moveTo>
                  <a:lnTo>
                    <a:pt x="5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5" y="9"/>
                  </a:lnTo>
                  <a:lnTo>
                    <a:pt x="7" y="8"/>
                  </a:lnTo>
                  <a:lnTo>
                    <a:pt x="9" y="4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21" name="Freeform 1133"/>
            <p:cNvSpPr>
              <a:spLocks/>
            </p:cNvSpPr>
            <p:nvPr/>
          </p:nvSpPr>
          <p:spPr bwMode="auto">
            <a:xfrm>
              <a:off x="2819" y="3182"/>
              <a:ext cx="9" cy="9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5" y="9"/>
                </a:cxn>
                <a:cxn ang="0">
                  <a:pos x="8" y="8"/>
                </a:cxn>
                <a:cxn ang="0">
                  <a:pos x="9" y="4"/>
                </a:cxn>
                <a:cxn ang="0">
                  <a:pos x="8" y="2"/>
                </a:cxn>
              </a:cxnLst>
              <a:rect l="0" t="0" r="r" b="b"/>
              <a:pathLst>
                <a:path w="9" h="9">
                  <a:moveTo>
                    <a:pt x="8" y="2"/>
                  </a:moveTo>
                  <a:lnTo>
                    <a:pt x="5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5" y="9"/>
                  </a:lnTo>
                  <a:lnTo>
                    <a:pt x="8" y="8"/>
                  </a:lnTo>
                  <a:lnTo>
                    <a:pt x="9" y="4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22" name="Freeform 1134"/>
            <p:cNvSpPr>
              <a:spLocks/>
            </p:cNvSpPr>
            <p:nvPr/>
          </p:nvSpPr>
          <p:spPr bwMode="auto">
            <a:xfrm>
              <a:off x="2830" y="3193"/>
              <a:ext cx="9" cy="9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5" y="0"/>
                </a:cxn>
                <a:cxn ang="0">
                  <a:pos x="3" y="3"/>
                </a:cxn>
                <a:cxn ang="0">
                  <a:pos x="0" y="5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9" y="9"/>
                </a:cxn>
                <a:cxn ang="0">
                  <a:pos x="9" y="5"/>
                </a:cxn>
                <a:cxn ang="0">
                  <a:pos x="9" y="3"/>
                </a:cxn>
              </a:cxnLst>
              <a:rect l="0" t="0" r="r" b="b"/>
              <a:pathLst>
                <a:path w="9" h="9">
                  <a:moveTo>
                    <a:pt x="9" y="3"/>
                  </a:moveTo>
                  <a:lnTo>
                    <a:pt x="5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3" y="9"/>
                  </a:lnTo>
                  <a:lnTo>
                    <a:pt x="5" y="9"/>
                  </a:lnTo>
                  <a:lnTo>
                    <a:pt x="9" y="9"/>
                  </a:lnTo>
                  <a:lnTo>
                    <a:pt x="9" y="5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23" name="Freeform 1135"/>
            <p:cNvSpPr>
              <a:spLocks/>
            </p:cNvSpPr>
            <p:nvPr/>
          </p:nvSpPr>
          <p:spPr bwMode="auto">
            <a:xfrm>
              <a:off x="2843" y="3205"/>
              <a:ext cx="8" cy="9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5" y="9"/>
                </a:cxn>
                <a:cxn ang="0">
                  <a:pos x="7" y="8"/>
                </a:cxn>
                <a:cxn ang="0">
                  <a:pos x="8" y="4"/>
                </a:cxn>
                <a:cxn ang="0">
                  <a:pos x="7" y="2"/>
                </a:cxn>
              </a:cxnLst>
              <a:rect l="0" t="0" r="r" b="b"/>
              <a:pathLst>
                <a:path w="8" h="9">
                  <a:moveTo>
                    <a:pt x="7" y="2"/>
                  </a:moveTo>
                  <a:lnTo>
                    <a:pt x="5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5" y="9"/>
                  </a:lnTo>
                  <a:lnTo>
                    <a:pt x="7" y="8"/>
                  </a:lnTo>
                  <a:lnTo>
                    <a:pt x="8" y="4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24" name="Freeform 1136"/>
            <p:cNvSpPr>
              <a:spLocks/>
            </p:cNvSpPr>
            <p:nvPr/>
          </p:nvSpPr>
          <p:spPr bwMode="auto">
            <a:xfrm>
              <a:off x="2855" y="3218"/>
              <a:ext cx="8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8" y="3"/>
                </a:cxn>
                <a:cxn ang="0">
                  <a:pos x="6" y="1"/>
                </a:cxn>
              </a:cxnLst>
              <a:rect l="0" t="0" r="r" b="b"/>
              <a:pathLst>
                <a:path w="8" h="8">
                  <a:moveTo>
                    <a:pt x="6" y="1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4" y="8"/>
                  </a:lnTo>
                  <a:lnTo>
                    <a:pt x="6" y="6"/>
                  </a:lnTo>
                  <a:lnTo>
                    <a:pt x="8" y="3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25" name="Freeform 1137"/>
            <p:cNvSpPr>
              <a:spLocks/>
            </p:cNvSpPr>
            <p:nvPr/>
          </p:nvSpPr>
          <p:spPr bwMode="auto">
            <a:xfrm>
              <a:off x="2866" y="3228"/>
              <a:ext cx="9" cy="9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2"/>
                </a:cxn>
              </a:cxnLst>
              <a:rect l="0" t="0" r="r" b="b"/>
              <a:pathLst>
                <a:path w="9" h="9">
                  <a:moveTo>
                    <a:pt x="8" y="2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8" y="7"/>
                  </a:lnTo>
                  <a:lnTo>
                    <a:pt x="9" y="5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26" name="Freeform 1138"/>
            <p:cNvSpPr>
              <a:spLocks/>
            </p:cNvSpPr>
            <p:nvPr/>
          </p:nvSpPr>
          <p:spPr bwMode="auto">
            <a:xfrm>
              <a:off x="2879" y="3241"/>
              <a:ext cx="8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3" y="7"/>
                </a:cxn>
                <a:cxn ang="0">
                  <a:pos x="7" y="6"/>
                </a:cxn>
                <a:cxn ang="0">
                  <a:pos x="8" y="3"/>
                </a:cxn>
                <a:cxn ang="0">
                  <a:pos x="7" y="0"/>
                </a:cxn>
              </a:cxnLst>
              <a:rect l="0" t="0" r="r" b="b"/>
              <a:pathLst>
                <a:path w="8" h="7">
                  <a:moveTo>
                    <a:pt x="7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1" y="6"/>
                  </a:lnTo>
                  <a:lnTo>
                    <a:pt x="3" y="7"/>
                  </a:lnTo>
                  <a:lnTo>
                    <a:pt x="7" y="6"/>
                  </a:lnTo>
                  <a:lnTo>
                    <a:pt x="8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27" name="Freeform 1139"/>
            <p:cNvSpPr>
              <a:spLocks/>
            </p:cNvSpPr>
            <p:nvPr/>
          </p:nvSpPr>
          <p:spPr bwMode="auto">
            <a:xfrm>
              <a:off x="2890" y="3250"/>
              <a:ext cx="9" cy="9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5" y="0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5" y="9"/>
                </a:cxn>
                <a:cxn ang="0">
                  <a:pos x="9" y="8"/>
                </a:cxn>
                <a:cxn ang="0">
                  <a:pos x="9" y="5"/>
                </a:cxn>
                <a:cxn ang="0">
                  <a:pos x="9" y="3"/>
                </a:cxn>
              </a:cxnLst>
              <a:rect l="0" t="0" r="r" b="b"/>
              <a:pathLst>
                <a:path w="9" h="9">
                  <a:moveTo>
                    <a:pt x="9" y="3"/>
                  </a:moveTo>
                  <a:lnTo>
                    <a:pt x="5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8"/>
                  </a:lnTo>
                  <a:lnTo>
                    <a:pt x="5" y="9"/>
                  </a:lnTo>
                  <a:lnTo>
                    <a:pt x="9" y="8"/>
                  </a:lnTo>
                  <a:lnTo>
                    <a:pt x="9" y="5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28" name="Freeform 1140"/>
            <p:cNvSpPr>
              <a:spLocks/>
            </p:cNvSpPr>
            <p:nvPr/>
          </p:nvSpPr>
          <p:spPr bwMode="auto">
            <a:xfrm>
              <a:off x="2904" y="3262"/>
              <a:ext cx="7" cy="8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6" y="8"/>
                </a:cxn>
                <a:cxn ang="0">
                  <a:pos x="7" y="4"/>
                </a:cxn>
                <a:cxn ang="0">
                  <a:pos x="6" y="2"/>
                </a:cxn>
              </a:cxnLst>
              <a:rect l="0" t="0" r="r" b="b"/>
              <a:pathLst>
                <a:path w="7" h="8">
                  <a:moveTo>
                    <a:pt x="6" y="2"/>
                  </a:move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3" y="8"/>
                  </a:lnTo>
                  <a:lnTo>
                    <a:pt x="6" y="8"/>
                  </a:lnTo>
                  <a:lnTo>
                    <a:pt x="7" y="4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29" name="Freeform 1141"/>
            <p:cNvSpPr>
              <a:spLocks/>
            </p:cNvSpPr>
            <p:nvPr/>
          </p:nvSpPr>
          <p:spPr bwMode="auto">
            <a:xfrm>
              <a:off x="2916" y="3272"/>
              <a:ext cx="7" cy="9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4" y="0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9"/>
                </a:cxn>
                <a:cxn ang="0">
                  <a:pos x="7" y="9"/>
                </a:cxn>
                <a:cxn ang="0">
                  <a:pos x="7" y="5"/>
                </a:cxn>
                <a:cxn ang="0">
                  <a:pos x="6" y="3"/>
                </a:cxn>
              </a:cxnLst>
              <a:rect l="0" t="0" r="r" b="b"/>
              <a:pathLst>
                <a:path w="7" h="9">
                  <a:moveTo>
                    <a:pt x="6" y="3"/>
                  </a:moveTo>
                  <a:lnTo>
                    <a:pt x="4" y="0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9"/>
                  </a:lnTo>
                  <a:lnTo>
                    <a:pt x="7" y="9"/>
                  </a:lnTo>
                  <a:lnTo>
                    <a:pt x="7" y="5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30" name="Freeform 1142"/>
            <p:cNvSpPr>
              <a:spLocks/>
            </p:cNvSpPr>
            <p:nvPr/>
          </p:nvSpPr>
          <p:spPr bwMode="auto">
            <a:xfrm>
              <a:off x="2928" y="3283"/>
              <a:ext cx="8" cy="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8" y="4"/>
                </a:cxn>
                <a:cxn ang="0">
                  <a:pos x="8" y="1"/>
                </a:cxn>
              </a:cxnLst>
              <a:rect l="0" t="0" r="r" b="b"/>
              <a:pathLst>
                <a:path w="8" h="8">
                  <a:moveTo>
                    <a:pt x="8" y="1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8" y="4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31" name="Freeform 1143"/>
            <p:cNvSpPr>
              <a:spLocks/>
            </p:cNvSpPr>
            <p:nvPr/>
          </p:nvSpPr>
          <p:spPr bwMode="auto">
            <a:xfrm>
              <a:off x="2941" y="3294"/>
              <a:ext cx="7" cy="7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7" y="4"/>
                </a:cxn>
                <a:cxn ang="0">
                  <a:pos x="7" y="1"/>
                </a:cxn>
              </a:cxnLst>
              <a:rect l="0" t="0" r="r" b="b"/>
              <a:pathLst>
                <a:path w="7" h="7">
                  <a:moveTo>
                    <a:pt x="7" y="1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4" y="7"/>
                  </a:lnTo>
                  <a:lnTo>
                    <a:pt x="7" y="7"/>
                  </a:lnTo>
                  <a:lnTo>
                    <a:pt x="7" y="4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32" name="Freeform 1144"/>
            <p:cNvSpPr>
              <a:spLocks/>
            </p:cNvSpPr>
            <p:nvPr/>
          </p:nvSpPr>
          <p:spPr bwMode="auto">
            <a:xfrm>
              <a:off x="2954" y="3305"/>
              <a:ext cx="9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4" y="7"/>
                </a:cxn>
                <a:cxn ang="0">
                  <a:pos x="7" y="6"/>
                </a:cxn>
                <a:cxn ang="0">
                  <a:pos x="9" y="3"/>
                </a:cxn>
                <a:cxn ang="0">
                  <a:pos x="7" y="0"/>
                </a:cxn>
              </a:cxnLst>
              <a:rect l="0" t="0" r="r" b="b"/>
              <a:pathLst>
                <a:path w="9" h="7">
                  <a:moveTo>
                    <a:pt x="7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7"/>
                  </a:lnTo>
                  <a:lnTo>
                    <a:pt x="7" y="6"/>
                  </a:lnTo>
                  <a:lnTo>
                    <a:pt x="9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33" name="Freeform 1145"/>
            <p:cNvSpPr>
              <a:spLocks/>
            </p:cNvSpPr>
            <p:nvPr/>
          </p:nvSpPr>
          <p:spPr bwMode="auto">
            <a:xfrm>
              <a:off x="2968" y="3313"/>
              <a:ext cx="8" cy="9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6" y="8"/>
                </a:cxn>
                <a:cxn ang="0">
                  <a:pos x="8" y="5"/>
                </a:cxn>
                <a:cxn ang="0">
                  <a:pos x="6" y="3"/>
                </a:cxn>
              </a:cxnLst>
              <a:rect l="0" t="0" r="r" b="b"/>
              <a:pathLst>
                <a:path w="8" h="9">
                  <a:moveTo>
                    <a:pt x="6" y="3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4" y="9"/>
                  </a:lnTo>
                  <a:lnTo>
                    <a:pt x="6" y="8"/>
                  </a:lnTo>
                  <a:lnTo>
                    <a:pt x="8" y="5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34" name="Freeform 1146"/>
            <p:cNvSpPr>
              <a:spLocks/>
            </p:cNvSpPr>
            <p:nvPr/>
          </p:nvSpPr>
          <p:spPr bwMode="auto">
            <a:xfrm>
              <a:off x="2981" y="3323"/>
              <a:ext cx="7" cy="8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7" y="8"/>
                </a:cxn>
                <a:cxn ang="0">
                  <a:pos x="7" y="5"/>
                </a:cxn>
                <a:cxn ang="0">
                  <a:pos x="7" y="2"/>
                </a:cxn>
              </a:cxnLst>
              <a:rect l="0" t="0" r="r" b="b"/>
              <a:pathLst>
                <a:path w="7" h="8">
                  <a:moveTo>
                    <a:pt x="7" y="2"/>
                  </a:moveTo>
                  <a:lnTo>
                    <a:pt x="3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8"/>
                  </a:lnTo>
                  <a:lnTo>
                    <a:pt x="7" y="8"/>
                  </a:lnTo>
                  <a:lnTo>
                    <a:pt x="7" y="5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35" name="Freeform 1147"/>
            <p:cNvSpPr>
              <a:spLocks/>
            </p:cNvSpPr>
            <p:nvPr/>
          </p:nvSpPr>
          <p:spPr bwMode="auto">
            <a:xfrm>
              <a:off x="2994" y="3334"/>
              <a:ext cx="8" cy="8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8" y="4"/>
                </a:cxn>
                <a:cxn ang="0">
                  <a:pos x="6" y="1"/>
                </a:cxn>
              </a:cxnLst>
              <a:rect l="0" t="0" r="r" b="b"/>
              <a:pathLst>
                <a:path w="8" h="8">
                  <a:moveTo>
                    <a:pt x="6" y="1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4" y="8"/>
                  </a:lnTo>
                  <a:lnTo>
                    <a:pt x="6" y="7"/>
                  </a:lnTo>
                  <a:lnTo>
                    <a:pt x="8" y="4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36" name="Freeform 1148"/>
            <p:cNvSpPr>
              <a:spLocks/>
            </p:cNvSpPr>
            <p:nvPr/>
          </p:nvSpPr>
          <p:spPr bwMode="auto">
            <a:xfrm>
              <a:off x="3007" y="3344"/>
              <a:ext cx="8" cy="7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5" y="7"/>
                </a:cxn>
                <a:cxn ang="0">
                  <a:pos x="8" y="6"/>
                </a:cxn>
                <a:cxn ang="0">
                  <a:pos x="8" y="3"/>
                </a:cxn>
                <a:cxn ang="0">
                  <a:pos x="8" y="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5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6"/>
                  </a:lnTo>
                  <a:lnTo>
                    <a:pt x="5" y="7"/>
                  </a:lnTo>
                  <a:lnTo>
                    <a:pt x="8" y="6"/>
                  </a:lnTo>
                  <a:lnTo>
                    <a:pt x="8" y="3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37" name="Freeform 1149"/>
            <p:cNvSpPr>
              <a:spLocks/>
            </p:cNvSpPr>
            <p:nvPr/>
          </p:nvSpPr>
          <p:spPr bwMode="auto">
            <a:xfrm>
              <a:off x="3022" y="3353"/>
              <a:ext cx="8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6" y="0"/>
                </a:cxn>
              </a:cxnLst>
              <a:rect l="0" t="0" r="r" b="b"/>
              <a:pathLst>
                <a:path w="8" h="8">
                  <a:moveTo>
                    <a:pt x="6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3" y="8"/>
                  </a:lnTo>
                  <a:lnTo>
                    <a:pt x="6" y="6"/>
                  </a:lnTo>
                  <a:lnTo>
                    <a:pt x="8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38" name="Freeform 1150"/>
            <p:cNvSpPr>
              <a:spLocks/>
            </p:cNvSpPr>
            <p:nvPr/>
          </p:nvSpPr>
          <p:spPr bwMode="auto">
            <a:xfrm>
              <a:off x="3035" y="3362"/>
              <a:ext cx="8" cy="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8" y="3"/>
                </a:cxn>
                <a:cxn ang="0">
                  <a:pos x="8" y="1"/>
                </a:cxn>
              </a:cxnLst>
              <a:rect l="0" t="0" r="r" b="b"/>
              <a:pathLst>
                <a:path w="8" h="8">
                  <a:moveTo>
                    <a:pt x="8" y="1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8" y="3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39" name="Freeform 1151"/>
            <p:cNvSpPr>
              <a:spLocks/>
            </p:cNvSpPr>
            <p:nvPr/>
          </p:nvSpPr>
          <p:spPr bwMode="auto">
            <a:xfrm>
              <a:off x="3048" y="3371"/>
              <a:ext cx="8" cy="9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5" y="9"/>
                </a:cxn>
                <a:cxn ang="0">
                  <a:pos x="7" y="6"/>
                </a:cxn>
                <a:cxn ang="0">
                  <a:pos x="8" y="4"/>
                </a:cxn>
                <a:cxn ang="0">
                  <a:pos x="7" y="2"/>
                </a:cxn>
              </a:cxnLst>
              <a:rect l="0" t="0" r="r" b="b"/>
              <a:pathLst>
                <a:path w="8" h="9">
                  <a:moveTo>
                    <a:pt x="7" y="2"/>
                  </a:moveTo>
                  <a:lnTo>
                    <a:pt x="5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5" y="9"/>
                  </a:lnTo>
                  <a:lnTo>
                    <a:pt x="7" y="6"/>
                  </a:lnTo>
                  <a:lnTo>
                    <a:pt x="8" y="4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40" name="Freeform 1152"/>
            <p:cNvSpPr>
              <a:spLocks/>
            </p:cNvSpPr>
            <p:nvPr/>
          </p:nvSpPr>
          <p:spPr bwMode="auto">
            <a:xfrm>
              <a:off x="3063" y="3380"/>
              <a:ext cx="7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7" y="6"/>
                </a:cxn>
                <a:cxn ang="0">
                  <a:pos x="7" y="5"/>
                </a:cxn>
                <a:cxn ang="0">
                  <a:pos x="7" y="1"/>
                </a:cxn>
              </a:cxnLst>
              <a:rect l="0" t="0" r="r" b="b"/>
              <a:pathLst>
                <a:path w="7" h="8">
                  <a:moveTo>
                    <a:pt x="7" y="1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6"/>
                  </a:lnTo>
                  <a:lnTo>
                    <a:pt x="3" y="8"/>
                  </a:lnTo>
                  <a:lnTo>
                    <a:pt x="7" y="6"/>
                  </a:lnTo>
                  <a:lnTo>
                    <a:pt x="7" y="5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41" name="Freeform 1153"/>
            <p:cNvSpPr>
              <a:spLocks/>
            </p:cNvSpPr>
            <p:nvPr/>
          </p:nvSpPr>
          <p:spPr bwMode="auto">
            <a:xfrm>
              <a:off x="3076" y="3388"/>
              <a:ext cx="9" cy="9"/>
            </a:xfrm>
            <a:custGeom>
              <a:avLst/>
              <a:gdLst/>
              <a:ahLst/>
              <a:cxnLst>
                <a:cxn ang="0">
                  <a:pos x="9" y="2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0" y="4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9" y="8"/>
                </a:cxn>
                <a:cxn ang="0">
                  <a:pos x="9" y="4"/>
                </a:cxn>
                <a:cxn ang="0">
                  <a:pos x="9" y="2"/>
                </a:cxn>
              </a:cxnLst>
              <a:rect l="0" t="0" r="r" b="b"/>
              <a:pathLst>
                <a:path w="9" h="9">
                  <a:moveTo>
                    <a:pt x="9" y="2"/>
                  </a:moveTo>
                  <a:lnTo>
                    <a:pt x="5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3" y="8"/>
                  </a:lnTo>
                  <a:lnTo>
                    <a:pt x="5" y="9"/>
                  </a:lnTo>
                  <a:lnTo>
                    <a:pt x="9" y="8"/>
                  </a:lnTo>
                  <a:lnTo>
                    <a:pt x="9" y="4"/>
                  </a:lnTo>
                  <a:lnTo>
                    <a:pt x="9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42" name="Freeform 1154"/>
            <p:cNvSpPr>
              <a:spLocks/>
            </p:cNvSpPr>
            <p:nvPr/>
          </p:nvSpPr>
          <p:spPr bwMode="auto">
            <a:xfrm>
              <a:off x="3091" y="3397"/>
              <a:ext cx="9" cy="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1"/>
                </a:cxn>
              </a:cxnLst>
              <a:rect l="0" t="0" r="r" b="b"/>
              <a:pathLst>
                <a:path w="9" h="8">
                  <a:moveTo>
                    <a:pt x="8" y="1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9" y="5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43" name="Freeform 1155"/>
            <p:cNvSpPr>
              <a:spLocks/>
            </p:cNvSpPr>
            <p:nvPr/>
          </p:nvSpPr>
          <p:spPr bwMode="auto">
            <a:xfrm>
              <a:off x="3105" y="3405"/>
              <a:ext cx="8" cy="9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5" y="0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5" y="9"/>
                </a:cxn>
                <a:cxn ang="0">
                  <a:pos x="7" y="8"/>
                </a:cxn>
                <a:cxn ang="0">
                  <a:pos x="8" y="4"/>
                </a:cxn>
                <a:cxn ang="0">
                  <a:pos x="7" y="3"/>
                </a:cxn>
              </a:cxnLst>
              <a:rect l="0" t="0" r="r" b="b"/>
              <a:pathLst>
                <a:path w="8" h="9">
                  <a:moveTo>
                    <a:pt x="7" y="3"/>
                  </a:moveTo>
                  <a:lnTo>
                    <a:pt x="5" y="0"/>
                  </a:lnTo>
                  <a:lnTo>
                    <a:pt x="1" y="3"/>
                  </a:lnTo>
                  <a:lnTo>
                    <a:pt x="0" y="4"/>
                  </a:lnTo>
                  <a:lnTo>
                    <a:pt x="1" y="8"/>
                  </a:lnTo>
                  <a:lnTo>
                    <a:pt x="5" y="9"/>
                  </a:lnTo>
                  <a:lnTo>
                    <a:pt x="7" y="8"/>
                  </a:lnTo>
                  <a:lnTo>
                    <a:pt x="8" y="4"/>
                  </a:lnTo>
                  <a:lnTo>
                    <a:pt x="7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44" name="Freeform 1156"/>
            <p:cNvSpPr>
              <a:spLocks/>
            </p:cNvSpPr>
            <p:nvPr/>
          </p:nvSpPr>
          <p:spPr bwMode="auto">
            <a:xfrm>
              <a:off x="3120" y="3414"/>
              <a:ext cx="8" cy="7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5" y="7"/>
                </a:cxn>
                <a:cxn ang="0">
                  <a:pos x="7" y="7"/>
                </a:cxn>
                <a:cxn ang="0">
                  <a:pos x="8" y="3"/>
                </a:cxn>
                <a:cxn ang="0">
                  <a:pos x="7" y="1"/>
                </a:cxn>
              </a:cxnLst>
              <a:rect l="0" t="0" r="r" b="b"/>
              <a:pathLst>
                <a:path w="8" h="7">
                  <a:moveTo>
                    <a:pt x="7" y="1"/>
                  </a:moveTo>
                  <a:lnTo>
                    <a:pt x="5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8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45" name="Freeform 1157"/>
            <p:cNvSpPr>
              <a:spLocks/>
            </p:cNvSpPr>
            <p:nvPr/>
          </p:nvSpPr>
          <p:spPr bwMode="auto">
            <a:xfrm>
              <a:off x="3135" y="3421"/>
              <a:ext cx="8" cy="9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7" y="1"/>
                </a:cxn>
              </a:cxnLst>
              <a:rect l="0" t="0" r="r" b="b"/>
              <a:pathLst>
                <a:path w="8" h="9">
                  <a:moveTo>
                    <a:pt x="7" y="1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9"/>
                  </a:lnTo>
                  <a:lnTo>
                    <a:pt x="7" y="7"/>
                  </a:lnTo>
                  <a:lnTo>
                    <a:pt x="8" y="5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46" name="Freeform 1158"/>
            <p:cNvSpPr>
              <a:spLocks/>
            </p:cNvSpPr>
            <p:nvPr/>
          </p:nvSpPr>
          <p:spPr bwMode="auto">
            <a:xfrm>
              <a:off x="3149" y="3430"/>
              <a:ext cx="9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7" y="6"/>
                </a:cxn>
                <a:cxn ang="0">
                  <a:pos x="9" y="3"/>
                </a:cxn>
                <a:cxn ang="0">
                  <a:pos x="7" y="1"/>
                </a:cxn>
              </a:cxnLst>
              <a:rect l="0" t="0" r="r" b="b"/>
              <a:pathLst>
                <a:path w="9" h="8">
                  <a:moveTo>
                    <a:pt x="7" y="1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8"/>
                  </a:lnTo>
                  <a:lnTo>
                    <a:pt x="7" y="6"/>
                  </a:lnTo>
                  <a:lnTo>
                    <a:pt x="9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47" name="Freeform 1159"/>
            <p:cNvSpPr>
              <a:spLocks/>
            </p:cNvSpPr>
            <p:nvPr/>
          </p:nvSpPr>
          <p:spPr bwMode="auto">
            <a:xfrm>
              <a:off x="3163" y="3437"/>
              <a:ext cx="9" cy="8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9" y="7"/>
                </a:cxn>
                <a:cxn ang="0">
                  <a:pos x="9" y="3"/>
                </a:cxn>
                <a:cxn ang="0">
                  <a:pos x="9" y="1"/>
                </a:cxn>
              </a:cxnLst>
              <a:rect l="0" t="0" r="r" b="b"/>
              <a:pathLst>
                <a:path w="9" h="8">
                  <a:moveTo>
                    <a:pt x="9" y="1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3" y="7"/>
                  </a:lnTo>
                  <a:lnTo>
                    <a:pt x="5" y="8"/>
                  </a:lnTo>
                  <a:lnTo>
                    <a:pt x="9" y="7"/>
                  </a:lnTo>
                  <a:lnTo>
                    <a:pt x="9" y="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48" name="Freeform 1160"/>
            <p:cNvSpPr>
              <a:spLocks/>
            </p:cNvSpPr>
            <p:nvPr/>
          </p:nvSpPr>
          <p:spPr bwMode="auto">
            <a:xfrm>
              <a:off x="3178" y="3444"/>
              <a:ext cx="9" cy="9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5" y="9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9" y="1"/>
                </a:cxn>
              </a:cxnLst>
              <a:rect l="0" t="0" r="r" b="b"/>
              <a:pathLst>
                <a:path w="9" h="9">
                  <a:moveTo>
                    <a:pt x="9" y="1"/>
                  </a:moveTo>
                  <a:lnTo>
                    <a:pt x="5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6"/>
                  </a:lnTo>
                  <a:lnTo>
                    <a:pt x="5" y="9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49" name="Freeform 1161"/>
            <p:cNvSpPr>
              <a:spLocks/>
            </p:cNvSpPr>
            <p:nvPr/>
          </p:nvSpPr>
          <p:spPr bwMode="auto">
            <a:xfrm>
              <a:off x="3194" y="3451"/>
              <a:ext cx="9" cy="9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8" y="8"/>
                </a:cxn>
                <a:cxn ang="0">
                  <a:pos x="9" y="5"/>
                </a:cxn>
                <a:cxn ang="0">
                  <a:pos x="8" y="2"/>
                </a:cxn>
              </a:cxnLst>
              <a:rect l="0" t="0" r="r" b="b"/>
              <a:pathLst>
                <a:path w="9" h="9">
                  <a:moveTo>
                    <a:pt x="8" y="2"/>
                  </a:move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9"/>
                  </a:lnTo>
                  <a:lnTo>
                    <a:pt x="8" y="8"/>
                  </a:lnTo>
                  <a:lnTo>
                    <a:pt x="9" y="5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50" name="Freeform 1162"/>
            <p:cNvSpPr>
              <a:spLocks/>
            </p:cNvSpPr>
            <p:nvPr/>
          </p:nvSpPr>
          <p:spPr bwMode="auto">
            <a:xfrm>
              <a:off x="3209" y="3459"/>
              <a:ext cx="9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4" y="8"/>
                </a:cxn>
                <a:cxn ang="0">
                  <a:pos x="7" y="6"/>
                </a:cxn>
                <a:cxn ang="0">
                  <a:pos x="9" y="3"/>
                </a:cxn>
                <a:cxn ang="0">
                  <a:pos x="7" y="1"/>
                </a:cxn>
              </a:cxnLst>
              <a:rect l="0" t="0" r="r" b="b"/>
              <a:pathLst>
                <a:path w="9" h="8">
                  <a:moveTo>
                    <a:pt x="7" y="1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6"/>
                  </a:lnTo>
                  <a:lnTo>
                    <a:pt x="4" y="8"/>
                  </a:lnTo>
                  <a:lnTo>
                    <a:pt x="7" y="6"/>
                  </a:lnTo>
                  <a:lnTo>
                    <a:pt x="9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51" name="Freeform 1163"/>
            <p:cNvSpPr>
              <a:spLocks/>
            </p:cNvSpPr>
            <p:nvPr/>
          </p:nvSpPr>
          <p:spPr bwMode="auto">
            <a:xfrm>
              <a:off x="3224" y="3465"/>
              <a:ext cx="9" cy="8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7" y="1"/>
                </a:cxn>
              </a:cxnLst>
              <a:rect l="0" t="0" r="r" b="b"/>
              <a:pathLst>
                <a:path w="9" h="8">
                  <a:moveTo>
                    <a:pt x="7" y="1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8"/>
                  </a:lnTo>
                  <a:lnTo>
                    <a:pt x="7" y="7"/>
                  </a:lnTo>
                  <a:lnTo>
                    <a:pt x="9" y="5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52" name="Freeform 1164"/>
            <p:cNvSpPr>
              <a:spLocks/>
            </p:cNvSpPr>
            <p:nvPr/>
          </p:nvSpPr>
          <p:spPr bwMode="auto">
            <a:xfrm>
              <a:off x="3240" y="3472"/>
              <a:ext cx="7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7" y="4"/>
                </a:cxn>
                <a:cxn ang="0">
                  <a:pos x="6" y="0"/>
                </a:cxn>
              </a:cxnLst>
              <a:rect l="0" t="0" r="r" b="b"/>
              <a:pathLst>
                <a:path w="7" h="8">
                  <a:moveTo>
                    <a:pt x="6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8"/>
                  </a:lnTo>
                  <a:lnTo>
                    <a:pt x="6" y="6"/>
                  </a:lnTo>
                  <a:lnTo>
                    <a:pt x="7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53" name="Freeform 1165"/>
            <p:cNvSpPr>
              <a:spLocks/>
            </p:cNvSpPr>
            <p:nvPr/>
          </p:nvSpPr>
          <p:spPr bwMode="auto">
            <a:xfrm>
              <a:off x="3255" y="3478"/>
              <a:ext cx="9" cy="9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6" y="7"/>
                </a:cxn>
                <a:cxn ang="0">
                  <a:pos x="9" y="5"/>
                </a:cxn>
                <a:cxn ang="0">
                  <a:pos x="6" y="1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9"/>
                  </a:lnTo>
                  <a:lnTo>
                    <a:pt x="6" y="7"/>
                  </a:lnTo>
                  <a:lnTo>
                    <a:pt x="9" y="5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54" name="Freeform 1166"/>
            <p:cNvSpPr>
              <a:spLocks/>
            </p:cNvSpPr>
            <p:nvPr/>
          </p:nvSpPr>
          <p:spPr bwMode="auto">
            <a:xfrm>
              <a:off x="3270" y="3484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7" y="7"/>
                </a:cxn>
                <a:cxn ang="0">
                  <a:pos x="9" y="4"/>
                </a:cxn>
                <a:cxn ang="0">
                  <a:pos x="7" y="1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4"/>
                  </a:lnTo>
                  <a:lnTo>
                    <a:pt x="7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55" name="Freeform 1167"/>
            <p:cNvSpPr>
              <a:spLocks/>
            </p:cNvSpPr>
            <p:nvPr/>
          </p:nvSpPr>
          <p:spPr bwMode="auto">
            <a:xfrm>
              <a:off x="3286" y="3490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7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56" name="Freeform 1168"/>
            <p:cNvSpPr>
              <a:spLocks/>
            </p:cNvSpPr>
            <p:nvPr/>
          </p:nvSpPr>
          <p:spPr bwMode="auto">
            <a:xfrm>
              <a:off x="3302" y="3496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9"/>
                </a:cxn>
                <a:cxn ang="0">
                  <a:pos x="6" y="6"/>
                </a:cxn>
                <a:cxn ang="0">
                  <a:pos x="9" y="4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0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9"/>
                  </a:lnTo>
                  <a:lnTo>
                    <a:pt x="6" y="6"/>
                  </a:lnTo>
                  <a:lnTo>
                    <a:pt x="9" y="4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57" name="Freeform 1169"/>
            <p:cNvSpPr>
              <a:spLocks/>
            </p:cNvSpPr>
            <p:nvPr/>
          </p:nvSpPr>
          <p:spPr bwMode="auto">
            <a:xfrm>
              <a:off x="3317" y="3501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7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58" name="Freeform 1170"/>
            <p:cNvSpPr>
              <a:spLocks/>
            </p:cNvSpPr>
            <p:nvPr/>
          </p:nvSpPr>
          <p:spPr bwMode="auto">
            <a:xfrm>
              <a:off x="3333" y="3507"/>
              <a:ext cx="8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7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1"/>
                </a:cxn>
                <a:cxn ang="0">
                  <a:pos x="4" y="0"/>
                </a:cxn>
              </a:cxnLst>
              <a:rect l="0" t="0" r="r" b="b"/>
              <a:pathLst>
                <a:path w="8" h="7">
                  <a:moveTo>
                    <a:pt x="4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7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59" name="Freeform 1171"/>
            <p:cNvSpPr>
              <a:spLocks/>
            </p:cNvSpPr>
            <p:nvPr/>
          </p:nvSpPr>
          <p:spPr bwMode="auto">
            <a:xfrm>
              <a:off x="3348" y="3512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8" y="7"/>
                  </a:lnTo>
                  <a:lnTo>
                    <a:pt x="9" y="5"/>
                  </a:lnTo>
                  <a:lnTo>
                    <a:pt x="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60" name="Freeform 1172"/>
            <p:cNvSpPr>
              <a:spLocks/>
            </p:cNvSpPr>
            <p:nvPr/>
          </p:nvSpPr>
          <p:spPr bwMode="auto">
            <a:xfrm>
              <a:off x="3364" y="3517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9" y="7"/>
                </a:cxn>
                <a:cxn ang="0">
                  <a:pos x="9" y="5"/>
                </a:cxn>
                <a:cxn ang="0">
                  <a:pos x="9" y="1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lnTo>
                    <a:pt x="5" y="8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61" name="Freeform 1173"/>
            <p:cNvSpPr>
              <a:spLocks/>
            </p:cNvSpPr>
            <p:nvPr/>
          </p:nvSpPr>
          <p:spPr bwMode="auto">
            <a:xfrm>
              <a:off x="3382" y="3522"/>
              <a:ext cx="8" cy="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3" y="7"/>
                </a:cxn>
                <a:cxn ang="0">
                  <a:pos x="6" y="7"/>
                </a:cxn>
                <a:cxn ang="0">
                  <a:pos x="8" y="3"/>
                </a:cxn>
                <a:cxn ang="0">
                  <a:pos x="6" y="1"/>
                </a:cxn>
                <a:cxn ang="0">
                  <a:pos x="3" y="0"/>
                </a:cxn>
              </a:cxnLst>
              <a:rect l="0" t="0" r="r" b="b"/>
              <a:pathLst>
                <a:path w="8" h="7">
                  <a:moveTo>
                    <a:pt x="3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3" y="7"/>
                  </a:lnTo>
                  <a:lnTo>
                    <a:pt x="6" y="7"/>
                  </a:lnTo>
                  <a:lnTo>
                    <a:pt x="8" y="3"/>
                  </a:lnTo>
                  <a:lnTo>
                    <a:pt x="6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62" name="Freeform 1174"/>
            <p:cNvSpPr>
              <a:spLocks/>
            </p:cNvSpPr>
            <p:nvPr/>
          </p:nvSpPr>
          <p:spPr bwMode="auto">
            <a:xfrm>
              <a:off x="3398" y="3525"/>
              <a:ext cx="7" cy="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3" y="9"/>
                </a:cxn>
                <a:cxn ang="0">
                  <a:pos x="6" y="8"/>
                </a:cxn>
                <a:cxn ang="0">
                  <a:pos x="7" y="5"/>
                </a:cxn>
                <a:cxn ang="0">
                  <a:pos x="6" y="1"/>
                </a:cxn>
                <a:cxn ang="0">
                  <a:pos x="3" y="0"/>
                </a:cxn>
              </a:cxnLst>
              <a:rect l="0" t="0" r="r" b="b"/>
              <a:pathLst>
                <a:path w="7" h="9">
                  <a:moveTo>
                    <a:pt x="3" y="0"/>
                  </a:moveTo>
                  <a:lnTo>
                    <a:pt x="0" y="1"/>
                  </a:lnTo>
                  <a:lnTo>
                    <a:pt x="0" y="5"/>
                  </a:lnTo>
                  <a:lnTo>
                    <a:pt x="0" y="8"/>
                  </a:lnTo>
                  <a:lnTo>
                    <a:pt x="3" y="9"/>
                  </a:lnTo>
                  <a:lnTo>
                    <a:pt x="6" y="8"/>
                  </a:lnTo>
                  <a:lnTo>
                    <a:pt x="7" y="5"/>
                  </a:lnTo>
                  <a:lnTo>
                    <a:pt x="6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63" name="Freeform 1175"/>
            <p:cNvSpPr>
              <a:spLocks/>
            </p:cNvSpPr>
            <p:nvPr/>
          </p:nvSpPr>
          <p:spPr bwMode="auto">
            <a:xfrm>
              <a:off x="3413" y="3530"/>
              <a:ext cx="8" cy="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3" y="7"/>
                </a:cxn>
                <a:cxn ang="0">
                  <a:pos x="7" y="7"/>
                </a:cxn>
                <a:cxn ang="0">
                  <a:pos x="8" y="4"/>
                </a:cxn>
                <a:cxn ang="0">
                  <a:pos x="7" y="1"/>
                </a:cxn>
                <a:cxn ang="0">
                  <a:pos x="3" y="0"/>
                </a:cxn>
              </a:cxnLst>
              <a:rect l="0" t="0" r="r" b="b"/>
              <a:pathLst>
                <a:path w="8" h="7">
                  <a:moveTo>
                    <a:pt x="3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8" y="4"/>
                  </a:lnTo>
                  <a:lnTo>
                    <a:pt x="7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64" name="Freeform 1176"/>
            <p:cNvSpPr>
              <a:spLocks/>
            </p:cNvSpPr>
            <p:nvPr/>
          </p:nvSpPr>
          <p:spPr bwMode="auto">
            <a:xfrm>
              <a:off x="3429" y="3535"/>
              <a:ext cx="8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4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8" h="8">
                  <a:moveTo>
                    <a:pt x="5" y="0"/>
                  </a:moveTo>
                  <a:lnTo>
                    <a:pt x="2" y="1"/>
                  </a:lnTo>
                  <a:lnTo>
                    <a:pt x="0" y="4"/>
                  </a:lnTo>
                  <a:lnTo>
                    <a:pt x="2" y="6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4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65" name="Freeform 1177"/>
            <p:cNvSpPr>
              <a:spLocks/>
            </p:cNvSpPr>
            <p:nvPr/>
          </p:nvSpPr>
          <p:spPr bwMode="auto">
            <a:xfrm>
              <a:off x="3446" y="3537"/>
              <a:ext cx="8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6" y="9"/>
                </a:cxn>
                <a:cxn ang="0">
                  <a:pos x="8" y="5"/>
                </a:cxn>
                <a:cxn ang="0">
                  <a:pos x="6" y="3"/>
                </a:cxn>
                <a:cxn ang="0">
                  <a:pos x="4" y="0"/>
                </a:cxn>
              </a:cxnLst>
              <a:rect l="0" t="0" r="r" b="b"/>
              <a:pathLst>
                <a:path w="8" h="10">
                  <a:moveTo>
                    <a:pt x="4" y="0"/>
                  </a:move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6" y="9"/>
                  </a:lnTo>
                  <a:lnTo>
                    <a:pt x="8" y="5"/>
                  </a:lnTo>
                  <a:lnTo>
                    <a:pt x="6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66" name="Freeform 1178"/>
            <p:cNvSpPr>
              <a:spLocks/>
            </p:cNvSpPr>
            <p:nvPr/>
          </p:nvSpPr>
          <p:spPr bwMode="auto">
            <a:xfrm>
              <a:off x="3462" y="3542"/>
              <a:ext cx="8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4" y="9"/>
                </a:cxn>
                <a:cxn ang="0">
                  <a:pos x="8" y="6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4" y="0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lnTo>
                    <a:pt x="2" y="1"/>
                  </a:lnTo>
                  <a:lnTo>
                    <a:pt x="0" y="5"/>
                  </a:lnTo>
                  <a:lnTo>
                    <a:pt x="2" y="6"/>
                  </a:lnTo>
                  <a:lnTo>
                    <a:pt x="4" y="9"/>
                  </a:lnTo>
                  <a:lnTo>
                    <a:pt x="8" y="6"/>
                  </a:lnTo>
                  <a:lnTo>
                    <a:pt x="8" y="5"/>
                  </a:lnTo>
                  <a:lnTo>
                    <a:pt x="8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67" name="Freeform 1179"/>
            <p:cNvSpPr>
              <a:spLocks/>
            </p:cNvSpPr>
            <p:nvPr/>
          </p:nvSpPr>
          <p:spPr bwMode="auto">
            <a:xfrm>
              <a:off x="3478" y="3546"/>
              <a:ext cx="9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9" y="4"/>
                </a:cxn>
                <a:cxn ang="0">
                  <a:pos x="7" y="1"/>
                </a:cxn>
                <a:cxn ang="0">
                  <a:pos x="4" y="0"/>
                </a:cxn>
              </a:cxnLst>
              <a:rect l="0" t="0" r="r" b="b"/>
              <a:pathLst>
                <a:path w="9" h="7">
                  <a:moveTo>
                    <a:pt x="4" y="0"/>
                  </a:moveTo>
                  <a:lnTo>
                    <a:pt x="0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7"/>
                  </a:lnTo>
                  <a:lnTo>
                    <a:pt x="9" y="4"/>
                  </a:lnTo>
                  <a:lnTo>
                    <a:pt x="7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68" name="Freeform 1180"/>
            <p:cNvSpPr>
              <a:spLocks/>
            </p:cNvSpPr>
            <p:nvPr/>
          </p:nvSpPr>
          <p:spPr bwMode="auto">
            <a:xfrm>
              <a:off x="3495" y="3548"/>
              <a:ext cx="8" cy="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7" y="8"/>
                </a:cxn>
                <a:cxn ang="0">
                  <a:pos x="8" y="5"/>
                </a:cxn>
                <a:cxn ang="0">
                  <a:pos x="7" y="2"/>
                </a:cxn>
                <a:cxn ang="0">
                  <a:pos x="3" y="0"/>
                </a:cxn>
              </a:cxnLst>
              <a:rect l="0" t="0" r="r" b="b"/>
              <a:pathLst>
                <a:path w="8" h="9">
                  <a:moveTo>
                    <a:pt x="3" y="0"/>
                  </a:move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7" y="8"/>
                  </a:lnTo>
                  <a:lnTo>
                    <a:pt x="8" y="5"/>
                  </a:lnTo>
                  <a:lnTo>
                    <a:pt x="7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69" name="Freeform 1181"/>
            <p:cNvSpPr>
              <a:spLocks/>
            </p:cNvSpPr>
            <p:nvPr/>
          </p:nvSpPr>
          <p:spPr bwMode="auto">
            <a:xfrm>
              <a:off x="3511" y="3551"/>
              <a:ext cx="8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5" y="8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8" y="2"/>
                </a:cxn>
                <a:cxn ang="0">
                  <a:pos x="5" y="0"/>
                </a:cxn>
              </a:cxnLst>
              <a:rect l="0" t="0" r="r" b="b"/>
              <a:pathLst>
                <a:path w="8" h="8">
                  <a:moveTo>
                    <a:pt x="5" y="0"/>
                  </a:move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5" y="8"/>
                  </a:lnTo>
                  <a:lnTo>
                    <a:pt x="8" y="8"/>
                  </a:lnTo>
                  <a:lnTo>
                    <a:pt x="8" y="5"/>
                  </a:lnTo>
                  <a:lnTo>
                    <a:pt x="8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70" name="Freeform 1182"/>
            <p:cNvSpPr>
              <a:spLocks/>
            </p:cNvSpPr>
            <p:nvPr/>
          </p:nvSpPr>
          <p:spPr bwMode="auto">
            <a:xfrm>
              <a:off x="3528" y="3554"/>
              <a:ext cx="8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6" y="8"/>
                </a:cxn>
                <a:cxn ang="0">
                  <a:pos x="8" y="5"/>
                </a:cxn>
                <a:cxn ang="0">
                  <a:pos x="6" y="2"/>
                </a:cxn>
                <a:cxn ang="0">
                  <a:pos x="4" y="0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4" y="9"/>
                  </a:lnTo>
                  <a:lnTo>
                    <a:pt x="6" y="8"/>
                  </a:lnTo>
                  <a:lnTo>
                    <a:pt x="8" y="5"/>
                  </a:lnTo>
                  <a:lnTo>
                    <a:pt x="6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71" name="Freeform 1183"/>
            <p:cNvSpPr>
              <a:spLocks/>
            </p:cNvSpPr>
            <p:nvPr/>
          </p:nvSpPr>
          <p:spPr bwMode="auto">
            <a:xfrm>
              <a:off x="3544" y="3557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5" y="8"/>
                </a:cxn>
                <a:cxn ang="0">
                  <a:pos x="8" y="7"/>
                </a:cxn>
                <a:cxn ang="0">
                  <a:pos x="9" y="3"/>
                </a:cxn>
                <a:cxn ang="0">
                  <a:pos x="8" y="2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1" y="2"/>
                  </a:lnTo>
                  <a:lnTo>
                    <a:pt x="0" y="3"/>
                  </a:lnTo>
                  <a:lnTo>
                    <a:pt x="1" y="7"/>
                  </a:lnTo>
                  <a:lnTo>
                    <a:pt x="5" y="8"/>
                  </a:lnTo>
                  <a:lnTo>
                    <a:pt x="8" y="7"/>
                  </a:lnTo>
                  <a:lnTo>
                    <a:pt x="9" y="3"/>
                  </a:lnTo>
                  <a:lnTo>
                    <a:pt x="8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72" name="Freeform 1184"/>
            <p:cNvSpPr>
              <a:spLocks/>
            </p:cNvSpPr>
            <p:nvPr/>
          </p:nvSpPr>
          <p:spPr bwMode="auto">
            <a:xfrm>
              <a:off x="3560" y="3559"/>
              <a:ext cx="9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3" y="6"/>
                </a:cxn>
                <a:cxn ang="0">
                  <a:pos x="5" y="9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5" y="0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lnTo>
                    <a:pt x="3" y="1"/>
                  </a:lnTo>
                  <a:lnTo>
                    <a:pt x="0" y="4"/>
                  </a:lnTo>
                  <a:lnTo>
                    <a:pt x="3" y="6"/>
                  </a:lnTo>
                  <a:lnTo>
                    <a:pt x="5" y="9"/>
                  </a:lnTo>
                  <a:lnTo>
                    <a:pt x="8" y="6"/>
                  </a:lnTo>
                  <a:lnTo>
                    <a:pt x="9" y="4"/>
                  </a:lnTo>
                  <a:lnTo>
                    <a:pt x="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73" name="Freeform 1185"/>
            <p:cNvSpPr>
              <a:spLocks/>
            </p:cNvSpPr>
            <p:nvPr/>
          </p:nvSpPr>
          <p:spPr bwMode="auto">
            <a:xfrm>
              <a:off x="3578" y="3562"/>
              <a:ext cx="7" cy="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6" y="6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3" y="0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1" y="6"/>
                  </a:lnTo>
                  <a:lnTo>
                    <a:pt x="3" y="8"/>
                  </a:lnTo>
                  <a:lnTo>
                    <a:pt x="6" y="6"/>
                  </a:lnTo>
                  <a:lnTo>
                    <a:pt x="7" y="3"/>
                  </a:lnTo>
                  <a:lnTo>
                    <a:pt x="6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74" name="Freeform 1186"/>
            <p:cNvSpPr>
              <a:spLocks/>
            </p:cNvSpPr>
            <p:nvPr/>
          </p:nvSpPr>
          <p:spPr bwMode="auto">
            <a:xfrm>
              <a:off x="3594" y="3563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4" y="8"/>
                </a:cxn>
                <a:cxn ang="0">
                  <a:pos x="7" y="8"/>
                </a:cxn>
                <a:cxn ang="0">
                  <a:pos x="9" y="5"/>
                </a:cxn>
                <a:cxn ang="0">
                  <a:pos x="7" y="2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8"/>
                  </a:lnTo>
                  <a:lnTo>
                    <a:pt x="7" y="8"/>
                  </a:lnTo>
                  <a:lnTo>
                    <a:pt x="9" y="5"/>
                  </a:lnTo>
                  <a:lnTo>
                    <a:pt x="7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75" name="Freeform 1187"/>
            <p:cNvSpPr>
              <a:spLocks/>
            </p:cNvSpPr>
            <p:nvPr/>
          </p:nvSpPr>
          <p:spPr bwMode="auto">
            <a:xfrm>
              <a:off x="3611" y="3565"/>
              <a:ext cx="8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</a:cxnLst>
              <a:rect l="0" t="0" r="r" b="b"/>
              <a:pathLst>
                <a:path w="8" h="8">
                  <a:moveTo>
                    <a:pt x="4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76" name="Freeform 1188"/>
            <p:cNvSpPr>
              <a:spLocks/>
            </p:cNvSpPr>
            <p:nvPr/>
          </p:nvSpPr>
          <p:spPr bwMode="auto">
            <a:xfrm>
              <a:off x="3627" y="3566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7" y="2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2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7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77" name="Freeform 1189"/>
            <p:cNvSpPr>
              <a:spLocks/>
            </p:cNvSpPr>
            <p:nvPr/>
          </p:nvSpPr>
          <p:spPr bwMode="auto">
            <a:xfrm>
              <a:off x="3644" y="3568"/>
              <a:ext cx="8" cy="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5" y="7"/>
                </a:cxn>
                <a:cxn ang="0">
                  <a:pos x="7" y="7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8" y="3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78" name="Freeform 1190"/>
            <p:cNvSpPr>
              <a:spLocks/>
            </p:cNvSpPr>
            <p:nvPr/>
          </p:nvSpPr>
          <p:spPr bwMode="auto">
            <a:xfrm>
              <a:off x="3661" y="3569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8"/>
                </a:cxn>
                <a:cxn ang="0">
                  <a:pos x="7" y="6"/>
                </a:cxn>
                <a:cxn ang="0">
                  <a:pos x="9" y="4"/>
                </a:cxn>
                <a:cxn ang="0">
                  <a:pos x="7" y="1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8"/>
                  </a:lnTo>
                  <a:lnTo>
                    <a:pt x="7" y="6"/>
                  </a:lnTo>
                  <a:lnTo>
                    <a:pt x="9" y="4"/>
                  </a:lnTo>
                  <a:lnTo>
                    <a:pt x="7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79" name="Freeform 1191"/>
            <p:cNvSpPr>
              <a:spLocks/>
            </p:cNvSpPr>
            <p:nvPr/>
          </p:nvSpPr>
          <p:spPr bwMode="auto">
            <a:xfrm>
              <a:off x="3678" y="3569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4" y="8"/>
                </a:cxn>
                <a:cxn ang="0">
                  <a:pos x="7" y="7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4" y="8"/>
                  </a:lnTo>
                  <a:lnTo>
                    <a:pt x="7" y="7"/>
                  </a:lnTo>
                  <a:lnTo>
                    <a:pt x="9" y="4"/>
                  </a:lnTo>
                  <a:lnTo>
                    <a:pt x="7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80" name="Freeform 1192"/>
            <p:cNvSpPr>
              <a:spLocks/>
            </p:cNvSpPr>
            <p:nvPr/>
          </p:nvSpPr>
          <p:spPr bwMode="auto">
            <a:xfrm>
              <a:off x="3694" y="3570"/>
              <a:ext cx="9" cy="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5" y="7"/>
                </a:cxn>
                <a:cxn ang="0">
                  <a:pos x="7" y="7"/>
                </a:cxn>
                <a:cxn ang="0">
                  <a:pos x="9" y="4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9" h="7">
                  <a:moveTo>
                    <a:pt x="5" y="0"/>
                  </a:move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9" y="4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81" name="Freeform 1193"/>
            <p:cNvSpPr>
              <a:spLocks/>
            </p:cNvSpPr>
            <p:nvPr/>
          </p:nvSpPr>
          <p:spPr bwMode="auto">
            <a:xfrm>
              <a:off x="3712" y="3571"/>
              <a:ext cx="7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7" y="4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7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8"/>
                  </a:lnTo>
                  <a:lnTo>
                    <a:pt x="6" y="6"/>
                  </a:lnTo>
                  <a:lnTo>
                    <a:pt x="7" y="4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82" name="Freeform 1194"/>
            <p:cNvSpPr>
              <a:spLocks/>
            </p:cNvSpPr>
            <p:nvPr/>
          </p:nvSpPr>
          <p:spPr bwMode="auto">
            <a:xfrm>
              <a:off x="3728" y="3571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9" y="4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8"/>
                  </a:lnTo>
                  <a:lnTo>
                    <a:pt x="7" y="6"/>
                  </a:lnTo>
                  <a:lnTo>
                    <a:pt x="9" y="4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83" name="Freeform 1195"/>
            <p:cNvSpPr>
              <a:spLocks/>
            </p:cNvSpPr>
            <p:nvPr/>
          </p:nvSpPr>
          <p:spPr bwMode="auto">
            <a:xfrm>
              <a:off x="3745" y="3570"/>
              <a:ext cx="8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8" y="4"/>
                </a:cxn>
                <a:cxn ang="0">
                  <a:pos x="7" y="1"/>
                </a:cxn>
                <a:cxn ang="0">
                  <a:pos x="4" y="0"/>
                </a:cxn>
              </a:cxnLst>
              <a:rect l="0" t="0" r="r" b="b"/>
              <a:pathLst>
                <a:path w="8" h="7">
                  <a:moveTo>
                    <a:pt x="4" y="0"/>
                  </a:moveTo>
                  <a:lnTo>
                    <a:pt x="0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7"/>
                  </a:lnTo>
                  <a:lnTo>
                    <a:pt x="8" y="4"/>
                  </a:lnTo>
                  <a:lnTo>
                    <a:pt x="7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84" name="Freeform 1196"/>
            <p:cNvSpPr>
              <a:spLocks/>
            </p:cNvSpPr>
            <p:nvPr/>
          </p:nvSpPr>
          <p:spPr bwMode="auto">
            <a:xfrm>
              <a:off x="3761" y="3570"/>
              <a:ext cx="9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9" y="4"/>
                </a:cxn>
                <a:cxn ang="0">
                  <a:pos x="7" y="1"/>
                </a:cxn>
                <a:cxn ang="0">
                  <a:pos x="4" y="0"/>
                </a:cxn>
              </a:cxnLst>
              <a:rect l="0" t="0" r="r" b="b"/>
              <a:pathLst>
                <a:path w="9" h="7">
                  <a:moveTo>
                    <a:pt x="4" y="0"/>
                  </a:move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4" y="7"/>
                  </a:lnTo>
                  <a:lnTo>
                    <a:pt x="7" y="7"/>
                  </a:lnTo>
                  <a:lnTo>
                    <a:pt x="9" y="4"/>
                  </a:lnTo>
                  <a:lnTo>
                    <a:pt x="7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85" name="Freeform 1197"/>
            <p:cNvSpPr>
              <a:spLocks/>
            </p:cNvSpPr>
            <p:nvPr/>
          </p:nvSpPr>
          <p:spPr bwMode="auto">
            <a:xfrm>
              <a:off x="3778" y="3569"/>
              <a:ext cx="8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8" y="4"/>
                </a:cxn>
                <a:cxn ang="0">
                  <a:pos x="7" y="2"/>
                </a:cxn>
                <a:cxn ang="0">
                  <a:pos x="5" y="0"/>
                </a:cxn>
              </a:cxnLst>
              <a:rect l="0" t="0" r="r" b="b"/>
              <a:pathLst>
                <a:path w="8" h="8">
                  <a:moveTo>
                    <a:pt x="5" y="0"/>
                  </a:moveTo>
                  <a:lnTo>
                    <a:pt x="1" y="2"/>
                  </a:lnTo>
                  <a:lnTo>
                    <a:pt x="0" y="4"/>
                  </a:lnTo>
                  <a:lnTo>
                    <a:pt x="1" y="7"/>
                  </a:lnTo>
                  <a:lnTo>
                    <a:pt x="5" y="8"/>
                  </a:lnTo>
                  <a:lnTo>
                    <a:pt x="7" y="7"/>
                  </a:lnTo>
                  <a:lnTo>
                    <a:pt x="8" y="4"/>
                  </a:lnTo>
                  <a:lnTo>
                    <a:pt x="7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86" name="Freeform 1198"/>
            <p:cNvSpPr>
              <a:spLocks/>
            </p:cNvSpPr>
            <p:nvPr/>
          </p:nvSpPr>
          <p:spPr bwMode="auto">
            <a:xfrm>
              <a:off x="3795" y="3568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9" y="5"/>
                </a:cxn>
                <a:cxn ang="0">
                  <a:pos x="6" y="2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1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8"/>
                  </a:lnTo>
                  <a:lnTo>
                    <a:pt x="6" y="7"/>
                  </a:lnTo>
                  <a:lnTo>
                    <a:pt x="9" y="5"/>
                  </a:lnTo>
                  <a:lnTo>
                    <a:pt x="6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87" name="Freeform 1199"/>
            <p:cNvSpPr>
              <a:spLocks/>
            </p:cNvSpPr>
            <p:nvPr/>
          </p:nvSpPr>
          <p:spPr bwMode="auto">
            <a:xfrm>
              <a:off x="3811" y="3568"/>
              <a:ext cx="9" cy="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5" y="7"/>
                </a:cxn>
                <a:cxn ang="0">
                  <a:pos x="8" y="6"/>
                </a:cxn>
                <a:cxn ang="0">
                  <a:pos x="9" y="3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9" h="7">
                  <a:moveTo>
                    <a:pt x="5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1" y="6"/>
                  </a:lnTo>
                  <a:lnTo>
                    <a:pt x="5" y="7"/>
                  </a:lnTo>
                  <a:lnTo>
                    <a:pt x="8" y="6"/>
                  </a:lnTo>
                  <a:lnTo>
                    <a:pt x="9" y="3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88" name="Freeform 1200"/>
            <p:cNvSpPr>
              <a:spLocks/>
            </p:cNvSpPr>
            <p:nvPr/>
          </p:nvSpPr>
          <p:spPr bwMode="auto">
            <a:xfrm>
              <a:off x="3829" y="3565"/>
              <a:ext cx="7" cy="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6" y="8"/>
                </a:cxn>
                <a:cxn ang="0">
                  <a:pos x="7" y="5"/>
                </a:cxn>
                <a:cxn ang="0">
                  <a:pos x="6" y="3"/>
                </a:cxn>
                <a:cxn ang="0">
                  <a:pos x="3" y="0"/>
                </a:cxn>
              </a:cxnLst>
              <a:rect l="0" t="0" r="r" b="b"/>
              <a:pathLst>
                <a:path w="7" h="9">
                  <a:moveTo>
                    <a:pt x="3" y="0"/>
                  </a:moveTo>
                  <a:lnTo>
                    <a:pt x="1" y="3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6" y="8"/>
                  </a:lnTo>
                  <a:lnTo>
                    <a:pt x="7" y="5"/>
                  </a:lnTo>
                  <a:lnTo>
                    <a:pt x="6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89" name="Freeform 1201"/>
            <p:cNvSpPr>
              <a:spLocks/>
            </p:cNvSpPr>
            <p:nvPr/>
          </p:nvSpPr>
          <p:spPr bwMode="auto">
            <a:xfrm>
              <a:off x="3845" y="3564"/>
              <a:ext cx="8" cy="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7" y="7"/>
                </a:cxn>
                <a:cxn ang="0">
                  <a:pos x="8" y="4"/>
                </a:cxn>
                <a:cxn ang="0">
                  <a:pos x="7" y="1"/>
                </a:cxn>
                <a:cxn ang="0">
                  <a:pos x="3" y="0"/>
                </a:cxn>
              </a:cxnLst>
              <a:rect l="0" t="0" r="r" b="b"/>
              <a:pathLst>
                <a:path w="8" h="9">
                  <a:moveTo>
                    <a:pt x="3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3" y="9"/>
                  </a:lnTo>
                  <a:lnTo>
                    <a:pt x="7" y="7"/>
                  </a:lnTo>
                  <a:lnTo>
                    <a:pt x="8" y="4"/>
                  </a:lnTo>
                  <a:lnTo>
                    <a:pt x="7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90" name="Freeform 1202"/>
            <p:cNvSpPr>
              <a:spLocks/>
            </p:cNvSpPr>
            <p:nvPr/>
          </p:nvSpPr>
          <p:spPr bwMode="auto">
            <a:xfrm>
              <a:off x="3861" y="3563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2" y="1"/>
                  </a:lnTo>
                  <a:lnTo>
                    <a:pt x="0" y="3"/>
                  </a:lnTo>
                  <a:lnTo>
                    <a:pt x="2" y="7"/>
                  </a:lnTo>
                  <a:lnTo>
                    <a:pt x="5" y="8"/>
                  </a:lnTo>
                  <a:lnTo>
                    <a:pt x="7" y="7"/>
                  </a:lnTo>
                  <a:lnTo>
                    <a:pt x="9" y="3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91" name="Freeform 1203"/>
            <p:cNvSpPr>
              <a:spLocks/>
            </p:cNvSpPr>
            <p:nvPr/>
          </p:nvSpPr>
          <p:spPr bwMode="auto">
            <a:xfrm>
              <a:off x="3878" y="3560"/>
              <a:ext cx="8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8" y="3"/>
                </a:cxn>
                <a:cxn ang="0">
                  <a:pos x="4" y="0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lnTo>
                    <a:pt x="1" y="3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9"/>
                  </a:lnTo>
                  <a:lnTo>
                    <a:pt x="8" y="8"/>
                  </a:lnTo>
                  <a:lnTo>
                    <a:pt x="8" y="5"/>
                  </a:lnTo>
                  <a:lnTo>
                    <a:pt x="8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92" name="Freeform 1204"/>
            <p:cNvSpPr>
              <a:spLocks/>
            </p:cNvSpPr>
            <p:nvPr/>
          </p:nvSpPr>
          <p:spPr bwMode="auto">
            <a:xfrm>
              <a:off x="3894" y="3559"/>
              <a:ext cx="9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7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4" y="0"/>
                </a:cxn>
              </a:cxnLst>
              <a:rect l="0" t="0" r="r" b="b"/>
              <a:pathLst>
                <a:path w="9" h="7">
                  <a:moveTo>
                    <a:pt x="4" y="0"/>
                  </a:moveTo>
                  <a:lnTo>
                    <a:pt x="2" y="1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7"/>
                  </a:lnTo>
                  <a:lnTo>
                    <a:pt x="8" y="6"/>
                  </a:lnTo>
                  <a:lnTo>
                    <a:pt x="9" y="4"/>
                  </a:lnTo>
                  <a:lnTo>
                    <a:pt x="8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93" name="Freeform 1205"/>
            <p:cNvSpPr>
              <a:spLocks/>
            </p:cNvSpPr>
            <p:nvPr/>
          </p:nvSpPr>
          <p:spPr bwMode="auto">
            <a:xfrm>
              <a:off x="3912" y="3556"/>
              <a:ext cx="7" cy="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6" y="7"/>
                </a:cxn>
                <a:cxn ang="0">
                  <a:pos x="7" y="4"/>
                </a:cxn>
                <a:cxn ang="0">
                  <a:pos x="6" y="1"/>
                </a:cxn>
                <a:cxn ang="0">
                  <a:pos x="3" y="0"/>
                </a:cxn>
              </a:cxnLst>
              <a:rect l="0" t="0" r="r" b="b"/>
              <a:pathLst>
                <a:path w="7" h="8">
                  <a:moveTo>
                    <a:pt x="3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3" y="8"/>
                  </a:lnTo>
                  <a:lnTo>
                    <a:pt x="6" y="7"/>
                  </a:lnTo>
                  <a:lnTo>
                    <a:pt x="7" y="4"/>
                  </a:lnTo>
                  <a:lnTo>
                    <a:pt x="6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94" name="Freeform 1206"/>
            <p:cNvSpPr>
              <a:spLocks/>
            </p:cNvSpPr>
            <p:nvPr/>
          </p:nvSpPr>
          <p:spPr bwMode="auto">
            <a:xfrm>
              <a:off x="3928" y="3553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7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95" name="Freeform 1207"/>
            <p:cNvSpPr>
              <a:spLocks/>
            </p:cNvSpPr>
            <p:nvPr/>
          </p:nvSpPr>
          <p:spPr bwMode="auto">
            <a:xfrm>
              <a:off x="3944" y="3551"/>
              <a:ext cx="9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7" y="7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4" y="0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4" y="8"/>
                  </a:lnTo>
                  <a:lnTo>
                    <a:pt x="7" y="7"/>
                  </a:lnTo>
                  <a:lnTo>
                    <a:pt x="9" y="3"/>
                  </a:lnTo>
                  <a:lnTo>
                    <a:pt x="7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96" name="Freeform 1208"/>
            <p:cNvSpPr>
              <a:spLocks/>
            </p:cNvSpPr>
            <p:nvPr/>
          </p:nvSpPr>
          <p:spPr bwMode="auto">
            <a:xfrm>
              <a:off x="3960" y="3547"/>
              <a:ext cx="9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5" y="9"/>
                </a:cxn>
                <a:cxn ang="0">
                  <a:pos x="8" y="7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5" y="0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5" y="9"/>
                  </a:lnTo>
                  <a:lnTo>
                    <a:pt x="8" y="7"/>
                  </a:lnTo>
                  <a:lnTo>
                    <a:pt x="9" y="4"/>
                  </a:lnTo>
                  <a:lnTo>
                    <a:pt x="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97" name="Freeform 1209"/>
            <p:cNvSpPr>
              <a:spLocks/>
            </p:cNvSpPr>
            <p:nvPr/>
          </p:nvSpPr>
          <p:spPr bwMode="auto">
            <a:xfrm>
              <a:off x="3976" y="3543"/>
              <a:ext cx="9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3"/>
                </a:cxn>
                <a:cxn ang="0">
                  <a:pos x="0" y="5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9" y="8"/>
                </a:cxn>
                <a:cxn ang="0">
                  <a:pos x="9" y="5"/>
                </a:cxn>
                <a:cxn ang="0">
                  <a:pos x="9" y="3"/>
                </a:cxn>
                <a:cxn ang="0">
                  <a:pos x="5" y="0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lnTo>
                    <a:pt x="3" y="3"/>
                  </a:lnTo>
                  <a:lnTo>
                    <a:pt x="0" y="5"/>
                  </a:lnTo>
                  <a:lnTo>
                    <a:pt x="3" y="8"/>
                  </a:lnTo>
                  <a:lnTo>
                    <a:pt x="5" y="9"/>
                  </a:lnTo>
                  <a:lnTo>
                    <a:pt x="9" y="8"/>
                  </a:lnTo>
                  <a:lnTo>
                    <a:pt x="9" y="5"/>
                  </a:lnTo>
                  <a:lnTo>
                    <a:pt x="9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98" name="Freeform 1210"/>
            <p:cNvSpPr>
              <a:spLocks/>
            </p:cNvSpPr>
            <p:nvPr/>
          </p:nvSpPr>
          <p:spPr bwMode="auto">
            <a:xfrm>
              <a:off x="3994" y="3541"/>
              <a:ext cx="8" cy="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3" y="7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6" y="0"/>
                </a:cxn>
                <a:cxn ang="0">
                  <a:pos x="3" y="0"/>
                </a:cxn>
              </a:cxnLst>
              <a:rect l="0" t="0" r="r" b="b"/>
              <a:pathLst>
                <a:path w="8" h="7">
                  <a:moveTo>
                    <a:pt x="3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3" y="7"/>
                  </a:lnTo>
                  <a:lnTo>
                    <a:pt x="6" y="6"/>
                  </a:lnTo>
                  <a:lnTo>
                    <a:pt x="8" y="4"/>
                  </a:lnTo>
                  <a:lnTo>
                    <a:pt x="6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099" name="Freeform 1211"/>
            <p:cNvSpPr>
              <a:spLocks/>
            </p:cNvSpPr>
            <p:nvPr/>
          </p:nvSpPr>
          <p:spPr bwMode="auto">
            <a:xfrm>
              <a:off x="4010" y="3536"/>
              <a:ext cx="7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7" h="9">
                  <a:moveTo>
                    <a:pt x="4" y="0"/>
                  </a:move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9"/>
                  </a:lnTo>
                  <a:lnTo>
                    <a:pt x="6" y="7"/>
                  </a:lnTo>
                  <a:lnTo>
                    <a:pt x="7" y="5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00" name="Freeform 1212"/>
            <p:cNvSpPr>
              <a:spLocks/>
            </p:cNvSpPr>
            <p:nvPr/>
          </p:nvSpPr>
          <p:spPr bwMode="auto">
            <a:xfrm>
              <a:off x="4026" y="3533"/>
              <a:ext cx="9" cy="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1" y="6"/>
                  </a:lnTo>
                  <a:lnTo>
                    <a:pt x="5" y="8"/>
                  </a:lnTo>
                  <a:lnTo>
                    <a:pt x="7" y="6"/>
                  </a:lnTo>
                  <a:lnTo>
                    <a:pt x="9" y="3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01" name="Freeform 1213"/>
            <p:cNvSpPr>
              <a:spLocks/>
            </p:cNvSpPr>
            <p:nvPr/>
          </p:nvSpPr>
          <p:spPr bwMode="auto">
            <a:xfrm>
              <a:off x="4042" y="3529"/>
              <a:ext cx="9" cy="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5" y="7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9" h="7">
                  <a:moveTo>
                    <a:pt x="5" y="0"/>
                  </a:moveTo>
                  <a:lnTo>
                    <a:pt x="1" y="0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7"/>
                  </a:lnTo>
                  <a:lnTo>
                    <a:pt x="8" y="6"/>
                  </a:lnTo>
                  <a:lnTo>
                    <a:pt x="9" y="4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02" name="Freeform 1214"/>
            <p:cNvSpPr>
              <a:spLocks/>
            </p:cNvSpPr>
            <p:nvPr/>
          </p:nvSpPr>
          <p:spPr bwMode="auto">
            <a:xfrm>
              <a:off x="4058" y="3524"/>
              <a:ext cx="8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7"/>
                </a:cxn>
                <a:cxn ang="0">
                  <a:pos x="8" y="7"/>
                </a:cxn>
                <a:cxn ang="0">
                  <a:pos x="8" y="4"/>
                </a:cxn>
                <a:cxn ang="0">
                  <a:pos x="8" y="1"/>
                </a:cxn>
                <a:cxn ang="0">
                  <a:pos x="4" y="0"/>
                </a:cxn>
              </a:cxnLst>
              <a:rect l="0" t="0" r="r" b="b"/>
              <a:pathLst>
                <a:path w="8" h="7">
                  <a:moveTo>
                    <a:pt x="4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4" y="7"/>
                  </a:lnTo>
                  <a:lnTo>
                    <a:pt x="8" y="7"/>
                  </a:lnTo>
                  <a:lnTo>
                    <a:pt x="8" y="4"/>
                  </a:lnTo>
                  <a:lnTo>
                    <a:pt x="8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03" name="Freeform 1215"/>
            <p:cNvSpPr>
              <a:spLocks/>
            </p:cNvSpPr>
            <p:nvPr/>
          </p:nvSpPr>
          <p:spPr bwMode="auto">
            <a:xfrm>
              <a:off x="4074" y="3519"/>
              <a:ext cx="9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7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4" y="0"/>
                </a:cxn>
              </a:cxnLst>
              <a:rect l="0" t="0" r="r" b="b"/>
              <a:pathLst>
                <a:path w="9" h="7">
                  <a:moveTo>
                    <a:pt x="4" y="0"/>
                  </a:moveTo>
                  <a:lnTo>
                    <a:pt x="2" y="1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7"/>
                  </a:lnTo>
                  <a:lnTo>
                    <a:pt x="8" y="6"/>
                  </a:lnTo>
                  <a:lnTo>
                    <a:pt x="9" y="4"/>
                  </a:lnTo>
                  <a:lnTo>
                    <a:pt x="8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04" name="Freeform 1216"/>
            <p:cNvSpPr>
              <a:spLocks/>
            </p:cNvSpPr>
            <p:nvPr/>
          </p:nvSpPr>
          <p:spPr bwMode="auto">
            <a:xfrm>
              <a:off x="4091" y="3513"/>
              <a:ext cx="7" cy="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9"/>
                </a:cxn>
                <a:cxn ang="0">
                  <a:pos x="6" y="9"/>
                </a:cxn>
                <a:cxn ang="0">
                  <a:pos x="7" y="5"/>
                </a:cxn>
                <a:cxn ang="0">
                  <a:pos x="6" y="3"/>
                </a:cxn>
                <a:cxn ang="0">
                  <a:pos x="3" y="0"/>
                </a:cxn>
              </a:cxnLst>
              <a:rect l="0" t="0" r="r" b="b"/>
              <a:pathLst>
                <a:path w="7" h="9">
                  <a:moveTo>
                    <a:pt x="3" y="0"/>
                  </a:move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9"/>
                  </a:lnTo>
                  <a:lnTo>
                    <a:pt x="6" y="9"/>
                  </a:lnTo>
                  <a:lnTo>
                    <a:pt x="7" y="5"/>
                  </a:lnTo>
                  <a:lnTo>
                    <a:pt x="6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05" name="Freeform 1217"/>
            <p:cNvSpPr>
              <a:spLocks/>
            </p:cNvSpPr>
            <p:nvPr/>
          </p:nvSpPr>
          <p:spPr bwMode="auto">
            <a:xfrm>
              <a:off x="4105" y="3510"/>
              <a:ext cx="9" cy="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6"/>
                </a:cxn>
                <a:cxn ang="0">
                  <a:pos x="5" y="7"/>
                </a:cxn>
                <a:cxn ang="0">
                  <a:pos x="8" y="6"/>
                </a:cxn>
                <a:cxn ang="0">
                  <a:pos x="9" y="3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9" h="7">
                  <a:moveTo>
                    <a:pt x="5" y="0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3" y="6"/>
                  </a:lnTo>
                  <a:lnTo>
                    <a:pt x="5" y="7"/>
                  </a:lnTo>
                  <a:lnTo>
                    <a:pt x="8" y="6"/>
                  </a:lnTo>
                  <a:lnTo>
                    <a:pt x="9" y="3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06" name="Freeform 1218"/>
            <p:cNvSpPr>
              <a:spLocks/>
            </p:cNvSpPr>
            <p:nvPr/>
          </p:nvSpPr>
          <p:spPr bwMode="auto">
            <a:xfrm>
              <a:off x="4122" y="3503"/>
              <a:ext cx="8" cy="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7" y="7"/>
                </a:cxn>
                <a:cxn ang="0">
                  <a:pos x="8" y="4"/>
                </a:cxn>
                <a:cxn ang="0">
                  <a:pos x="7" y="2"/>
                </a:cxn>
                <a:cxn ang="0">
                  <a:pos x="3" y="0"/>
                </a:cxn>
              </a:cxnLst>
              <a:rect l="0" t="0" r="r" b="b"/>
              <a:pathLst>
                <a:path w="8" h="9">
                  <a:moveTo>
                    <a:pt x="3" y="0"/>
                  </a:moveTo>
                  <a:lnTo>
                    <a:pt x="1" y="2"/>
                  </a:lnTo>
                  <a:lnTo>
                    <a:pt x="0" y="4"/>
                  </a:lnTo>
                  <a:lnTo>
                    <a:pt x="1" y="7"/>
                  </a:lnTo>
                  <a:lnTo>
                    <a:pt x="3" y="9"/>
                  </a:lnTo>
                  <a:lnTo>
                    <a:pt x="7" y="7"/>
                  </a:lnTo>
                  <a:lnTo>
                    <a:pt x="8" y="4"/>
                  </a:lnTo>
                  <a:lnTo>
                    <a:pt x="7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07" name="Freeform 1219"/>
            <p:cNvSpPr>
              <a:spLocks/>
            </p:cNvSpPr>
            <p:nvPr/>
          </p:nvSpPr>
          <p:spPr bwMode="auto">
            <a:xfrm>
              <a:off x="4136" y="3497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5" y="9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5" y="9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08" name="Freeform 1220"/>
            <p:cNvSpPr>
              <a:spLocks/>
            </p:cNvSpPr>
            <p:nvPr/>
          </p:nvSpPr>
          <p:spPr bwMode="auto">
            <a:xfrm>
              <a:off x="4154" y="3493"/>
              <a:ext cx="7" cy="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4" y="7"/>
                </a:cxn>
                <a:cxn ang="0">
                  <a:pos x="6" y="6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7" h="7">
                  <a:moveTo>
                    <a:pt x="4" y="0"/>
                  </a:moveTo>
                  <a:lnTo>
                    <a:pt x="1" y="1"/>
                  </a:lnTo>
                  <a:lnTo>
                    <a:pt x="0" y="3"/>
                  </a:lnTo>
                  <a:lnTo>
                    <a:pt x="1" y="6"/>
                  </a:lnTo>
                  <a:lnTo>
                    <a:pt x="4" y="7"/>
                  </a:lnTo>
                  <a:lnTo>
                    <a:pt x="6" y="6"/>
                  </a:lnTo>
                  <a:lnTo>
                    <a:pt x="7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09" name="Freeform 1221"/>
            <p:cNvSpPr>
              <a:spLocks/>
            </p:cNvSpPr>
            <p:nvPr/>
          </p:nvSpPr>
          <p:spPr bwMode="auto">
            <a:xfrm>
              <a:off x="4169" y="3485"/>
              <a:ext cx="8" cy="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3" y="9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8" y="4"/>
                </a:cxn>
                <a:cxn ang="0">
                  <a:pos x="7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2"/>
                </a:cxn>
              </a:cxnLst>
              <a:rect l="0" t="0" r="r" b="b"/>
              <a:pathLst>
                <a:path w="8" h="9">
                  <a:moveTo>
                    <a:pt x="0" y="2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3" y="9"/>
                  </a:lnTo>
                  <a:lnTo>
                    <a:pt x="6" y="8"/>
                  </a:lnTo>
                  <a:lnTo>
                    <a:pt x="7" y="8"/>
                  </a:lnTo>
                  <a:lnTo>
                    <a:pt x="8" y="4"/>
                  </a:lnTo>
                  <a:lnTo>
                    <a:pt x="7" y="2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10" name="Freeform 1222"/>
            <p:cNvSpPr>
              <a:spLocks/>
            </p:cNvSpPr>
            <p:nvPr/>
          </p:nvSpPr>
          <p:spPr bwMode="auto">
            <a:xfrm>
              <a:off x="4184" y="3479"/>
              <a:ext cx="8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7" y="8"/>
                </a:cxn>
                <a:cxn ang="0">
                  <a:pos x="8" y="4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lnTo>
                    <a:pt x="0" y="4"/>
                  </a:lnTo>
                  <a:lnTo>
                    <a:pt x="1" y="8"/>
                  </a:lnTo>
                  <a:lnTo>
                    <a:pt x="3" y="8"/>
                  </a:lnTo>
                  <a:lnTo>
                    <a:pt x="7" y="8"/>
                  </a:lnTo>
                  <a:lnTo>
                    <a:pt x="8" y="4"/>
                  </a:ln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11" name="Freeform 1223"/>
            <p:cNvSpPr>
              <a:spLocks/>
            </p:cNvSpPr>
            <p:nvPr/>
          </p:nvSpPr>
          <p:spPr bwMode="auto">
            <a:xfrm>
              <a:off x="4199" y="3473"/>
              <a:ext cx="9" cy="9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7" y="7"/>
                </a:cxn>
                <a:cxn ang="0">
                  <a:pos x="9" y="4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</a:cxnLst>
              <a:rect l="0" t="0" r="r" b="b"/>
              <a:pathLst>
                <a:path w="9" h="9">
                  <a:moveTo>
                    <a:pt x="1" y="1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4"/>
                  </a:lnTo>
                  <a:lnTo>
                    <a:pt x="7" y="1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12" name="Freeform 1224"/>
            <p:cNvSpPr>
              <a:spLocks/>
            </p:cNvSpPr>
            <p:nvPr/>
          </p:nvSpPr>
          <p:spPr bwMode="auto">
            <a:xfrm>
              <a:off x="4215" y="3466"/>
              <a:ext cx="8" cy="8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7" y="2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8" h="8">
                  <a:moveTo>
                    <a:pt x="1" y="2"/>
                  </a:move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7" y="2"/>
                  </a:lnTo>
                  <a:lnTo>
                    <a:pt x="3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13" name="Freeform 1225"/>
            <p:cNvSpPr>
              <a:spLocks/>
            </p:cNvSpPr>
            <p:nvPr/>
          </p:nvSpPr>
          <p:spPr bwMode="auto">
            <a:xfrm>
              <a:off x="4230" y="3460"/>
              <a:ext cx="8" cy="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6" y="6"/>
                </a:cxn>
                <a:cxn ang="0">
                  <a:pos x="8" y="3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1" y="0"/>
                </a:cxn>
              </a:cxnLst>
              <a:rect l="0" t="0" r="r" b="b"/>
              <a:pathLst>
                <a:path w="8" h="8">
                  <a:moveTo>
                    <a:pt x="1" y="0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3" y="8"/>
                  </a:lnTo>
                  <a:lnTo>
                    <a:pt x="6" y="6"/>
                  </a:lnTo>
                  <a:lnTo>
                    <a:pt x="8" y="3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14" name="Freeform 1226"/>
            <p:cNvSpPr>
              <a:spLocks/>
            </p:cNvSpPr>
            <p:nvPr/>
          </p:nvSpPr>
          <p:spPr bwMode="auto">
            <a:xfrm>
              <a:off x="4244" y="3453"/>
              <a:ext cx="9" cy="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4" y="7"/>
                </a:cxn>
                <a:cxn ang="0">
                  <a:pos x="8" y="6"/>
                </a:cxn>
                <a:cxn ang="0">
                  <a:pos x="9" y="3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</a:cxnLst>
              <a:rect l="0" t="0" r="r" b="b"/>
              <a:pathLst>
                <a:path w="9" h="7">
                  <a:moveTo>
                    <a:pt x="2" y="0"/>
                  </a:moveTo>
                  <a:lnTo>
                    <a:pt x="0" y="3"/>
                  </a:lnTo>
                  <a:lnTo>
                    <a:pt x="2" y="6"/>
                  </a:lnTo>
                  <a:lnTo>
                    <a:pt x="4" y="7"/>
                  </a:lnTo>
                  <a:lnTo>
                    <a:pt x="8" y="6"/>
                  </a:lnTo>
                  <a:lnTo>
                    <a:pt x="9" y="3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15" name="Freeform 1227"/>
            <p:cNvSpPr>
              <a:spLocks/>
            </p:cNvSpPr>
            <p:nvPr/>
          </p:nvSpPr>
          <p:spPr bwMode="auto">
            <a:xfrm>
              <a:off x="4261" y="3445"/>
              <a:ext cx="7" cy="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3" y="8"/>
                </a:cxn>
                <a:cxn ang="0">
                  <a:pos x="6" y="6"/>
                </a:cxn>
                <a:cxn ang="0">
                  <a:pos x="7" y="4"/>
                </a:cxn>
                <a:cxn ang="0">
                  <a:pos x="6" y="2"/>
                </a:cxn>
                <a:cxn ang="0">
                  <a:pos x="3" y="0"/>
                </a:cxn>
                <a:cxn ang="0">
                  <a:pos x="0" y="2"/>
                </a:cxn>
              </a:cxnLst>
              <a:rect l="0" t="0" r="r" b="b"/>
              <a:pathLst>
                <a:path w="7" h="8">
                  <a:moveTo>
                    <a:pt x="0" y="2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3" y="8"/>
                  </a:lnTo>
                  <a:lnTo>
                    <a:pt x="6" y="6"/>
                  </a:lnTo>
                  <a:lnTo>
                    <a:pt x="7" y="4"/>
                  </a:lnTo>
                  <a:lnTo>
                    <a:pt x="6" y="2"/>
                  </a:lnTo>
                  <a:lnTo>
                    <a:pt x="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16" name="Freeform 1228"/>
            <p:cNvSpPr>
              <a:spLocks/>
            </p:cNvSpPr>
            <p:nvPr/>
          </p:nvSpPr>
          <p:spPr bwMode="auto">
            <a:xfrm>
              <a:off x="4274" y="3437"/>
              <a:ext cx="9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</a:cxnLst>
              <a:rect l="0" t="0" r="r" b="b"/>
              <a:pathLst>
                <a:path w="9" h="8">
                  <a:moveTo>
                    <a:pt x="1" y="1"/>
                  </a:moveTo>
                  <a:lnTo>
                    <a:pt x="0" y="3"/>
                  </a:lnTo>
                  <a:lnTo>
                    <a:pt x="1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9" y="3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17" name="Freeform 1229"/>
            <p:cNvSpPr>
              <a:spLocks/>
            </p:cNvSpPr>
            <p:nvPr/>
          </p:nvSpPr>
          <p:spPr bwMode="auto">
            <a:xfrm>
              <a:off x="4289" y="3430"/>
              <a:ext cx="9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9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</a:cxnLst>
              <a:rect l="0" t="0" r="r" b="b"/>
              <a:pathLst>
                <a:path w="9" h="8">
                  <a:moveTo>
                    <a:pt x="1" y="1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4" y="8"/>
                  </a:lnTo>
                  <a:lnTo>
                    <a:pt x="6" y="6"/>
                  </a:lnTo>
                  <a:lnTo>
                    <a:pt x="9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18" name="Freeform 1230"/>
            <p:cNvSpPr>
              <a:spLocks/>
            </p:cNvSpPr>
            <p:nvPr/>
          </p:nvSpPr>
          <p:spPr bwMode="auto">
            <a:xfrm>
              <a:off x="4303" y="3421"/>
              <a:ext cx="8" cy="9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5" y="9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</a:cxnLst>
              <a:rect l="0" t="0" r="r" b="b"/>
              <a:pathLst>
                <a:path w="8" h="9">
                  <a:moveTo>
                    <a:pt x="1" y="1"/>
                  </a:moveTo>
                  <a:lnTo>
                    <a:pt x="0" y="5"/>
                  </a:lnTo>
                  <a:lnTo>
                    <a:pt x="1" y="7"/>
                  </a:lnTo>
                  <a:lnTo>
                    <a:pt x="5" y="9"/>
                  </a:lnTo>
                  <a:lnTo>
                    <a:pt x="7" y="7"/>
                  </a:lnTo>
                  <a:lnTo>
                    <a:pt x="8" y="5"/>
                  </a:lnTo>
                  <a:lnTo>
                    <a:pt x="7" y="1"/>
                  </a:lnTo>
                  <a:lnTo>
                    <a:pt x="5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19" name="Freeform 1231"/>
            <p:cNvSpPr>
              <a:spLocks/>
            </p:cNvSpPr>
            <p:nvPr/>
          </p:nvSpPr>
          <p:spPr bwMode="auto">
            <a:xfrm>
              <a:off x="4318" y="3414"/>
              <a:ext cx="8" cy="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3"/>
                </a:cxn>
                <a:cxn ang="0">
                  <a:pos x="1" y="6"/>
                </a:cxn>
                <a:cxn ang="0">
                  <a:pos x="5" y="7"/>
                </a:cxn>
                <a:cxn ang="0">
                  <a:pos x="7" y="6"/>
                </a:cxn>
                <a:cxn ang="0">
                  <a:pos x="8" y="3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1" y="0"/>
                </a:cxn>
              </a:cxnLst>
              <a:rect l="0" t="0" r="r" b="b"/>
              <a:pathLst>
                <a:path w="8" h="7">
                  <a:moveTo>
                    <a:pt x="1" y="0"/>
                  </a:moveTo>
                  <a:lnTo>
                    <a:pt x="0" y="3"/>
                  </a:lnTo>
                  <a:lnTo>
                    <a:pt x="1" y="6"/>
                  </a:lnTo>
                  <a:lnTo>
                    <a:pt x="5" y="7"/>
                  </a:lnTo>
                  <a:lnTo>
                    <a:pt x="7" y="6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20" name="Freeform 1232"/>
            <p:cNvSpPr>
              <a:spLocks/>
            </p:cNvSpPr>
            <p:nvPr/>
          </p:nvSpPr>
          <p:spPr bwMode="auto">
            <a:xfrm>
              <a:off x="4333" y="3404"/>
              <a:ext cx="7" cy="9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6" y="3"/>
                </a:cxn>
                <a:cxn ang="0">
                  <a:pos x="3" y="0"/>
                </a:cxn>
                <a:cxn ang="0">
                  <a:pos x="1" y="3"/>
                </a:cxn>
              </a:cxnLst>
              <a:rect l="0" t="0" r="r" b="b"/>
              <a:pathLst>
                <a:path w="7" h="9">
                  <a:moveTo>
                    <a:pt x="1" y="3"/>
                  </a:moveTo>
                  <a:lnTo>
                    <a:pt x="0" y="5"/>
                  </a:lnTo>
                  <a:lnTo>
                    <a:pt x="1" y="7"/>
                  </a:lnTo>
                  <a:lnTo>
                    <a:pt x="3" y="9"/>
                  </a:lnTo>
                  <a:lnTo>
                    <a:pt x="6" y="7"/>
                  </a:lnTo>
                  <a:lnTo>
                    <a:pt x="7" y="5"/>
                  </a:lnTo>
                  <a:lnTo>
                    <a:pt x="6" y="3"/>
                  </a:lnTo>
                  <a:lnTo>
                    <a:pt x="3" y="0"/>
                  </a:lnTo>
                  <a:lnTo>
                    <a:pt x="1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21" name="Freeform 1233"/>
            <p:cNvSpPr>
              <a:spLocks/>
            </p:cNvSpPr>
            <p:nvPr/>
          </p:nvSpPr>
          <p:spPr bwMode="auto">
            <a:xfrm>
              <a:off x="4346" y="3396"/>
              <a:ext cx="8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lnTo>
                    <a:pt x="0" y="3"/>
                  </a:lnTo>
                  <a:lnTo>
                    <a:pt x="1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8" y="3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22" name="Freeform 1234"/>
            <p:cNvSpPr>
              <a:spLocks/>
            </p:cNvSpPr>
            <p:nvPr/>
          </p:nvSpPr>
          <p:spPr bwMode="auto">
            <a:xfrm>
              <a:off x="4360" y="3387"/>
              <a:ext cx="9" cy="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</a:cxnLst>
              <a:rect l="0" t="0" r="r" b="b"/>
              <a:pathLst>
                <a:path w="9" h="9">
                  <a:moveTo>
                    <a:pt x="2" y="1"/>
                  </a:move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23" name="Freeform 1235"/>
            <p:cNvSpPr>
              <a:spLocks/>
            </p:cNvSpPr>
            <p:nvPr/>
          </p:nvSpPr>
          <p:spPr bwMode="auto">
            <a:xfrm>
              <a:off x="4375" y="3377"/>
              <a:ext cx="9" cy="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6" y="8"/>
                </a:cxn>
                <a:cxn ang="0">
                  <a:pos x="9" y="5"/>
                </a:cxn>
                <a:cxn ang="0">
                  <a:pos x="6" y="3"/>
                </a:cxn>
                <a:cxn ang="0">
                  <a:pos x="4" y="0"/>
                </a:cxn>
                <a:cxn ang="0">
                  <a:pos x="0" y="3"/>
                </a:cxn>
              </a:cxnLst>
              <a:rect l="0" t="0" r="r" b="b"/>
              <a:pathLst>
                <a:path w="9" h="9">
                  <a:moveTo>
                    <a:pt x="0" y="3"/>
                  </a:moveTo>
                  <a:lnTo>
                    <a:pt x="0" y="5"/>
                  </a:lnTo>
                  <a:lnTo>
                    <a:pt x="0" y="8"/>
                  </a:lnTo>
                  <a:lnTo>
                    <a:pt x="4" y="9"/>
                  </a:lnTo>
                  <a:lnTo>
                    <a:pt x="6" y="8"/>
                  </a:lnTo>
                  <a:lnTo>
                    <a:pt x="9" y="5"/>
                  </a:lnTo>
                  <a:lnTo>
                    <a:pt x="6" y="3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24" name="Freeform 1236"/>
            <p:cNvSpPr>
              <a:spLocks/>
            </p:cNvSpPr>
            <p:nvPr/>
          </p:nvSpPr>
          <p:spPr bwMode="auto">
            <a:xfrm>
              <a:off x="4388" y="3369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</a:cxnLst>
              <a:rect l="0" t="0" r="r" b="b"/>
              <a:pathLst>
                <a:path w="8" h="8">
                  <a:moveTo>
                    <a:pt x="2" y="1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25" name="Freeform 1237"/>
            <p:cNvSpPr>
              <a:spLocks/>
            </p:cNvSpPr>
            <p:nvPr/>
          </p:nvSpPr>
          <p:spPr bwMode="auto">
            <a:xfrm>
              <a:off x="4402" y="3359"/>
              <a:ext cx="9" cy="9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9" y="4"/>
                </a:cxn>
                <a:cxn ang="0">
                  <a:pos x="6" y="2"/>
                </a:cxn>
                <a:cxn ang="0">
                  <a:pos x="5" y="0"/>
                </a:cxn>
                <a:cxn ang="0">
                  <a:pos x="1" y="2"/>
                </a:cxn>
              </a:cxnLst>
              <a:rect l="0" t="0" r="r" b="b"/>
              <a:pathLst>
                <a:path w="9" h="9">
                  <a:moveTo>
                    <a:pt x="1" y="2"/>
                  </a:moveTo>
                  <a:lnTo>
                    <a:pt x="0" y="4"/>
                  </a:lnTo>
                  <a:lnTo>
                    <a:pt x="1" y="8"/>
                  </a:lnTo>
                  <a:lnTo>
                    <a:pt x="5" y="9"/>
                  </a:lnTo>
                  <a:lnTo>
                    <a:pt x="6" y="8"/>
                  </a:lnTo>
                  <a:lnTo>
                    <a:pt x="9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26" name="Freeform 1238"/>
            <p:cNvSpPr>
              <a:spLocks/>
            </p:cNvSpPr>
            <p:nvPr/>
          </p:nvSpPr>
          <p:spPr bwMode="auto">
            <a:xfrm>
              <a:off x="4416" y="3350"/>
              <a:ext cx="7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7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</a:cxnLst>
              <a:rect l="0" t="0" r="r" b="b"/>
              <a:pathLst>
                <a:path w="7" h="8">
                  <a:moveTo>
                    <a:pt x="0" y="1"/>
                  </a:moveTo>
                  <a:lnTo>
                    <a:pt x="0" y="4"/>
                  </a:lnTo>
                  <a:lnTo>
                    <a:pt x="0" y="7"/>
                  </a:lnTo>
                  <a:lnTo>
                    <a:pt x="4" y="8"/>
                  </a:lnTo>
                  <a:lnTo>
                    <a:pt x="6" y="7"/>
                  </a:lnTo>
                  <a:lnTo>
                    <a:pt x="7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27" name="Freeform 1239"/>
            <p:cNvSpPr>
              <a:spLocks/>
            </p:cNvSpPr>
            <p:nvPr/>
          </p:nvSpPr>
          <p:spPr bwMode="auto">
            <a:xfrm>
              <a:off x="4428" y="3340"/>
              <a:ext cx="8" cy="7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7"/>
                </a:cxn>
                <a:cxn ang="0">
                  <a:pos x="8" y="7"/>
                </a:cxn>
                <a:cxn ang="0">
                  <a:pos x="8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</a:cxnLst>
              <a:rect l="0" t="0" r="r" b="b"/>
              <a:pathLst>
                <a:path w="8" h="7">
                  <a:moveTo>
                    <a:pt x="1" y="1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4" y="7"/>
                  </a:lnTo>
                  <a:lnTo>
                    <a:pt x="8" y="7"/>
                  </a:lnTo>
                  <a:lnTo>
                    <a:pt x="8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28" name="Freeform 1240"/>
            <p:cNvSpPr>
              <a:spLocks/>
            </p:cNvSpPr>
            <p:nvPr/>
          </p:nvSpPr>
          <p:spPr bwMode="auto">
            <a:xfrm>
              <a:off x="4442" y="3330"/>
              <a:ext cx="9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8"/>
                </a:cxn>
                <a:cxn ang="0">
                  <a:pos x="7" y="6"/>
                </a:cxn>
                <a:cxn ang="0">
                  <a:pos x="9" y="4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</a:cxnLst>
              <a:rect l="0" t="0" r="r" b="b"/>
              <a:pathLst>
                <a:path w="9" h="8">
                  <a:moveTo>
                    <a:pt x="1" y="1"/>
                  </a:moveTo>
                  <a:lnTo>
                    <a:pt x="0" y="4"/>
                  </a:lnTo>
                  <a:lnTo>
                    <a:pt x="1" y="6"/>
                  </a:lnTo>
                  <a:lnTo>
                    <a:pt x="4" y="8"/>
                  </a:lnTo>
                  <a:lnTo>
                    <a:pt x="7" y="6"/>
                  </a:lnTo>
                  <a:lnTo>
                    <a:pt x="9" y="4"/>
                  </a:lnTo>
                  <a:lnTo>
                    <a:pt x="7" y="1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29" name="Freeform 1241"/>
            <p:cNvSpPr>
              <a:spLocks/>
            </p:cNvSpPr>
            <p:nvPr/>
          </p:nvSpPr>
          <p:spPr bwMode="auto">
            <a:xfrm>
              <a:off x="4456" y="3321"/>
              <a:ext cx="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3" y="8"/>
                </a:cxn>
                <a:cxn ang="0">
                  <a:pos x="6" y="6"/>
                </a:cxn>
                <a:cxn ang="0">
                  <a:pos x="7" y="3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0" y="0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lnTo>
                    <a:pt x="0" y="3"/>
                  </a:lnTo>
                  <a:lnTo>
                    <a:pt x="0" y="6"/>
                  </a:lnTo>
                  <a:lnTo>
                    <a:pt x="3" y="8"/>
                  </a:lnTo>
                  <a:lnTo>
                    <a:pt x="6" y="6"/>
                  </a:lnTo>
                  <a:lnTo>
                    <a:pt x="7" y="3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30" name="Freeform 1242"/>
            <p:cNvSpPr>
              <a:spLocks/>
            </p:cNvSpPr>
            <p:nvPr/>
          </p:nvSpPr>
          <p:spPr bwMode="auto">
            <a:xfrm>
              <a:off x="4468" y="3310"/>
              <a:ext cx="7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7" y="7"/>
                </a:cxn>
                <a:cxn ang="0">
                  <a:pos x="7" y="3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</a:cxnLst>
              <a:rect l="0" t="0" r="r" b="b"/>
              <a:pathLst>
                <a:path w="7" h="8">
                  <a:moveTo>
                    <a:pt x="1" y="1"/>
                  </a:moveTo>
                  <a:lnTo>
                    <a:pt x="0" y="3"/>
                  </a:lnTo>
                  <a:lnTo>
                    <a:pt x="1" y="7"/>
                  </a:lnTo>
                  <a:lnTo>
                    <a:pt x="4" y="8"/>
                  </a:lnTo>
                  <a:lnTo>
                    <a:pt x="7" y="7"/>
                  </a:lnTo>
                  <a:lnTo>
                    <a:pt x="7" y="3"/>
                  </a:lnTo>
                  <a:lnTo>
                    <a:pt x="7" y="1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31" name="Freeform 1243"/>
            <p:cNvSpPr>
              <a:spLocks/>
            </p:cNvSpPr>
            <p:nvPr/>
          </p:nvSpPr>
          <p:spPr bwMode="auto">
            <a:xfrm>
              <a:off x="4480" y="3299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</a:cxnLst>
              <a:rect l="0" t="0" r="r" b="b"/>
              <a:pathLst>
                <a:path w="8" h="8">
                  <a:moveTo>
                    <a:pt x="2" y="1"/>
                  </a:moveTo>
                  <a:lnTo>
                    <a:pt x="0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32" name="Freeform 1244"/>
            <p:cNvSpPr>
              <a:spLocks/>
            </p:cNvSpPr>
            <p:nvPr/>
          </p:nvSpPr>
          <p:spPr bwMode="auto">
            <a:xfrm>
              <a:off x="4493" y="3288"/>
              <a:ext cx="8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7" y="7"/>
                  </a:lnTo>
                  <a:lnTo>
                    <a:pt x="8" y="5"/>
                  </a:ln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33" name="Freeform 1245"/>
            <p:cNvSpPr>
              <a:spLocks/>
            </p:cNvSpPr>
            <p:nvPr/>
          </p:nvSpPr>
          <p:spPr bwMode="auto">
            <a:xfrm>
              <a:off x="4505" y="3277"/>
              <a:ext cx="9" cy="8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1" y="2"/>
                </a:cxn>
              </a:cxnLst>
              <a:rect l="0" t="0" r="r" b="b"/>
              <a:pathLst>
                <a:path w="9" h="8">
                  <a:moveTo>
                    <a:pt x="1" y="2"/>
                  </a:moveTo>
                  <a:lnTo>
                    <a:pt x="0" y="5"/>
                  </a:lnTo>
                  <a:lnTo>
                    <a:pt x="1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9" y="5"/>
                  </a:lnTo>
                  <a:lnTo>
                    <a:pt x="8" y="2"/>
                  </a:lnTo>
                  <a:lnTo>
                    <a:pt x="4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34" name="Freeform 1246"/>
            <p:cNvSpPr>
              <a:spLocks/>
            </p:cNvSpPr>
            <p:nvPr/>
          </p:nvSpPr>
          <p:spPr bwMode="auto">
            <a:xfrm>
              <a:off x="4518" y="3266"/>
              <a:ext cx="8" cy="9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7" y="7"/>
                </a:cxn>
                <a:cxn ang="0">
                  <a:pos x="8" y="4"/>
                </a:cxn>
                <a:cxn ang="0">
                  <a:pos x="7" y="2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8" h="9">
                  <a:moveTo>
                    <a:pt x="1" y="2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3" y="9"/>
                  </a:lnTo>
                  <a:lnTo>
                    <a:pt x="7" y="7"/>
                  </a:lnTo>
                  <a:lnTo>
                    <a:pt x="8" y="4"/>
                  </a:lnTo>
                  <a:lnTo>
                    <a:pt x="7" y="2"/>
                  </a:lnTo>
                  <a:lnTo>
                    <a:pt x="3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35" name="Freeform 1247"/>
            <p:cNvSpPr>
              <a:spLocks/>
            </p:cNvSpPr>
            <p:nvPr/>
          </p:nvSpPr>
          <p:spPr bwMode="auto">
            <a:xfrm>
              <a:off x="4529" y="3255"/>
              <a:ext cx="8" cy="7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5" y="7"/>
                </a:cxn>
                <a:cxn ang="0">
                  <a:pos x="8" y="7"/>
                </a:cxn>
                <a:cxn ang="0">
                  <a:pos x="8" y="4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2" y="1"/>
                </a:cxn>
              </a:cxnLst>
              <a:rect l="0" t="0" r="r" b="b"/>
              <a:pathLst>
                <a:path w="8" h="7">
                  <a:moveTo>
                    <a:pt x="2" y="1"/>
                  </a:moveTo>
                  <a:lnTo>
                    <a:pt x="0" y="4"/>
                  </a:lnTo>
                  <a:lnTo>
                    <a:pt x="2" y="7"/>
                  </a:lnTo>
                  <a:lnTo>
                    <a:pt x="5" y="7"/>
                  </a:lnTo>
                  <a:lnTo>
                    <a:pt x="8" y="7"/>
                  </a:lnTo>
                  <a:lnTo>
                    <a:pt x="8" y="4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36" name="Freeform 1248"/>
            <p:cNvSpPr>
              <a:spLocks/>
            </p:cNvSpPr>
            <p:nvPr/>
          </p:nvSpPr>
          <p:spPr bwMode="auto">
            <a:xfrm>
              <a:off x="4541" y="3243"/>
              <a:ext cx="9" cy="8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1" y="2"/>
                </a:cxn>
              </a:cxnLst>
              <a:rect l="0" t="0" r="r" b="b"/>
              <a:pathLst>
                <a:path w="9" h="8">
                  <a:moveTo>
                    <a:pt x="1" y="2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9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37" name="Freeform 1249"/>
            <p:cNvSpPr>
              <a:spLocks/>
            </p:cNvSpPr>
            <p:nvPr/>
          </p:nvSpPr>
          <p:spPr bwMode="auto">
            <a:xfrm>
              <a:off x="4552" y="3232"/>
              <a:ext cx="9" cy="9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0" y="4"/>
                </a:cxn>
                <a:cxn ang="0">
                  <a:pos x="3" y="7"/>
                </a:cxn>
                <a:cxn ang="0">
                  <a:pos x="5" y="9"/>
                </a:cxn>
                <a:cxn ang="0">
                  <a:pos x="9" y="7"/>
                </a:cxn>
                <a:cxn ang="0">
                  <a:pos x="9" y="4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3" y="1"/>
                </a:cxn>
              </a:cxnLst>
              <a:rect l="0" t="0" r="r" b="b"/>
              <a:pathLst>
                <a:path w="9" h="9">
                  <a:moveTo>
                    <a:pt x="3" y="1"/>
                  </a:moveTo>
                  <a:lnTo>
                    <a:pt x="0" y="4"/>
                  </a:lnTo>
                  <a:lnTo>
                    <a:pt x="3" y="7"/>
                  </a:lnTo>
                  <a:lnTo>
                    <a:pt x="5" y="9"/>
                  </a:lnTo>
                  <a:lnTo>
                    <a:pt x="9" y="7"/>
                  </a:lnTo>
                  <a:lnTo>
                    <a:pt x="9" y="4"/>
                  </a:lnTo>
                  <a:lnTo>
                    <a:pt x="9" y="1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38" name="Freeform 1250"/>
            <p:cNvSpPr>
              <a:spLocks/>
            </p:cNvSpPr>
            <p:nvPr/>
          </p:nvSpPr>
          <p:spPr bwMode="auto">
            <a:xfrm>
              <a:off x="4565" y="3220"/>
              <a:ext cx="8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3" y="8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3" y="8"/>
                  </a:lnTo>
                  <a:lnTo>
                    <a:pt x="7" y="7"/>
                  </a:lnTo>
                  <a:lnTo>
                    <a:pt x="8" y="5"/>
                  </a:ln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39" name="Freeform 1251"/>
            <p:cNvSpPr>
              <a:spLocks/>
            </p:cNvSpPr>
            <p:nvPr/>
          </p:nvSpPr>
          <p:spPr bwMode="auto">
            <a:xfrm>
              <a:off x="4576" y="3208"/>
              <a:ext cx="9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5" y="8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</a:cxnLst>
              <a:rect l="0" t="0" r="r" b="b"/>
              <a:pathLst>
                <a:path w="9" h="8">
                  <a:moveTo>
                    <a:pt x="1" y="1"/>
                  </a:moveTo>
                  <a:lnTo>
                    <a:pt x="0" y="5"/>
                  </a:lnTo>
                  <a:lnTo>
                    <a:pt x="1" y="7"/>
                  </a:lnTo>
                  <a:lnTo>
                    <a:pt x="5" y="8"/>
                  </a:lnTo>
                  <a:lnTo>
                    <a:pt x="7" y="7"/>
                  </a:lnTo>
                  <a:lnTo>
                    <a:pt x="9" y="5"/>
                  </a:lnTo>
                  <a:lnTo>
                    <a:pt x="7" y="1"/>
                  </a:lnTo>
                  <a:lnTo>
                    <a:pt x="5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40" name="Freeform 1252"/>
            <p:cNvSpPr>
              <a:spLocks/>
            </p:cNvSpPr>
            <p:nvPr/>
          </p:nvSpPr>
          <p:spPr bwMode="auto">
            <a:xfrm>
              <a:off x="4587" y="3196"/>
              <a:ext cx="9" cy="8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9" y="5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1" y="2"/>
                </a:cxn>
              </a:cxnLst>
              <a:rect l="0" t="0" r="r" b="b"/>
              <a:pathLst>
                <a:path w="9" h="8">
                  <a:moveTo>
                    <a:pt x="1" y="2"/>
                  </a:moveTo>
                  <a:lnTo>
                    <a:pt x="0" y="5"/>
                  </a:lnTo>
                  <a:lnTo>
                    <a:pt x="1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9" y="5"/>
                  </a:lnTo>
                  <a:lnTo>
                    <a:pt x="8" y="2"/>
                  </a:lnTo>
                  <a:lnTo>
                    <a:pt x="4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41" name="Freeform 1253"/>
            <p:cNvSpPr>
              <a:spLocks/>
            </p:cNvSpPr>
            <p:nvPr/>
          </p:nvSpPr>
          <p:spPr bwMode="auto">
            <a:xfrm>
              <a:off x="4598" y="3184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</a:cxnLst>
              <a:rect l="0" t="0" r="r" b="b"/>
              <a:pathLst>
                <a:path w="8" h="8">
                  <a:moveTo>
                    <a:pt x="2" y="1"/>
                  </a:moveTo>
                  <a:lnTo>
                    <a:pt x="0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42" name="Freeform 1254"/>
            <p:cNvSpPr>
              <a:spLocks/>
            </p:cNvSpPr>
            <p:nvPr/>
          </p:nvSpPr>
          <p:spPr bwMode="auto">
            <a:xfrm>
              <a:off x="4608" y="3172"/>
              <a:ext cx="1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5" y="8"/>
                </a:cxn>
                <a:cxn ang="0">
                  <a:pos x="8" y="7"/>
                </a:cxn>
                <a:cxn ang="0">
                  <a:pos x="10" y="4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1" y="1"/>
                </a:cxn>
              </a:cxnLst>
              <a:rect l="0" t="0" r="r" b="b"/>
              <a:pathLst>
                <a:path w="10" h="8">
                  <a:moveTo>
                    <a:pt x="1" y="1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5" y="8"/>
                  </a:lnTo>
                  <a:lnTo>
                    <a:pt x="8" y="7"/>
                  </a:lnTo>
                  <a:lnTo>
                    <a:pt x="10" y="4"/>
                  </a:lnTo>
                  <a:lnTo>
                    <a:pt x="9" y="1"/>
                  </a:lnTo>
                  <a:lnTo>
                    <a:pt x="5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43" name="Freeform 1255"/>
            <p:cNvSpPr>
              <a:spLocks/>
            </p:cNvSpPr>
            <p:nvPr/>
          </p:nvSpPr>
          <p:spPr bwMode="auto">
            <a:xfrm>
              <a:off x="4621" y="3159"/>
              <a:ext cx="7" cy="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3" y="9"/>
                </a:cxn>
                <a:cxn ang="0">
                  <a:pos x="6" y="8"/>
                </a:cxn>
                <a:cxn ang="0">
                  <a:pos x="7" y="4"/>
                </a:cxn>
                <a:cxn ang="0">
                  <a:pos x="6" y="2"/>
                </a:cxn>
                <a:cxn ang="0">
                  <a:pos x="3" y="0"/>
                </a:cxn>
                <a:cxn ang="0">
                  <a:pos x="0" y="2"/>
                </a:cxn>
              </a:cxnLst>
              <a:rect l="0" t="0" r="r" b="b"/>
              <a:pathLst>
                <a:path w="7" h="9">
                  <a:moveTo>
                    <a:pt x="0" y="2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3" y="9"/>
                  </a:lnTo>
                  <a:lnTo>
                    <a:pt x="6" y="8"/>
                  </a:lnTo>
                  <a:lnTo>
                    <a:pt x="7" y="4"/>
                  </a:lnTo>
                  <a:lnTo>
                    <a:pt x="6" y="2"/>
                  </a:lnTo>
                  <a:lnTo>
                    <a:pt x="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44" name="Freeform 1256"/>
            <p:cNvSpPr>
              <a:spLocks/>
            </p:cNvSpPr>
            <p:nvPr/>
          </p:nvSpPr>
          <p:spPr bwMode="auto">
            <a:xfrm>
              <a:off x="4631" y="3147"/>
              <a:ext cx="7" cy="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6" y="6"/>
                </a:cxn>
                <a:cxn ang="0">
                  <a:pos x="7" y="4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1" y="0"/>
                </a:cxn>
              </a:cxnLst>
              <a:rect l="0" t="0" r="r" b="b"/>
              <a:pathLst>
                <a:path w="7" h="8">
                  <a:moveTo>
                    <a:pt x="1" y="0"/>
                  </a:moveTo>
                  <a:lnTo>
                    <a:pt x="0" y="4"/>
                  </a:lnTo>
                  <a:lnTo>
                    <a:pt x="1" y="6"/>
                  </a:lnTo>
                  <a:lnTo>
                    <a:pt x="3" y="8"/>
                  </a:lnTo>
                  <a:lnTo>
                    <a:pt x="6" y="6"/>
                  </a:lnTo>
                  <a:lnTo>
                    <a:pt x="7" y="4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45" name="Freeform 1257"/>
            <p:cNvSpPr>
              <a:spLocks/>
            </p:cNvSpPr>
            <p:nvPr/>
          </p:nvSpPr>
          <p:spPr bwMode="auto">
            <a:xfrm>
              <a:off x="4639" y="3134"/>
              <a:ext cx="9" cy="8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0" y="4"/>
                </a:cxn>
                <a:cxn ang="0">
                  <a:pos x="3" y="7"/>
                </a:cxn>
                <a:cxn ang="0">
                  <a:pos x="5" y="8"/>
                </a:cxn>
                <a:cxn ang="0">
                  <a:pos x="9" y="7"/>
                </a:cxn>
                <a:cxn ang="0">
                  <a:pos x="9" y="4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3" y="1"/>
                </a:cxn>
              </a:cxnLst>
              <a:rect l="0" t="0" r="r" b="b"/>
              <a:pathLst>
                <a:path w="9" h="8">
                  <a:moveTo>
                    <a:pt x="3" y="1"/>
                  </a:moveTo>
                  <a:lnTo>
                    <a:pt x="0" y="4"/>
                  </a:lnTo>
                  <a:lnTo>
                    <a:pt x="3" y="7"/>
                  </a:lnTo>
                  <a:lnTo>
                    <a:pt x="5" y="8"/>
                  </a:lnTo>
                  <a:lnTo>
                    <a:pt x="9" y="7"/>
                  </a:lnTo>
                  <a:lnTo>
                    <a:pt x="9" y="4"/>
                  </a:lnTo>
                  <a:lnTo>
                    <a:pt x="9" y="1"/>
                  </a:lnTo>
                  <a:lnTo>
                    <a:pt x="5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46" name="Freeform 1258"/>
            <p:cNvSpPr>
              <a:spLocks/>
            </p:cNvSpPr>
            <p:nvPr/>
          </p:nvSpPr>
          <p:spPr bwMode="auto">
            <a:xfrm>
              <a:off x="4650" y="3121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</a:cxnLst>
              <a:rect l="0" t="0" r="r" b="b"/>
              <a:pathLst>
                <a:path w="8" h="8">
                  <a:moveTo>
                    <a:pt x="2" y="1"/>
                  </a:moveTo>
                  <a:lnTo>
                    <a:pt x="0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47" name="Freeform 1259"/>
            <p:cNvSpPr>
              <a:spLocks/>
            </p:cNvSpPr>
            <p:nvPr/>
          </p:nvSpPr>
          <p:spPr bwMode="auto">
            <a:xfrm>
              <a:off x="4660" y="3107"/>
              <a:ext cx="8" cy="9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2"/>
                </a:cxn>
              </a:cxnLst>
              <a:rect l="0" t="0" r="r" b="b"/>
              <a:pathLst>
                <a:path w="8" h="9">
                  <a:moveTo>
                    <a:pt x="2" y="2"/>
                  </a:moveTo>
                  <a:lnTo>
                    <a:pt x="0" y="5"/>
                  </a:lnTo>
                  <a:lnTo>
                    <a:pt x="2" y="8"/>
                  </a:lnTo>
                  <a:lnTo>
                    <a:pt x="4" y="9"/>
                  </a:lnTo>
                  <a:lnTo>
                    <a:pt x="8" y="8"/>
                  </a:lnTo>
                  <a:lnTo>
                    <a:pt x="8" y="5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48" name="Freeform 1260"/>
            <p:cNvSpPr>
              <a:spLocks/>
            </p:cNvSpPr>
            <p:nvPr/>
          </p:nvSpPr>
          <p:spPr bwMode="auto">
            <a:xfrm>
              <a:off x="4670" y="3094"/>
              <a:ext cx="9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lnTo>
                    <a:pt x="0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7" y="7"/>
                  </a:lnTo>
                  <a:lnTo>
                    <a:pt x="9" y="5"/>
                  </a:ln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49" name="Freeform 1261"/>
            <p:cNvSpPr>
              <a:spLocks/>
            </p:cNvSpPr>
            <p:nvPr/>
          </p:nvSpPr>
          <p:spPr bwMode="auto">
            <a:xfrm>
              <a:off x="4680" y="3081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</a:cxnLst>
              <a:rect l="0" t="0" r="r" b="b"/>
              <a:pathLst>
                <a:path w="8" h="8">
                  <a:moveTo>
                    <a:pt x="0" y="1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4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6" y="1"/>
                  </a:lnTo>
                  <a:lnTo>
                    <a:pt x="4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50" name="Freeform 1262"/>
            <p:cNvSpPr>
              <a:spLocks/>
            </p:cNvSpPr>
            <p:nvPr/>
          </p:nvSpPr>
          <p:spPr bwMode="auto">
            <a:xfrm>
              <a:off x="4689" y="3067"/>
              <a:ext cx="7" cy="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6" y="8"/>
                </a:cxn>
                <a:cxn ang="0">
                  <a:pos x="7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2"/>
                </a:cxn>
              </a:cxnLst>
              <a:rect l="0" t="0" r="r" b="b"/>
              <a:pathLst>
                <a:path w="7" h="9">
                  <a:moveTo>
                    <a:pt x="0" y="2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4" y="9"/>
                  </a:lnTo>
                  <a:lnTo>
                    <a:pt x="6" y="8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51" name="Freeform 1263"/>
            <p:cNvSpPr>
              <a:spLocks/>
            </p:cNvSpPr>
            <p:nvPr/>
          </p:nvSpPr>
          <p:spPr bwMode="auto">
            <a:xfrm>
              <a:off x="4698" y="3054"/>
              <a:ext cx="8" cy="9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7" y="7"/>
                </a:cxn>
                <a:cxn ang="0">
                  <a:pos x="8" y="4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</a:cxnLst>
              <a:rect l="0" t="0" r="r" b="b"/>
              <a:pathLst>
                <a:path w="8" h="9">
                  <a:moveTo>
                    <a:pt x="1" y="1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3" y="9"/>
                  </a:lnTo>
                  <a:lnTo>
                    <a:pt x="7" y="7"/>
                  </a:lnTo>
                  <a:lnTo>
                    <a:pt x="8" y="4"/>
                  </a:ln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52" name="Freeform 1264"/>
            <p:cNvSpPr>
              <a:spLocks/>
            </p:cNvSpPr>
            <p:nvPr/>
          </p:nvSpPr>
          <p:spPr bwMode="auto">
            <a:xfrm>
              <a:off x="4706" y="3041"/>
              <a:ext cx="8" cy="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4" y="7"/>
                </a:cxn>
                <a:cxn ang="0">
                  <a:pos x="8" y="6"/>
                </a:cxn>
                <a:cxn ang="0">
                  <a:pos x="8" y="3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</a:cxnLst>
              <a:rect l="0" t="0" r="r" b="b"/>
              <a:pathLst>
                <a:path w="8" h="7">
                  <a:moveTo>
                    <a:pt x="2" y="0"/>
                  </a:moveTo>
                  <a:lnTo>
                    <a:pt x="0" y="3"/>
                  </a:lnTo>
                  <a:lnTo>
                    <a:pt x="2" y="6"/>
                  </a:lnTo>
                  <a:lnTo>
                    <a:pt x="4" y="7"/>
                  </a:lnTo>
                  <a:lnTo>
                    <a:pt x="8" y="6"/>
                  </a:lnTo>
                  <a:lnTo>
                    <a:pt x="8" y="3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53" name="Freeform 1265"/>
            <p:cNvSpPr>
              <a:spLocks/>
            </p:cNvSpPr>
            <p:nvPr/>
          </p:nvSpPr>
          <p:spPr bwMode="auto">
            <a:xfrm>
              <a:off x="4714" y="3026"/>
              <a:ext cx="8" cy="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5" y="9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2" y="1"/>
                </a:cxn>
              </a:cxnLst>
              <a:rect l="0" t="0" r="r" b="b"/>
              <a:pathLst>
                <a:path w="8" h="9">
                  <a:moveTo>
                    <a:pt x="2" y="1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5" y="9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54" name="Freeform 1266"/>
            <p:cNvSpPr>
              <a:spLocks/>
            </p:cNvSpPr>
            <p:nvPr/>
          </p:nvSpPr>
          <p:spPr bwMode="auto">
            <a:xfrm>
              <a:off x="4724" y="3013"/>
              <a:ext cx="8" cy="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3" y="7"/>
                </a:cxn>
                <a:cxn ang="0">
                  <a:pos x="6" y="6"/>
                </a:cxn>
                <a:cxn ang="0">
                  <a:pos x="8" y="3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8" h="7">
                  <a:moveTo>
                    <a:pt x="0" y="1"/>
                  </a:moveTo>
                  <a:lnTo>
                    <a:pt x="0" y="3"/>
                  </a:lnTo>
                  <a:lnTo>
                    <a:pt x="0" y="6"/>
                  </a:lnTo>
                  <a:lnTo>
                    <a:pt x="3" y="7"/>
                  </a:lnTo>
                  <a:lnTo>
                    <a:pt x="6" y="6"/>
                  </a:lnTo>
                  <a:lnTo>
                    <a:pt x="8" y="3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55" name="Freeform 1267"/>
            <p:cNvSpPr>
              <a:spLocks/>
            </p:cNvSpPr>
            <p:nvPr/>
          </p:nvSpPr>
          <p:spPr bwMode="auto">
            <a:xfrm>
              <a:off x="4731" y="2998"/>
              <a:ext cx="9" cy="8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1" y="2"/>
                </a:cxn>
              </a:cxnLst>
              <a:rect l="0" t="0" r="r" b="b"/>
              <a:pathLst>
                <a:path w="9" h="8">
                  <a:moveTo>
                    <a:pt x="1" y="2"/>
                  </a:moveTo>
                  <a:lnTo>
                    <a:pt x="0" y="4"/>
                  </a:lnTo>
                  <a:lnTo>
                    <a:pt x="1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9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56" name="Freeform 1268"/>
            <p:cNvSpPr>
              <a:spLocks/>
            </p:cNvSpPr>
            <p:nvPr/>
          </p:nvSpPr>
          <p:spPr bwMode="auto">
            <a:xfrm>
              <a:off x="4740" y="2984"/>
              <a:ext cx="9" cy="7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4" y="7"/>
                </a:cxn>
                <a:cxn ang="0">
                  <a:pos x="6" y="7"/>
                </a:cxn>
                <a:cxn ang="0">
                  <a:pos x="9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</a:cxnLst>
              <a:rect l="0" t="0" r="r" b="b"/>
              <a:pathLst>
                <a:path w="9" h="7">
                  <a:moveTo>
                    <a:pt x="1" y="1"/>
                  </a:moveTo>
                  <a:lnTo>
                    <a:pt x="0" y="3"/>
                  </a:lnTo>
                  <a:lnTo>
                    <a:pt x="1" y="7"/>
                  </a:lnTo>
                  <a:lnTo>
                    <a:pt x="4" y="7"/>
                  </a:lnTo>
                  <a:lnTo>
                    <a:pt x="6" y="7"/>
                  </a:lnTo>
                  <a:lnTo>
                    <a:pt x="9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57" name="Freeform 1269"/>
            <p:cNvSpPr>
              <a:spLocks/>
            </p:cNvSpPr>
            <p:nvPr/>
          </p:nvSpPr>
          <p:spPr bwMode="auto">
            <a:xfrm>
              <a:off x="4747" y="2969"/>
              <a:ext cx="9" cy="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8" y="8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</a:cxnLst>
              <a:rect l="0" t="0" r="r" b="b"/>
              <a:pathLst>
                <a:path w="9" h="9">
                  <a:moveTo>
                    <a:pt x="2" y="1"/>
                  </a:moveTo>
                  <a:lnTo>
                    <a:pt x="0" y="5"/>
                  </a:lnTo>
                  <a:lnTo>
                    <a:pt x="2" y="8"/>
                  </a:lnTo>
                  <a:lnTo>
                    <a:pt x="4" y="9"/>
                  </a:lnTo>
                  <a:lnTo>
                    <a:pt x="8" y="8"/>
                  </a:lnTo>
                  <a:lnTo>
                    <a:pt x="9" y="5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58" name="Freeform 1270"/>
            <p:cNvSpPr>
              <a:spLocks/>
            </p:cNvSpPr>
            <p:nvPr/>
          </p:nvSpPr>
          <p:spPr bwMode="auto">
            <a:xfrm>
              <a:off x="4755" y="2955"/>
              <a:ext cx="8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</a:cxnLst>
              <a:rect l="0" t="0" r="r" b="b"/>
              <a:pathLst>
                <a:path w="8" h="8">
                  <a:moveTo>
                    <a:pt x="1" y="1"/>
                  </a:move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59" name="Freeform 1271"/>
            <p:cNvSpPr>
              <a:spLocks/>
            </p:cNvSpPr>
            <p:nvPr/>
          </p:nvSpPr>
          <p:spPr bwMode="auto">
            <a:xfrm>
              <a:off x="4761" y="2940"/>
              <a:ext cx="9" cy="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5" y="9"/>
                </a:cxn>
                <a:cxn ang="0">
                  <a:pos x="7" y="7"/>
                </a:cxn>
                <a:cxn ang="0">
                  <a:pos x="9" y="4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</a:cxnLst>
              <a:rect l="0" t="0" r="r" b="b"/>
              <a:pathLst>
                <a:path w="9" h="9">
                  <a:moveTo>
                    <a:pt x="2" y="1"/>
                  </a:moveTo>
                  <a:lnTo>
                    <a:pt x="0" y="4"/>
                  </a:lnTo>
                  <a:lnTo>
                    <a:pt x="2" y="7"/>
                  </a:lnTo>
                  <a:lnTo>
                    <a:pt x="5" y="9"/>
                  </a:lnTo>
                  <a:lnTo>
                    <a:pt x="7" y="7"/>
                  </a:lnTo>
                  <a:lnTo>
                    <a:pt x="9" y="4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60" name="Freeform 1272"/>
            <p:cNvSpPr>
              <a:spLocks/>
            </p:cNvSpPr>
            <p:nvPr/>
          </p:nvSpPr>
          <p:spPr bwMode="auto">
            <a:xfrm>
              <a:off x="4768" y="2926"/>
              <a:ext cx="9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3"/>
                </a:cxn>
                <a:cxn ang="0">
                  <a:pos x="2" y="6"/>
                </a:cxn>
                <a:cxn ang="0">
                  <a:pos x="5" y="8"/>
                </a:cxn>
                <a:cxn ang="0">
                  <a:pos x="8" y="6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2" y="1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lnTo>
                    <a:pt x="0" y="3"/>
                  </a:lnTo>
                  <a:lnTo>
                    <a:pt x="2" y="6"/>
                  </a:lnTo>
                  <a:lnTo>
                    <a:pt x="5" y="8"/>
                  </a:lnTo>
                  <a:lnTo>
                    <a:pt x="8" y="6"/>
                  </a:lnTo>
                  <a:lnTo>
                    <a:pt x="9" y="3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61" name="Freeform 1273"/>
            <p:cNvSpPr>
              <a:spLocks/>
            </p:cNvSpPr>
            <p:nvPr/>
          </p:nvSpPr>
          <p:spPr bwMode="auto">
            <a:xfrm>
              <a:off x="4776" y="2911"/>
              <a:ext cx="7" cy="9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4"/>
                </a:cxn>
                <a:cxn ang="0">
                  <a:pos x="1" y="6"/>
                </a:cxn>
                <a:cxn ang="0">
                  <a:pos x="4" y="9"/>
                </a:cxn>
                <a:cxn ang="0">
                  <a:pos x="7" y="6"/>
                </a:cxn>
                <a:cxn ang="0">
                  <a:pos x="7" y="4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1" y="1"/>
                </a:cxn>
              </a:cxnLst>
              <a:rect l="0" t="0" r="r" b="b"/>
              <a:pathLst>
                <a:path w="7" h="9">
                  <a:moveTo>
                    <a:pt x="1" y="1"/>
                  </a:moveTo>
                  <a:lnTo>
                    <a:pt x="0" y="4"/>
                  </a:lnTo>
                  <a:lnTo>
                    <a:pt x="1" y="6"/>
                  </a:lnTo>
                  <a:lnTo>
                    <a:pt x="4" y="9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1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62" name="Freeform 1274"/>
            <p:cNvSpPr>
              <a:spLocks/>
            </p:cNvSpPr>
            <p:nvPr/>
          </p:nvSpPr>
          <p:spPr bwMode="auto">
            <a:xfrm>
              <a:off x="4782" y="2895"/>
              <a:ext cx="9" cy="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7" y="8"/>
                </a:cxn>
                <a:cxn ang="0">
                  <a:pos x="9" y="5"/>
                </a:cxn>
                <a:cxn ang="0">
                  <a:pos x="7" y="3"/>
                </a:cxn>
                <a:cxn ang="0">
                  <a:pos x="4" y="0"/>
                </a:cxn>
                <a:cxn ang="0">
                  <a:pos x="1" y="3"/>
                </a:cxn>
                <a:cxn ang="0">
                  <a:pos x="0" y="5"/>
                </a:cxn>
              </a:cxnLst>
              <a:rect l="0" t="0" r="r" b="b"/>
              <a:pathLst>
                <a:path w="9" h="9">
                  <a:moveTo>
                    <a:pt x="0" y="5"/>
                  </a:moveTo>
                  <a:lnTo>
                    <a:pt x="1" y="8"/>
                  </a:lnTo>
                  <a:lnTo>
                    <a:pt x="4" y="9"/>
                  </a:lnTo>
                  <a:lnTo>
                    <a:pt x="7" y="8"/>
                  </a:lnTo>
                  <a:lnTo>
                    <a:pt x="9" y="5"/>
                  </a:lnTo>
                  <a:lnTo>
                    <a:pt x="7" y="3"/>
                  </a:lnTo>
                  <a:lnTo>
                    <a:pt x="4" y="0"/>
                  </a:lnTo>
                  <a:lnTo>
                    <a:pt x="1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63" name="Freeform 1275"/>
            <p:cNvSpPr>
              <a:spLocks/>
            </p:cNvSpPr>
            <p:nvPr/>
          </p:nvSpPr>
          <p:spPr bwMode="auto">
            <a:xfrm>
              <a:off x="4788" y="2881"/>
              <a:ext cx="10" cy="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7"/>
                </a:cxn>
                <a:cxn ang="0">
                  <a:pos x="5" y="8"/>
                </a:cxn>
                <a:cxn ang="0">
                  <a:pos x="8" y="7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5"/>
                </a:cxn>
              </a:cxnLst>
              <a:rect l="0" t="0" r="r" b="b"/>
              <a:pathLst>
                <a:path w="10" h="8">
                  <a:moveTo>
                    <a:pt x="0" y="5"/>
                  </a:moveTo>
                  <a:lnTo>
                    <a:pt x="1" y="7"/>
                  </a:lnTo>
                  <a:lnTo>
                    <a:pt x="5" y="8"/>
                  </a:lnTo>
                  <a:lnTo>
                    <a:pt x="8" y="7"/>
                  </a:lnTo>
                  <a:lnTo>
                    <a:pt x="10" y="5"/>
                  </a:lnTo>
                  <a:lnTo>
                    <a:pt x="8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64" name="Freeform 1276"/>
            <p:cNvSpPr>
              <a:spLocks/>
            </p:cNvSpPr>
            <p:nvPr/>
          </p:nvSpPr>
          <p:spPr bwMode="auto">
            <a:xfrm>
              <a:off x="4794" y="2866"/>
              <a:ext cx="9" cy="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9" y="8"/>
                </a:cxn>
                <a:cxn ang="0">
                  <a:pos x="9" y="4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4"/>
                </a:cxn>
              </a:cxnLst>
              <a:rect l="0" t="0" r="r" b="b"/>
              <a:pathLst>
                <a:path w="9" h="9">
                  <a:moveTo>
                    <a:pt x="0" y="4"/>
                  </a:moveTo>
                  <a:lnTo>
                    <a:pt x="3" y="8"/>
                  </a:lnTo>
                  <a:lnTo>
                    <a:pt x="5" y="9"/>
                  </a:lnTo>
                  <a:lnTo>
                    <a:pt x="9" y="8"/>
                  </a:lnTo>
                  <a:lnTo>
                    <a:pt x="9" y="4"/>
                  </a:lnTo>
                  <a:lnTo>
                    <a:pt x="9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65" name="Freeform 1277"/>
            <p:cNvSpPr>
              <a:spLocks/>
            </p:cNvSpPr>
            <p:nvPr/>
          </p:nvSpPr>
          <p:spPr bwMode="auto">
            <a:xfrm>
              <a:off x="4801" y="2851"/>
              <a:ext cx="8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7" y="7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</a:cxnLst>
              <a:rect l="0" t="0" r="r" b="b"/>
              <a:pathLst>
                <a:path w="8" h="8">
                  <a:moveTo>
                    <a:pt x="0" y="3"/>
                  </a:moveTo>
                  <a:lnTo>
                    <a:pt x="2" y="7"/>
                  </a:lnTo>
                  <a:lnTo>
                    <a:pt x="3" y="8"/>
                  </a:lnTo>
                  <a:lnTo>
                    <a:pt x="7" y="7"/>
                  </a:lnTo>
                  <a:lnTo>
                    <a:pt x="8" y="3"/>
                  </a:lnTo>
                  <a:lnTo>
                    <a:pt x="7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66" name="Freeform 1278"/>
            <p:cNvSpPr>
              <a:spLocks/>
            </p:cNvSpPr>
            <p:nvPr/>
          </p:nvSpPr>
          <p:spPr bwMode="auto">
            <a:xfrm>
              <a:off x="4807" y="2836"/>
              <a:ext cx="9" cy="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7" y="6"/>
                </a:cxn>
                <a:cxn ang="0">
                  <a:pos x="9" y="4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4"/>
                </a:cxn>
              </a:cxnLst>
              <a:rect l="0" t="0" r="r" b="b"/>
              <a:pathLst>
                <a:path w="9" h="8">
                  <a:moveTo>
                    <a:pt x="0" y="4"/>
                  </a:moveTo>
                  <a:lnTo>
                    <a:pt x="0" y="6"/>
                  </a:lnTo>
                  <a:lnTo>
                    <a:pt x="4" y="8"/>
                  </a:lnTo>
                  <a:lnTo>
                    <a:pt x="7" y="6"/>
                  </a:lnTo>
                  <a:lnTo>
                    <a:pt x="9" y="4"/>
                  </a:lnTo>
                  <a:lnTo>
                    <a:pt x="7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67" name="Freeform 1279"/>
            <p:cNvSpPr>
              <a:spLocks/>
            </p:cNvSpPr>
            <p:nvPr/>
          </p:nvSpPr>
          <p:spPr bwMode="auto">
            <a:xfrm>
              <a:off x="4813" y="2820"/>
              <a:ext cx="8" cy="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5"/>
                </a:cxn>
              </a:cxnLst>
              <a:rect l="0" t="0" r="r" b="b"/>
              <a:pathLst>
                <a:path w="8" h="9">
                  <a:moveTo>
                    <a:pt x="0" y="5"/>
                  </a:moveTo>
                  <a:lnTo>
                    <a:pt x="0" y="7"/>
                  </a:lnTo>
                  <a:lnTo>
                    <a:pt x="4" y="9"/>
                  </a:lnTo>
                  <a:lnTo>
                    <a:pt x="6" y="7"/>
                  </a:lnTo>
                  <a:lnTo>
                    <a:pt x="8" y="5"/>
                  </a:lnTo>
                  <a:lnTo>
                    <a:pt x="6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68" name="Freeform 1280"/>
            <p:cNvSpPr>
              <a:spLocks/>
            </p:cNvSpPr>
            <p:nvPr/>
          </p:nvSpPr>
          <p:spPr bwMode="auto">
            <a:xfrm>
              <a:off x="4817" y="2804"/>
              <a:ext cx="8" cy="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" y="8"/>
                </a:cxn>
                <a:cxn ang="0">
                  <a:pos x="5" y="9"/>
                </a:cxn>
                <a:cxn ang="0">
                  <a:pos x="8" y="8"/>
                </a:cxn>
                <a:cxn ang="0">
                  <a:pos x="8" y="5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2" y="2"/>
                </a:cxn>
                <a:cxn ang="0">
                  <a:pos x="0" y="5"/>
                </a:cxn>
              </a:cxnLst>
              <a:rect l="0" t="0" r="r" b="b"/>
              <a:pathLst>
                <a:path w="8" h="9">
                  <a:moveTo>
                    <a:pt x="0" y="5"/>
                  </a:moveTo>
                  <a:lnTo>
                    <a:pt x="2" y="8"/>
                  </a:lnTo>
                  <a:lnTo>
                    <a:pt x="5" y="9"/>
                  </a:lnTo>
                  <a:lnTo>
                    <a:pt x="8" y="8"/>
                  </a:lnTo>
                  <a:lnTo>
                    <a:pt x="8" y="5"/>
                  </a:lnTo>
                  <a:lnTo>
                    <a:pt x="8" y="2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69" name="Freeform 1281"/>
            <p:cNvSpPr>
              <a:spLocks/>
            </p:cNvSpPr>
            <p:nvPr/>
          </p:nvSpPr>
          <p:spPr bwMode="auto">
            <a:xfrm>
              <a:off x="4823" y="2790"/>
              <a:ext cx="7" cy="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7" y="6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r" b="b"/>
              <a:pathLst>
                <a:path w="7" h="8">
                  <a:moveTo>
                    <a:pt x="0" y="4"/>
                  </a:moveTo>
                  <a:lnTo>
                    <a:pt x="0" y="6"/>
                  </a:lnTo>
                  <a:lnTo>
                    <a:pt x="4" y="8"/>
                  </a:lnTo>
                  <a:lnTo>
                    <a:pt x="7" y="6"/>
                  </a:lnTo>
                  <a:lnTo>
                    <a:pt x="7" y="4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70" name="Freeform 1282"/>
            <p:cNvSpPr>
              <a:spLocks/>
            </p:cNvSpPr>
            <p:nvPr/>
          </p:nvSpPr>
          <p:spPr bwMode="auto">
            <a:xfrm>
              <a:off x="4828" y="2774"/>
              <a:ext cx="7" cy="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6"/>
                </a:cxn>
                <a:cxn ang="0">
                  <a:pos x="4" y="9"/>
                </a:cxn>
                <a:cxn ang="0">
                  <a:pos x="6" y="6"/>
                </a:cxn>
                <a:cxn ang="0">
                  <a:pos x="7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4"/>
                </a:cxn>
              </a:cxnLst>
              <a:rect l="0" t="0" r="r" b="b"/>
              <a:pathLst>
                <a:path w="7" h="9">
                  <a:moveTo>
                    <a:pt x="0" y="4"/>
                  </a:moveTo>
                  <a:lnTo>
                    <a:pt x="0" y="6"/>
                  </a:lnTo>
                  <a:lnTo>
                    <a:pt x="4" y="9"/>
                  </a:lnTo>
                  <a:lnTo>
                    <a:pt x="6" y="6"/>
                  </a:lnTo>
                  <a:lnTo>
                    <a:pt x="7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0" y="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71" name="Freeform 1283"/>
            <p:cNvSpPr>
              <a:spLocks/>
            </p:cNvSpPr>
            <p:nvPr/>
          </p:nvSpPr>
          <p:spPr bwMode="auto">
            <a:xfrm>
              <a:off x="4832" y="2758"/>
              <a:ext cx="8" cy="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7" y="8"/>
                </a:cxn>
                <a:cxn ang="0">
                  <a:pos x="8" y="4"/>
                </a:cxn>
                <a:cxn ang="0">
                  <a:pos x="7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4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lnTo>
                    <a:pt x="1" y="8"/>
                  </a:lnTo>
                  <a:lnTo>
                    <a:pt x="3" y="8"/>
                  </a:lnTo>
                  <a:lnTo>
                    <a:pt x="7" y="8"/>
                  </a:lnTo>
                  <a:lnTo>
                    <a:pt x="8" y="4"/>
                  </a:lnTo>
                  <a:lnTo>
                    <a:pt x="7" y="2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72" name="Freeform 1284"/>
            <p:cNvSpPr>
              <a:spLocks/>
            </p:cNvSpPr>
            <p:nvPr/>
          </p:nvSpPr>
          <p:spPr bwMode="auto">
            <a:xfrm>
              <a:off x="4837" y="2743"/>
              <a:ext cx="7" cy="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6" y="7"/>
                </a:cxn>
                <a:cxn ang="0">
                  <a:pos x="7" y="5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</a:cxnLst>
              <a:rect l="0" t="0" r="r" b="b"/>
              <a:pathLst>
                <a:path w="7" h="8">
                  <a:moveTo>
                    <a:pt x="0" y="5"/>
                  </a:moveTo>
                  <a:lnTo>
                    <a:pt x="1" y="7"/>
                  </a:lnTo>
                  <a:lnTo>
                    <a:pt x="3" y="8"/>
                  </a:lnTo>
                  <a:lnTo>
                    <a:pt x="6" y="7"/>
                  </a:lnTo>
                  <a:lnTo>
                    <a:pt x="7" y="5"/>
                  </a:lnTo>
                  <a:lnTo>
                    <a:pt x="6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73" name="Freeform 1285"/>
            <p:cNvSpPr>
              <a:spLocks/>
            </p:cNvSpPr>
            <p:nvPr/>
          </p:nvSpPr>
          <p:spPr bwMode="auto">
            <a:xfrm>
              <a:off x="4840" y="2727"/>
              <a:ext cx="8" cy="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</a:cxnLst>
              <a:rect l="0" t="0" r="r" b="b"/>
              <a:pathLst>
                <a:path w="8" h="8">
                  <a:moveTo>
                    <a:pt x="0" y="5"/>
                  </a:moveTo>
                  <a:lnTo>
                    <a:pt x="2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74" name="Freeform 1286"/>
            <p:cNvSpPr>
              <a:spLocks/>
            </p:cNvSpPr>
            <p:nvPr/>
          </p:nvSpPr>
          <p:spPr bwMode="auto">
            <a:xfrm>
              <a:off x="4844" y="2711"/>
              <a:ext cx="9" cy="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8" y="7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</a:cxnLst>
              <a:rect l="0" t="0" r="r" b="b"/>
              <a:pathLst>
                <a:path w="9" h="9">
                  <a:moveTo>
                    <a:pt x="0" y="4"/>
                  </a:moveTo>
                  <a:lnTo>
                    <a:pt x="1" y="7"/>
                  </a:lnTo>
                  <a:lnTo>
                    <a:pt x="4" y="9"/>
                  </a:lnTo>
                  <a:lnTo>
                    <a:pt x="8" y="7"/>
                  </a:lnTo>
                  <a:lnTo>
                    <a:pt x="9" y="4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75" name="Freeform 1287"/>
            <p:cNvSpPr>
              <a:spLocks/>
            </p:cNvSpPr>
            <p:nvPr/>
          </p:nvSpPr>
          <p:spPr bwMode="auto">
            <a:xfrm>
              <a:off x="4848" y="2695"/>
              <a:ext cx="9" cy="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7"/>
                </a:cxn>
                <a:cxn ang="0">
                  <a:pos x="5" y="9"/>
                </a:cxn>
                <a:cxn ang="0">
                  <a:pos x="7" y="7"/>
                </a:cxn>
                <a:cxn ang="0">
                  <a:pos x="9" y="5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5"/>
                </a:cxn>
              </a:cxnLst>
              <a:rect l="0" t="0" r="r" b="b"/>
              <a:pathLst>
                <a:path w="9" h="9">
                  <a:moveTo>
                    <a:pt x="0" y="5"/>
                  </a:moveTo>
                  <a:lnTo>
                    <a:pt x="1" y="7"/>
                  </a:lnTo>
                  <a:lnTo>
                    <a:pt x="5" y="9"/>
                  </a:lnTo>
                  <a:lnTo>
                    <a:pt x="7" y="7"/>
                  </a:lnTo>
                  <a:lnTo>
                    <a:pt x="9" y="5"/>
                  </a:lnTo>
                  <a:lnTo>
                    <a:pt x="7" y="2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76" name="Freeform 1288"/>
            <p:cNvSpPr>
              <a:spLocks/>
            </p:cNvSpPr>
            <p:nvPr/>
          </p:nvSpPr>
          <p:spPr bwMode="auto">
            <a:xfrm>
              <a:off x="4852" y="2680"/>
              <a:ext cx="8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7" y="7"/>
                </a:cxn>
                <a:cxn ang="0">
                  <a:pos x="8" y="3"/>
                </a:cxn>
                <a:cxn ang="0">
                  <a:pos x="7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</a:cxnLst>
              <a:rect l="0" t="0" r="r" b="b"/>
              <a:pathLst>
                <a:path w="8" h="8">
                  <a:moveTo>
                    <a:pt x="0" y="3"/>
                  </a:moveTo>
                  <a:lnTo>
                    <a:pt x="1" y="7"/>
                  </a:lnTo>
                  <a:lnTo>
                    <a:pt x="3" y="8"/>
                  </a:lnTo>
                  <a:lnTo>
                    <a:pt x="7" y="7"/>
                  </a:lnTo>
                  <a:lnTo>
                    <a:pt x="8" y="3"/>
                  </a:lnTo>
                  <a:lnTo>
                    <a:pt x="7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77" name="Freeform 1289"/>
            <p:cNvSpPr>
              <a:spLocks/>
            </p:cNvSpPr>
            <p:nvPr/>
          </p:nvSpPr>
          <p:spPr bwMode="auto">
            <a:xfrm>
              <a:off x="4854" y="2663"/>
              <a:ext cx="9" cy="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9" y="8"/>
                </a:cxn>
                <a:cxn ang="0">
                  <a:pos x="9" y="5"/>
                </a:cxn>
                <a:cxn ang="0">
                  <a:pos x="9" y="2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0" y="5"/>
                </a:cxn>
              </a:cxnLst>
              <a:rect l="0" t="0" r="r" b="b"/>
              <a:pathLst>
                <a:path w="9" h="8">
                  <a:moveTo>
                    <a:pt x="0" y="5"/>
                  </a:moveTo>
                  <a:lnTo>
                    <a:pt x="3" y="8"/>
                  </a:lnTo>
                  <a:lnTo>
                    <a:pt x="5" y="8"/>
                  </a:lnTo>
                  <a:lnTo>
                    <a:pt x="9" y="8"/>
                  </a:lnTo>
                  <a:lnTo>
                    <a:pt x="9" y="5"/>
                  </a:lnTo>
                  <a:lnTo>
                    <a:pt x="9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78" name="Freeform 1290"/>
            <p:cNvSpPr>
              <a:spLocks/>
            </p:cNvSpPr>
            <p:nvPr/>
          </p:nvSpPr>
          <p:spPr bwMode="auto">
            <a:xfrm>
              <a:off x="4858" y="2648"/>
              <a:ext cx="8" cy="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6"/>
                </a:cxn>
                <a:cxn ang="0">
                  <a:pos x="5" y="9"/>
                </a:cxn>
                <a:cxn ang="0">
                  <a:pos x="7" y="6"/>
                </a:cxn>
                <a:cxn ang="0">
                  <a:pos x="8" y="4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4"/>
                </a:cxn>
              </a:cxnLst>
              <a:rect l="0" t="0" r="r" b="b"/>
              <a:pathLst>
                <a:path w="8" h="9">
                  <a:moveTo>
                    <a:pt x="0" y="4"/>
                  </a:moveTo>
                  <a:lnTo>
                    <a:pt x="2" y="6"/>
                  </a:lnTo>
                  <a:lnTo>
                    <a:pt x="5" y="9"/>
                  </a:lnTo>
                  <a:lnTo>
                    <a:pt x="7" y="6"/>
                  </a:lnTo>
                  <a:lnTo>
                    <a:pt x="8" y="4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79" name="Freeform 1291"/>
            <p:cNvSpPr>
              <a:spLocks/>
            </p:cNvSpPr>
            <p:nvPr/>
          </p:nvSpPr>
          <p:spPr bwMode="auto">
            <a:xfrm>
              <a:off x="4860" y="2632"/>
              <a:ext cx="9" cy="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0" y="4"/>
                </a:cxn>
              </a:cxnLst>
              <a:rect l="0" t="0" r="r" b="b"/>
              <a:pathLst>
                <a:path w="9" h="8">
                  <a:moveTo>
                    <a:pt x="0" y="4"/>
                  </a:moveTo>
                  <a:lnTo>
                    <a:pt x="3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9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80" name="Freeform 1292"/>
            <p:cNvSpPr>
              <a:spLocks/>
            </p:cNvSpPr>
            <p:nvPr/>
          </p:nvSpPr>
          <p:spPr bwMode="auto">
            <a:xfrm>
              <a:off x="4863" y="2615"/>
              <a:ext cx="8" cy="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7" y="8"/>
                </a:cxn>
                <a:cxn ang="0">
                  <a:pos x="8" y="5"/>
                </a:cxn>
                <a:cxn ang="0">
                  <a:pos x="7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5"/>
                </a:cxn>
              </a:cxnLst>
              <a:rect l="0" t="0" r="r" b="b"/>
              <a:pathLst>
                <a:path w="8" h="9">
                  <a:moveTo>
                    <a:pt x="0" y="5"/>
                  </a:moveTo>
                  <a:lnTo>
                    <a:pt x="1" y="8"/>
                  </a:lnTo>
                  <a:lnTo>
                    <a:pt x="3" y="9"/>
                  </a:lnTo>
                  <a:lnTo>
                    <a:pt x="7" y="8"/>
                  </a:lnTo>
                  <a:lnTo>
                    <a:pt x="8" y="5"/>
                  </a:lnTo>
                  <a:lnTo>
                    <a:pt x="7" y="2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81" name="Freeform 1293"/>
            <p:cNvSpPr>
              <a:spLocks/>
            </p:cNvSpPr>
            <p:nvPr/>
          </p:nvSpPr>
          <p:spPr bwMode="auto">
            <a:xfrm>
              <a:off x="4865" y="2600"/>
              <a:ext cx="9" cy="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</a:cxnLst>
              <a:rect l="0" t="0" r="r" b="b"/>
              <a:pathLst>
                <a:path w="9" h="8">
                  <a:moveTo>
                    <a:pt x="0" y="5"/>
                  </a:moveTo>
                  <a:lnTo>
                    <a:pt x="1" y="7"/>
                  </a:lnTo>
                  <a:lnTo>
                    <a:pt x="4" y="8"/>
                  </a:lnTo>
                  <a:lnTo>
                    <a:pt x="8" y="7"/>
                  </a:lnTo>
                  <a:lnTo>
                    <a:pt x="9" y="5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82" name="Freeform 1294"/>
            <p:cNvSpPr>
              <a:spLocks/>
            </p:cNvSpPr>
            <p:nvPr/>
          </p:nvSpPr>
          <p:spPr bwMode="auto">
            <a:xfrm>
              <a:off x="4868" y="2584"/>
              <a:ext cx="8" cy="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6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8" y="4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1" y="1"/>
                </a:cxn>
                <a:cxn ang="0">
                  <a:pos x="0" y="4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lnTo>
                    <a:pt x="1" y="6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4"/>
                  </a:lnTo>
                  <a:lnTo>
                    <a:pt x="7" y="1"/>
                  </a:lnTo>
                  <a:lnTo>
                    <a:pt x="5" y="0"/>
                  </a:lnTo>
                  <a:lnTo>
                    <a:pt x="1" y="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83" name="Freeform 1295"/>
            <p:cNvSpPr>
              <a:spLocks/>
            </p:cNvSpPr>
            <p:nvPr/>
          </p:nvSpPr>
          <p:spPr bwMode="auto">
            <a:xfrm>
              <a:off x="4869" y="2568"/>
              <a:ext cx="9" cy="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6"/>
                </a:cxn>
                <a:cxn ang="0">
                  <a:pos x="5" y="8"/>
                </a:cxn>
                <a:cxn ang="0">
                  <a:pos x="7" y="6"/>
                </a:cxn>
                <a:cxn ang="0">
                  <a:pos x="9" y="4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4"/>
                </a:cxn>
              </a:cxnLst>
              <a:rect l="0" t="0" r="r" b="b"/>
              <a:pathLst>
                <a:path w="9" h="8">
                  <a:moveTo>
                    <a:pt x="0" y="4"/>
                  </a:moveTo>
                  <a:lnTo>
                    <a:pt x="1" y="6"/>
                  </a:lnTo>
                  <a:lnTo>
                    <a:pt x="5" y="8"/>
                  </a:lnTo>
                  <a:lnTo>
                    <a:pt x="7" y="6"/>
                  </a:lnTo>
                  <a:lnTo>
                    <a:pt x="9" y="4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84" name="Freeform 1296"/>
            <p:cNvSpPr>
              <a:spLocks/>
            </p:cNvSpPr>
            <p:nvPr/>
          </p:nvSpPr>
          <p:spPr bwMode="auto">
            <a:xfrm>
              <a:off x="4871" y="2551"/>
              <a:ext cx="8" cy="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7" y="8"/>
                </a:cxn>
                <a:cxn ang="0">
                  <a:pos x="8" y="5"/>
                </a:cxn>
                <a:cxn ang="0">
                  <a:pos x="7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</a:cxnLst>
              <a:rect l="0" t="0" r="r" b="b"/>
              <a:pathLst>
                <a:path w="8" h="9">
                  <a:moveTo>
                    <a:pt x="0" y="5"/>
                  </a:moveTo>
                  <a:lnTo>
                    <a:pt x="2" y="8"/>
                  </a:lnTo>
                  <a:lnTo>
                    <a:pt x="4" y="9"/>
                  </a:lnTo>
                  <a:lnTo>
                    <a:pt x="7" y="8"/>
                  </a:lnTo>
                  <a:lnTo>
                    <a:pt x="8" y="5"/>
                  </a:lnTo>
                  <a:lnTo>
                    <a:pt x="7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85" name="Freeform 1297"/>
            <p:cNvSpPr>
              <a:spLocks/>
            </p:cNvSpPr>
            <p:nvPr/>
          </p:nvSpPr>
          <p:spPr bwMode="auto">
            <a:xfrm>
              <a:off x="4873" y="2536"/>
              <a:ext cx="8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6"/>
                </a:cxn>
                <a:cxn ang="0">
                  <a:pos x="3" y="8"/>
                </a:cxn>
                <a:cxn ang="0">
                  <a:pos x="6" y="6"/>
                </a:cxn>
                <a:cxn ang="0">
                  <a:pos x="8" y="3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</a:cxnLst>
              <a:rect l="0" t="0" r="r" b="b"/>
              <a:pathLst>
                <a:path w="8" h="8">
                  <a:moveTo>
                    <a:pt x="0" y="3"/>
                  </a:moveTo>
                  <a:lnTo>
                    <a:pt x="1" y="6"/>
                  </a:lnTo>
                  <a:lnTo>
                    <a:pt x="3" y="8"/>
                  </a:lnTo>
                  <a:lnTo>
                    <a:pt x="6" y="6"/>
                  </a:lnTo>
                  <a:lnTo>
                    <a:pt x="8" y="3"/>
                  </a:lnTo>
                  <a:lnTo>
                    <a:pt x="6" y="1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86" name="Freeform 1298"/>
            <p:cNvSpPr>
              <a:spLocks/>
            </p:cNvSpPr>
            <p:nvPr/>
          </p:nvSpPr>
          <p:spPr bwMode="auto">
            <a:xfrm>
              <a:off x="4874" y="2520"/>
              <a:ext cx="7" cy="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6"/>
                </a:cxn>
                <a:cxn ang="0">
                  <a:pos x="4" y="7"/>
                </a:cxn>
                <a:cxn ang="0">
                  <a:pos x="6" y="6"/>
                </a:cxn>
                <a:cxn ang="0">
                  <a:pos x="7" y="3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</a:cxnLst>
              <a:rect l="0" t="0" r="r" b="b"/>
              <a:pathLst>
                <a:path w="7" h="7">
                  <a:moveTo>
                    <a:pt x="0" y="3"/>
                  </a:moveTo>
                  <a:lnTo>
                    <a:pt x="1" y="6"/>
                  </a:lnTo>
                  <a:lnTo>
                    <a:pt x="4" y="7"/>
                  </a:lnTo>
                  <a:lnTo>
                    <a:pt x="6" y="6"/>
                  </a:lnTo>
                  <a:lnTo>
                    <a:pt x="7" y="3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87" name="Freeform 1299"/>
            <p:cNvSpPr>
              <a:spLocks/>
            </p:cNvSpPr>
            <p:nvPr/>
          </p:nvSpPr>
          <p:spPr bwMode="auto">
            <a:xfrm>
              <a:off x="4875" y="2503"/>
              <a:ext cx="8" cy="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7"/>
                </a:cxn>
                <a:cxn ang="0">
                  <a:pos x="4" y="8"/>
                </a:cxn>
                <a:cxn ang="0">
                  <a:pos x="6" y="7"/>
                </a:cxn>
                <a:cxn ang="0">
                  <a:pos x="8" y="5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5"/>
                </a:cxn>
              </a:cxnLst>
              <a:rect l="0" t="0" r="r" b="b"/>
              <a:pathLst>
                <a:path w="8" h="8">
                  <a:moveTo>
                    <a:pt x="0" y="5"/>
                  </a:moveTo>
                  <a:lnTo>
                    <a:pt x="0" y="7"/>
                  </a:lnTo>
                  <a:lnTo>
                    <a:pt x="4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88" name="Freeform 1300"/>
            <p:cNvSpPr>
              <a:spLocks/>
            </p:cNvSpPr>
            <p:nvPr/>
          </p:nvSpPr>
          <p:spPr bwMode="auto">
            <a:xfrm>
              <a:off x="4875" y="2487"/>
              <a:ext cx="9" cy="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6" y="7"/>
                </a:cxn>
                <a:cxn ang="0">
                  <a:pos x="9" y="4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</a:cxnLst>
              <a:rect l="0" t="0" r="r" b="b"/>
              <a:pathLst>
                <a:path w="9" h="9">
                  <a:moveTo>
                    <a:pt x="0" y="4"/>
                  </a:moveTo>
                  <a:lnTo>
                    <a:pt x="1" y="7"/>
                  </a:lnTo>
                  <a:lnTo>
                    <a:pt x="4" y="9"/>
                  </a:lnTo>
                  <a:lnTo>
                    <a:pt x="6" y="7"/>
                  </a:lnTo>
                  <a:lnTo>
                    <a:pt x="9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89" name="Freeform 1301"/>
            <p:cNvSpPr>
              <a:spLocks/>
            </p:cNvSpPr>
            <p:nvPr/>
          </p:nvSpPr>
          <p:spPr bwMode="auto">
            <a:xfrm>
              <a:off x="4875" y="2471"/>
              <a:ext cx="9" cy="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6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4"/>
                </a:cxn>
              </a:cxnLst>
              <a:rect l="0" t="0" r="r" b="b"/>
              <a:pathLst>
                <a:path w="9" h="8">
                  <a:moveTo>
                    <a:pt x="0" y="4"/>
                  </a:moveTo>
                  <a:lnTo>
                    <a:pt x="1" y="6"/>
                  </a:lnTo>
                  <a:lnTo>
                    <a:pt x="4" y="8"/>
                  </a:lnTo>
                  <a:lnTo>
                    <a:pt x="8" y="6"/>
                  </a:lnTo>
                  <a:lnTo>
                    <a:pt x="9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90" name="Freeform 1302"/>
            <p:cNvSpPr>
              <a:spLocks/>
            </p:cNvSpPr>
            <p:nvPr/>
          </p:nvSpPr>
          <p:spPr bwMode="auto">
            <a:xfrm>
              <a:off x="4875" y="2454"/>
              <a:ext cx="9" cy="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8" y="8"/>
                </a:cxn>
                <a:cxn ang="0">
                  <a:pos x="9" y="4"/>
                </a:cxn>
                <a:cxn ang="0">
                  <a:pos x="8" y="3"/>
                </a:cxn>
                <a:cxn ang="0">
                  <a:pos x="4" y="0"/>
                </a:cxn>
                <a:cxn ang="0">
                  <a:pos x="1" y="3"/>
                </a:cxn>
                <a:cxn ang="0">
                  <a:pos x="0" y="4"/>
                </a:cxn>
              </a:cxnLst>
              <a:rect l="0" t="0" r="r" b="b"/>
              <a:pathLst>
                <a:path w="9" h="9">
                  <a:moveTo>
                    <a:pt x="0" y="4"/>
                  </a:moveTo>
                  <a:lnTo>
                    <a:pt x="1" y="8"/>
                  </a:lnTo>
                  <a:lnTo>
                    <a:pt x="4" y="9"/>
                  </a:lnTo>
                  <a:lnTo>
                    <a:pt x="8" y="8"/>
                  </a:lnTo>
                  <a:lnTo>
                    <a:pt x="9" y="4"/>
                  </a:lnTo>
                  <a:lnTo>
                    <a:pt x="8" y="3"/>
                  </a:lnTo>
                  <a:lnTo>
                    <a:pt x="4" y="0"/>
                  </a:lnTo>
                  <a:lnTo>
                    <a:pt x="1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191" name="Freeform 1303"/>
            <p:cNvSpPr>
              <a:spLocks/>
            </p:cNvSpPr>
            <p:nvPr/>
          </p:nvSpPr>
          <p:spPr bwMode="auto">
            <a:xfrm>
              <a:off x="4875" y="2439"/>
              <a:ext cx="9" cy="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7"/>
                </a:cxn>
                <a:cxn ang="0">
                  <a:pos x="4" y="7"/>
                </a:cxn>
                <a:cxn ang="0">
                  <a:pos x="8" y="7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3"/>
                </a:cxn>
              </a:cxnLst>
              <a:rect l="0" t="0" r="r" b="b"/>
              <a:pathLst>
                <a:path w="9" h="7">
                  <a:moveTo>
                    <a:pt x="0" y="3"/>
                  </a:moveTo>
                  <a:lnTo>
                    <a:pt x="1" y="7"/>
                  </a:lnTo>
                  <a:lnTo>
                    <a:pt x="4" y="7"/>
                  </a:lnTo>
                  <a:lnTo>
                    <a:pt x="8" y="7"/>
                  </a:lnTo>
                  <a:lnTo>
                    <a:pt x="9" y="3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9192" name="Freeform 1304"/>
          <p:cNvSpPr>
            <a:spLocks/>
          </p:cNvSpPr>
          <p:nvPr/>
        </p:nvSpPr>
        <p:spPr bwMode="auto">
          <a:xfrm>
            <a:off x="7739063" y="4232275"/>
            <a:ext cx="14287" cy="1270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" y="7"/>
              </a:cxn>
              <a:cxn ang="0">
                <a:pos x="4" y="8"/>
              </a:cxn>
              <a:cxn ang="0">
                <a:pos x="8" y="7"/>
              </a:cxn>
              <a:cxn ang="0">
                <a:pos x="9" y="5"/>
              </a:cxn>
              <a:cxn ang="0">
                <a:pos x="8" y="1"/>
              </a:cxn>
              <a:cxn ang="0">
                <a:pos x="4" y="0"/>
              </a:cxn>
              <a:cxn ang="0">
                <a:pos x="1" y="1"/>
              </a:cxn>
              <a:cxn ang="0">
                <a:pos x="0" y="5"/>
              </a:cxn>
            </a:cxnLst>
            <a:rect l="0" t="0" r="r" b="b"/>
            <a:pathLst>
              <a:path w="9" h="8">
                <a:moveTo>
                  <a:pt x="0" y="5"/>
                </a:moveTo>
                <a:lnTo>
                  <a:pt x="1" y="7"/>
                </a:lnTo>
                <a:lnTo>
                  <a:pt x="4" y="8"/>
                </a:lnTo>
                <a:lnTo>
                  <a:pt x="8" y="7"/>
                </a:lnTo>
                <a:lnTo>
                  <a:pt x="9" y="5"/>
                </a:lnTo>
                <a:lnTo>
                  <a:pt x="8" y="1"/>
                </a:lnTo>
                <a:lnTo>
                  <a:pt x="4" y="0"/>
                </a:lnTo>
                <a:lnTo>
                  <a:pt x="1" y="1"/>
                </a:lnTo>
                <a:lnTo>
                  <a:pt x="0" y="5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193" name="Freeform 1305"/>
          <p:cNvSpPr>
            <a:spLocks/>
          </p:cNvSpPr>
          <p:nvPr/>
        </p:nvSpPr>
        <p:spPr bwMode="auto">
          <a:xfrm>
            <a:off x="7739063" y="4206875"/>
            <a:ext cx="12700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" y="7"/>
              </a:cxn>
              <a:cxn ang="0">
                <a:pos x="4" y="8"/>
              </a:cxn>
              <a:cxn ang="0">
                <a:pos x="6" y="7"/>
              </a:cxn>
              <a:cxn ang="0">
                <a:pos x="8" y="4"/>
              </a:cxn>
              <a:cxn ang="0">
                <a:pos x="6" y="1"/>
              </a:cxn>
              <a:cxn ang="0">
                <a:pos x="4" y="0"/>
              </a:cxn>
              <a:cxn ang="0">
                <a:pos x="1" y="1"/>
              </a:cxn>
              <a:cxn ang="0">
                <a:pos x="0" y="4"/>
              </a:cxn>
            </a:cxnLst>
            <a:rect l="0" t="0" r="r" b="b"/>
            <a:pathLst>
              <a:path w="8" h="8">
                <a:moveTo>
                  <a:pt x="0" y="4"/>
                </a:moveTo>
                <a:lnTo>
                  <a:pt x="1" y="7"/>
                </a:lnTo>
                <a:lnTo>
                  <a:pt x="4" y="8"/>
                </a:lnTo>
                <a:lnTo>
                  <a:pt x="6" y="7"/>
                </a:lnTo>
                <a:lnTo>
                  <a:pt x="8" y="4"/>
                </a:lnTo>
                <a:lnTo>
                  <a:pt x="6" y="1"/>
                </a:lnTo>
                <a:lnTo>
                  <a:pt x="4" y="0"/>
                </a:lnTo>
                <a:lnTo>
                  <a:pt x="1" y="1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194" name="Freeform 1306"/>
          <p:cNvSpPr>
            <a:spLocks/>
          </p:cNvSpPr>
          <p:nvPr/>
        </p:nvSpPr>
        <p:spPr bwMode="auto">
          <a:xfrm>
            <a:off x="7737475" y="4181475"/>
            <a:ext cx="11113" cy="11113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" y="7"/>
              </a:cxn>
              <a:cxn ang="0">
                <a:pos x="4" y="7"/>
              </a:cxn>
              <a:cxn ang="0">
                <a:pos x="7" y="7"/>
              </a:cxn>
              <a:cxn ang="0">
                <a:pos x="7" y="4"/>
              </a:cxn>
              <a:cxn ang="0">
                <a:pos x="7" y="1"/>
              </a:cxn>
              <a:cxn ang="0">
                <a:pos x="4" y="0"/>
              </a:cxn>
              <a:cxn ang="0">
                <a:pos x="1" y="1"/>
              </a:cxn>
              <a:cxn ang="0">
                <a:pos x="0" y="4"/>
              </a:cxn>
            </a:cxnLst>
            <a:rect l="0" t="0" r="r" b="b"/>
            <a:pathLst>
              <a:path w="7" h="7">
                <a:moveTo>
                  <a:pt x="0" y="4"/>
                </a:moveTo>
                <a:lnTo>
                  <a:pt x="1" y="7"/>
                </a:lnTo>
                <a:lnTo>
                  <a:pt x="4" y="7"/>
                </a:lnTo>
                <a:lnTo>
                  <a:pt x="7" y="7"/>
                </a:lnTo>
                <a:lnTo>
                  <a:pt x="7" y="4"/>
                </a:lnTo>
                <a:lnTo>
                  <a:pt x="7" y="1"/>
                </a:lnTo>
                <a:lnTo>
                  <a:pt x="4" y="0"/>
                </a:lnTo>
                <a:lnTo>
                  <a:pt x="1" y="1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195" name="Freeform 1307"/>
          <p:cNvSpPr>
            <a:spLocks/>
          </p:cNvSpPr>
          <p:nvPr/>
        </p:nvSpPr>
        <p:spPr bwMode="auto">
          <a:xfrm>
            <a:off x="7737475" y="4154488"/>
            <a:ext cx="11113" cy="1428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" y="7"/>
              </a:cxn>
              <a:cxn ang="0">
                <a:pos x="4" y="9"/>
              </a:cxn>
              <a:cxn ang="0">
                <a:pos x="6" y="7"/>
              </a:cxn>
              <a:cxn ang="0">
                <a:pos x="7" y="5"/>
              </a:cxn>
              <a:cxn ang="0">
                <a:pos x="6" y="1"/>
              </a:cxn>
              <a:cxn ang="0">
                <a:pos x="4" y="0"/>
              </a:cxn>
              <a:cxn ang="0">
                <a:pos x="1" y="1"/>
              </a:cxn>
              <a:cxn ang="0">
                <a:pos x="0" y="5"/>
              </a:cxn>
            </a:cxnLst>
            <a:rect l="0" t="0" r="r" b="b"/>
            <a:pathLst>
              <a:path w="7" h="9">
                <a:moveTo>
                  <a:pt x="0" y="5"/>
                </a:moveTo>
                <a:lnTo>
                  <a:pt x="1" y="7"/>
                </a:lnTo>
                <a:lnTo>
                  <a:pt x="4" y="9"/>
                </a:lnTo>
                <a:lnTo>
                  <a:pt x="6" y="7"/>
                </a:lnTo>
                <a:lnTo>
                  <a:pt x="7" y="5"/>
                </a:lnTo>
                <a:lnTo>
                  <a:pt x="6" y="1"/>
                </a:lnTo>
                <a:lnTo>
                  <a:pt x="4" y="0"/>
                </a:lnTo>
                <a:lnTo>
                  <a:pt x="1" y="1"/>
                </a:lnTo>
                <a:lnTo>
                  <a:pt x="0" y="5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196" name="Freeform 1308"/>
          <p:cNvSpPr>
            <a:spLocks/>
          </p:cNvSpPr>
          <p:nvPr/>
        </p:nvSpPr>
        <p:spPr bwMode="auto">
          <a:xfrm>
            <a:off x="7735888" y="4129088"/>
            <a:ext cx="11112" cy="142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8"/>
              </a:cxn>
              <a:cxn ang="0">
                <a:pos x="3" y="9"/>
              </a:cxn>
              <a:cxn ang="0">
                <a:pos x="6" y="8"/>
              </a:cxn>
              <a:cxn ang="0">
                <a:pos x="7" y="4"/>
              </a:cxn>
              <a:cxn ang="0">
                <a:pos x="6" y="2"/>
              </a:cxn>
              <a:cxn ang="0">
                <a:pos x="3" y="0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w="7" h="9">
                <a:moveTo>
                  <a:pt x="0" y="4"/>
                </a:moveTo>
                <a:lnTo>
                  <a:pt x="0" y="8"/>
                </a:lnTo>
                <a:lnTo>
                  <a:pt x="3" y="9"/>
                </a:lnTo>
                <a:lnTo>
                  <a:pt x="6" y="8"/>
                </a:lnTo>
                <a:lnTo>
                  <a:pt x="7" y="4"/>
                </a:lnTo>
                <a:lnTo>
                  <a:pt x="6" y="2"/>
                </a:lnTo>
                <a:lnTo>
                  <a:pt x="3" y="0"/>
                </a:lnTo>
                <a:lnTo>
                  <a:pt x="0" y="2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197" name="Freeform 1309"/>
          <p:cNvSpPr>
            <a:spLocks/>
          </p:cNvSpPr>
          <p:nvPr/>
        </p:nvSpPr>
        <p:spPr bwMode="auto">
          <a:xfrm>
            <a:off x="7731125" y="4105275"/>
            <a:ext cx="14288" cy="1111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3" y="6"/>
              </a:cxn>
              <a:cxn ang="0">
                <a:pos x="5" y="7"/>
              </a:cxn>
              <a:cxn ang="0">
                <a:pos x="8" y="6"/>
              </a:cxn>
              <a:cxn ang="0">
                <a:pos x="9" y="3"/>
              </a:cxn>
              <a:cxn ang="0">
                <a:pos x="8" y="1"/>
              </a:cxn>
              <a:cxn ang="0">
                <a:pos x="5" y="0"/>
              </a:cxn>
              <a:cxn ang="0">
                <a:pos x="3" y="1"/>
              </a:cxn>
              <a:cxn ang="0">
                <a:pos x="0" y="3"/>
              </a:cxn>
            </a:cxnLst>
            <a:rect l="0" t="0" r="r" b="b"/>
            <a:pathLst>
              <a:path w="9" h="7">
                <a:moveTo>
                  <a:pt x="0" y="3"/>
                </a:moveTo>
                <a:lnTo>
                  <a:pt x="3" y="6"/>
                </a:lnTo>
                <a:lnTo>
                  <a:pt x="5" y="7"/>
                </a:lnTo>
                <a:lnTo>
                  <a:pt x="8" y="6"/>
                </a:lnTo>
                <a:lnTo>
                  <a:pt x="9" y="3"/>
                </a:lnTo>
                <a:lnTo>
                  <a:pt x="8" y="1"/>
                </a:lnTo>
                <a:lnTo>
                  <a:pt x="5" y="0"/>
                </a:lnTo>
                <a:lnTo>
                  <a:pt x="3" y="1"/>
                </a:lnTo>
                <a:lnTo>
                  <a:pt x="0" y="3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198" name="Freeform 1310"/>
          <p:cNvSpPr>
            <a:spLocks/>
          </p:cNvSpPr>
          <p:nvPr/>
        </p:nvSpPr>
        <p:spPr bwMode="auto">
          <a:xfrm>
            <a:off x="7729538" y="4078288"/>
            <a:ext cx="11112" cy="1270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" y="7"/>
              </a:cxn>
              <a:cxn ang="0">
                <a:pos x="4" y="8"/>
              </a:cxn>
              <a:cxn ang="0">
                <a:pos x="7" y="7"/>
              </a:cxn>
              <a:cxn ang="0">
                <a:pos x="7" y="5"/>
              </a:cxn>
              <a:cxn ang="0">
                <a:pos x="7" y="1"/>
              </a:cxn>
              <a:cxn ang="0">
                <a:pos x="4" y="0"/>
              </a:cxn>
              <a:cxn ang="0">
                <a:pos x="1" y="1"/>
              </a:cxn>
              <a:cxn ang="0">
                <a:pos x="0" y="5"/>
              </a:cxn>
            </a:cxnLst>
            <a:rect l="0" t="0" r="r" b="b"/>
            <a:pathLst>
              <a:path w="7" h="8">
                <a:moveTo>
                  <a:pt x="0" y="5"/>
                </a:moveTo>
                <a:lnTo>
                  <a:pt x="1" y="7"/>
                </a:lnTo>
                <a:lnTo>
                  <a:pt x="4" y="8"/>
                </a:lnTo>
                <a:lnTo>
                  <a:pt x="7" y="7"/>
                </a:lnTo>
                <a:lnTo>
                  <a:pt x="7" y="5"/>
                </a:lnTo>
                <a:lnTo>
                  <a:pt x="7" y="1"/>
                </a:lnTo>
                <a:lnTo>
                  <a:pt x="4" y="0"/>
                </a:lnTo>
                <a:lnTo>
                  <a:pt x="1" y="1"/>
                </a:lnTo>
                <a:lnTo>
                  <a:pt x="0" y="5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199" name="Freeform 1311"/>
          <p:cNvSpPr>
            <a:spLocks/>
          </p:cNvSpPr>
          <p:nvPr/>
        </p:nvSpPr>
        <p:spPr bwMode="auto">
          <a:xfrm>
            <a:off x="7724775" y="4052888"/>
            <a:ext cx="14288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" y="7"/>
              </a:cxn>
              <a:cxn ang="0">
                <a:pos x="5" y="8"/>
              </a:cxn>
              <a:cxn ang="0">
                <a:pos x="9" y="7"/>
              </a:cxn>
              <a:cxn ang="0">
                <a:pos x="9" y="4"/>
              </a:cxn>
              <a:cxn ang="0">
                <a:pos x="9" y="1"/>
              </a:cxn>
              <a:cxn ang="0">
                <a:pos x="5" y="0"/>
              </a:cxn>
              <a:cxn ang="0">
                <a:pos x="3" y="1"/>
              </a:cxn>
              <a:cxn ang="0">
                <a:pos x="0" y="4"/>
              </a:cxn>
            </a:cxnLst>
            <a:rect l="0" t="0" r="r" b="b"/>
            <a:pathLst>
              <a:path w="9" h="8">
                <a:moveTo>
                  <a:pt x="0" y="4"/>
                </a:moveTo>
                <a:lnTo>
                  <a:pt x="3" y="7"/>
                </a:lnTo>
                <a:lnTo>
                  <a:pt x="5" y="8"/>
                </a:lnTo>
                <a:lnTo>
                  <a:pt x="9" y="7"/>
                </a:lnTo>
                <a:lnTo>
                  <a:pt x="9" y="4"/>
                </a:lnTo>
                <a:lnTo>
                  <a:pt x="9" y="1"/>
                </a:lnTo>
                <a:lnTo>
                  <a:pt x="5" y="0"/>
                </a:lnTo>
                <a:lnTo>
                  <a:pt x="3" y="1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00" name="Freeform 1312"/>
          <p:cNvSpPr>
            <a:spLocks/>
          </p:cNvSpPr>
          <p:nvPr/>
        </p:nvSpPr>
        <p:spPr bwMode="auto">
          <a:xfrm>
            <a:off x="7723188" y="4027488"/>
            <a:ext cx="14287" cy="142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" y="6"/>
              </a:cxn>
              <a:cxn ang="0">
                <a:pos x="4" y="9"/>
              </a:cxn>
              <a:cxn ang="0">
                <a:pos x="8" y="6"/>
              </a:cxn>
              <a:cxn ang="0">
                <a:pos x="9" y="4"/>
              </a:cxn>
              <a:cxn ang="0">
                <a:pos x="8" y="1"/>
              </a:cxn>
              <a:cxn ang="0">
                <a:pos x="4" y="0"/>
              </a:cxn>
              <a:cxn ang="0">
                <a:pos x="1" y="1"/>
              </a:cxn>
              <a:cxn ang="0">
                <a:pos x="0" y="4"/>
              </a:cxn>
            </a:cxnLst>
            <a:rect l="0" t="0" r="r" b="b"/>
            <a:pathLst>
              <a:path w="9" h="9">
                <a:moveTo>
                  <a:pt x="0" y="4"/>
                </a:moveTo>
                <a:lnTo>
                  <a:pt x="1" y="6"/>
                </a:lnTo>
                <a:lnTo>
                  <a:pt x="4" y="9"/>
                </a:lnTo>
                <a:lnTo>
                  <a:pt x="8" y="6"/>
                </a:lnTo>
                <a:lnTo>
                  <a:pt x="9" y="4"/>
                </a:lnTo>
                <a:lnTo>
                  <a:pt x="8" y="1"/>
                </a:lnTo>
                <a:lnTo>
                  <a:pt x="4" y="0"/>
                </a:lnTo>
                <a:lnTo>
                  <a:pt x="1" y="1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01" name="Freeform 1313"/>
          <p:cNvSpPr>
            <a:spLocks/>
          </p:cNvSpPr>
          <p:nvPr/>
        </p:nvSpPr>
        <p:spPr bwMode="auto">
          <a:xfrm>
            <a:off x="7720013" y="4003675"/>
            <a:ext cx="12700" cy="1111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1" y="6"/>
              </a:cxn>
              <a:cxn ang="0">
                <a:pos x="3" y="7"/>
              </a:cxn>
              <a:cxn ang="0">
                <a:pos x="6" y="6"/>
              </a:cxn>
              <a:cxn ang="0">
                <a:pos x="8" y="3"/>
              </a:cxn>
              <a:cxn ang="0">
                <a:pos x="6" y="0"/>
              </a:cxn>
              <a:cxn ang="0">
                <a:pos x="3" y="0"/>
              </a:cxn>
              <a:cxn ang="0">
                <a:pos x="1" y="0"/>
              </a:cxn>
              <a:cxn ang="0">
                <a:pos x="0" y="3"/>
              </a:cxn>
            </a:cxnLst>
            <a:rect l="0" t="0" r="r" b="b"/>
            <a:pathLst>
              <a:path w="8" h="7">
                <a:moveTo>
                  <a:pt x="0" y="3"/>
                </a:moveTo>
                <a:lnTo>
                  <a:pt x="1" y="6"/>
                </a:lnTo>
                <a:lnTo>
                  <a:pt x="3" y="7"/>
                </a:lnTo>
                <a:lnTo>
                  <a:pt x="6" y="6"/>
                </a:lnTo>
                <a:lnTo>
                  <a:pt x="8" y="3"/>
                </a:lnTo>
                <a:lnTo>
                  <a:pt x="6" y="0"/>
                </a:lnTo>
                <a:lnTo>
                  <a:pt x="3" y="0"/>
                </a:lnTo>
                <a:lnTo>
                  <a:pt x="1" y="0"/>
                </a:lnTo>
                <a:lnTo>
                  <a:pt x="0" y="3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02" name="Freeform 1314"/>
          <p:cNvSpPr>
            <a:spLocks/>
          </p:cNvSpPr>
          <p:nvPr/>
        </p:nvSpPr>
        <p:spPr bwMode="auto">
          <a:xfrm>
            <a:off x="7715250" y="3976688"/>
            <a:ext cx="14288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" y="7"/>
              </a:cxn>
              <a:cxn ang="0">
                <a:pos x="4" y="8"/>
              </a:cxn>
              <a:cxn ang="0">
                <a:pos x="8" y="7"/>
              </a:cxn>
              <a:cxn ang="0">
                <a:pos x="9" y="4"/>
              </a:cxn>
              <a:cxn ang="0">
                <a:pos x="8" y="2"/>
              </a:cxn>
              <a:cxn ang="0">
                <a:pos x="4" y="0"/>
              </a:cxn>
              <a:cxn ang="0">
                <a:pos x="3" y="2"/>
              </a:cxn>
              <a:cxn ang="0">
                <a:pos x="0" y="4"/>
              </a:cxn>
            </a:cxnLst>
            <a:rect l="0" t="0" r="r" b="b"/>
            <a:pathLst>
              <a:path w="9" h="8">
                <a:moveTo>
                  <a:pt x="0" y="4"/>
                </a:moveTo>
                <a:lnTo>
                  <a:pt x="3" y="7"/>
                </a:lnTo>
                <a:lnTo>
                  <a:pt x="4" y="8"/>
                </a:lnTo>
                <a:lnTo>
                  <a:pt x="8" y="7"/>
                </a:lnTo>
                <a:lnTo>
                  <a:pt x="9" y="4"/>
                </a:lnTo>
                <a:lnTo>
                  <a:pt x="8" y="2"/>
                </a:lnTo>
                <a:lnTo>
                  <a:pt x="4" y="0"/>
                </a:lnTo>
                <a:lnTo>
                  <a:pt x="3" y="2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03" name="Freeform 1315"/>
          <p:cNvSpPr>
            <a:spLocks/>
          </p:cNvSpPr>
          <p:nvPr/>
        </p:nvSpPr>
        <p:spPr bwMode="auto">
          <a:xfrm>
            <a:off x="7712075" y="3951288"/>
            <a:ext cx="12700" cy="1270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1" y="7"/>
              </a:cxn>
              <a:cxn ang="0">
                <a:pos x="5" y="8"/>
              </a:cxn>
              <a:cxn ang="0">
                <a:pos x="6" y="7"/>
              </a:cxn>
              <a:cxn ang="0">
                <a:pos x="8" y="3"/>
              </a:cxn>
              <a:cxn ang="0">
                <a:pos x="6" y="1"/>
              </a:cxn>
              <a:cxn ang="0">
                <a:pos x="5" y="0"/>
              </a:cxn>
              <a:cxn ang="0">
                <a:pos x="1" y="1"/>
              </a:cxn>
              <a:cxn ang="0">
                <a:pos x="0" y="3"/>
              </a:cxn>
            </a:cxnLst>
            <a:rect l="0" t="0" r="r" b="b"/>
            <a:pathLst>
              <a:path w="8" h="8">
                <a:moveTo>
                  <a:pt x="0" y="3"/>
                </a:moveTo>
                <a:lnTo>
                  <a:pt x="1" y="7"/>
                </a:lnTo>
                <a:lnTo>
                  <a:pt x="5" y="8"/>
                </a:lnTo>
                <a:lnTo>
                  <a:pt x="6" y="7"/>
                </a:lnTo>
                <a:lnTo>
                  <a:pt x="8" y="3"/>
                </a:lnTo>
                <a:lnTo>
                  <a:pt x="6" y="1"/>
                </a:lnTo>
                <a:lnTo>
                  <a:pt x="5" y="0"/>
                </a:lnTo>
                <a:lnTo>
                  <a:pt x="1" y="1"/>
                </a:lnTo>
                <a:lnTo>
                  <a:pt x="0" y="3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04" name="Freeform 1316"/>
          <p:cNvSpPr>
            <a:spLocks/>
          </p:cNvSpPr>
          <p:nvPr/>
        </p:nvSpPr>
        <p:spPr bwMode="auto">
          <a:xfrm>
            <a:off x="7705725" y="3925888"/>
            <a:ext cx="14288" cy="142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" y="6"/>
              </a:cxn>
              <a:cxn ang="0">
                <a:pos x="5" y="9"/>
              </a:cxn>
              <a:cxn ang="0">
                <a:pos x="9" y="6"/>
              </a:cxn>
              <a:cxn ang="0">
                <a:pos x="9" y="4"/>
              </a:cxn>
              <a:cxn ang="0">
                <a:pos x="9" y="1"/>
              </a:cxn>
              <a:cxn ang="0">
                <a:pos x="5" y="0"/>
              </a:cxn>
              <a:cxn ang="0">
                <a:pos x="1" y="1"/>
              </a:cxn>
              <a:cxn ang="0">
                <a:pos x="0" y="4"/>
              </a:cxn>
            </a:cxnLst>
            <a:rect l="0" t="0" r="r" b="b"/>
            <a:pathLst>
              <a:path w="9" h="9">
                <a:moveTo>
                  <a:pt x="0" y="4"/>
                </a:moveTo>
                <a:lnTo>
                  <a:pt x="1" y="6"/>
                </a:lnTo>
                <a:lnTo>
                  <a:pt x="5" y="9"/>
                </a:lnTo>
                <a:lnTo>
                  <a:pt x="9" y="6"/>
                </a:lnTo>
                <a:lnTo>
                  <a:pt x="9" y="4"/>
                </a:lnTo>
                <a:lnTo>
                  <a:pt x="9" y="1"/>
                </a:lnTo>
                <a:lnTo>
                  <a:pt x="5" y="0"/>
                </a:lnTo>
                <a:lnTo>
                  <a:pt x="1" y="1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05" name="Freeform 1317"/>
          <p:cNvSpPr>
            <a:spLocks/>
          </p:cNvSpPr>
          <p:nvPr/>
        </p:nvSpPr>
        <p:spPr bwMode="auto">
          <a:xfrm>
            <a:off x="7699375" y="3900488"/>
            <a:ext cx="15875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" y="8"/>
              </a:cxn>
              <a:cxn ang="0">
                <a:pos x="5" y="8"/>
              </a:cxn>
              <a:cxn ang="0">
                <a:pos x="9" y="8"/>
              </a:cxn>
              <a:cxn ang="0">
                <a:pos x="10" y="4"/>
              </a:cxn>
              <a:cxn ang="0">
                <a:pos x="9" y="2"/>
              </a:cxn>
              <a:cxn ang="0">
                <a:pos x="5" y="0"/>
              </a:cxn>
              <a:cxn ang="0">
                <a:pos x="3" y="2"/>
              </a:cxn>
              <a:cxn ang="0">
                <a:pos x="0" y="4"/>
              </a:cxn>
            </a:cxnLst>
            <a:rect l="0" t="0" r="r" b="b"/>
            <a:pathLst>
              <a:path w="10" h="8">
                <a:moveTo>
                  <a:pt x="0" y="4"/>
                </a:moveTo>
                <a:lnTo>
                  <a:pt x="3" y="8"/>
                </a:lnTo>
                <a:lnTo>
                  <a:pt x="5" y="8"/>
                </a:lnTo>
                <a:lnTo>
                  <a:pt x="9" y="8"/>
                </a:lnTo>
                <a:lnTo>
                  <a:pt x="10" y="4"/>
                </a:lnTo>
                <a:lnTo>
                  <a:pt x="9" y="2"/>
                </a:lnTo>
                <a:lnTo>
                  <a:pt x="5" y="0"/>
                </a:lnTo>
                <a:lnTo>
                  <a:pt x="3" y="2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06" name="Freeform 1318"/>
          <p:cNvSpPr>
            <a:spLocks/>
          </p:cNvSpPr>
          <p:nvPr/>
        </p:nvSpPr>
        <p:spPr bwMode="auto">
          <a:xfrm>
            <a:off x="7696200" y="3873500"/>
            <a:ext cx="14288" cy="1428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" y="9"/>
              </a:cxn>
              <a:cxn ang="0">
                <a:pos x="4" y="9"/>
              </a:cxn>
              <a:cxn ang="0">
                <a:pos x="7" y="9"/>
              </a:cxn>
              <a:cxn ang="0">
                <a:pos x="9" y="5"/>
              </a:cxn>
              <a:cxn ang="0">
                <a:pos x="7" y="3"/>
              </a:cxn>
              <a:cxn ang="0">
                <a:pos x="4" y="0"/>
              </a:cxn>
              <a:cxn ang="0">
                <a:pos x="1" y="3"/>
              </a:cxn>
              <a:cxn ang="0">
                <a:pos x="0" y="5"/>
              </a:cxn>
            </a:cxnLst>
            <a:rect l="0" t="0" r="r" b="b"/>
            <a:pathLst>
              <a:path w="9" h="9">
                <a:moveTo>
                  <a:pt x="0" y="5"/>
                </a:moveTo>
                <a:lnTo>
                  <a:pt x="1" y="9"/>
                </a:lnTo>
                <a:lnTo>
                  <a:pt x="4" y="9"/>
                </a:lnTo>
                <a:lnTo>
                  <a:pt x="7" y="9"/>
                </a:lnTo>
                <a:lnTo>
                  <a:pt x="9" y="5"/>
                </a:lnTo>
                <a:lnTo>
                  <a:pt x="7" y="3"/>
                </a:lnTo>
                <a:lnTo>
                  <a:pt x="4" y="0"/>
                </a:lnTo>
                <a:lnTo>
                  <a:pt x="1" y="3"/>
                </a:lnTo>
                <a:lnTo>
                  <a:pt x="0" y="5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07" name="Freeform 1319"/>
          <p:cNvSpPr>
            <a:spLocks/>
          </p:cNvSpPr>
          <p:nvPr/>
        </p:nvSpPr>
        <p:spPr bwMode="auto">
          <a:xfrm>
            <a:off x="7689850" y="3851275"/>
            <a:ext cx="14288" cy="1270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6"/>
              </a:cxn>
              <a:cxn ang="0">
                <a:pos x="4" y="8"/>
              </a:cxn>
              <a:cxn ang="0">
                <a:pos x="6" y="6"/>
              </a:cxn>
              <a:cxn ang="0">
                <a:pos x="9" y="3"/>
              </a:cxn>
              <a:cxn ang="0">
                <a:pos x="6" y="0"/>
              </a:cxn>
              <a:cxn ang="0">
                <a:pos x="4" y="0"/>
              </a:cxn>
              <a:cxn ang="0">
                <a:pos x="0" y="0"/>
              </a:cxn>
              <a:cxn ang="0">
                <a:pos x="0" y="3"/>
              </a:cxn>
            </a:cxnLst>
            <a:rect l="0" t="0" r="r" b="b"/>
            <a:pathLst>
              <a:path w="9" h="8">
                <a:moveTo>
                  <a:pt x="0" y="3"/>
                </a:moveTo>
                <a:lnTo>
                  <a:pt x="0" y="6"/>
                </a:lnTo>
                <a:lnTo>
                  <a:pt x="4" y="8"/>
                </a:lnTo>
                <a:lnTo>
                  <a:pt x="6" y="6"/>
                </a:lnTo>
                <a:lnTo>
                  <a:pt x="9" y="3"/>
                </a:lnTo>
                <a:lnTo>
                  <a:pt x="6" y="0"/>
                </a:lnTo>
                <a:lnTo>
                  <a:pt x="4" y="0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08" name="Freeform 1320"/>
          <p:cNvSpPr>
            <a:spLocks/>
          </p:cNvSpPr>
          <p:nvPr/>
        </p:nvSpPr>
        <p:spPr bwMode="auto">
          <a:xfrm>
            <a:off x="7683500" y="3825875"/>
            <a:ext cx="12700" cy="142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" y="6"/>
              </a:cxn>
              <a:cxn ang="0">
                <a:pos x="4" y="9"/>
              </a:cxn>
              <a:cxn ang="0">
                <a:pos x="8" y="6"/>
              </a:cxn>
              <a:cxn ang="0">
                <a:pos x="8" y="4"/>
              </a:cxn>
              <a:cxn ang="0">
                <a:pos x="8" y="1"/>
              </a:cxn>
              <a:cxn ang="0">
                <a:pos x="4" y="0"/>
              </a:cxn>
              <a:cxn ang="0">
                <a:pos x="2" y="1"/>
              </a:cxn>
              <a:cxn ang="0">
                <a:pos x="0" y="4"/>
              </a:cxn>
            </a:cxnLst>
            <a:rect l="0" t="0" r="r" b="b"/>
            <a:pathLst>
              <a:path w="8" h="9">
                <a:moveTo>
                  <a:pt x="0" y="4"/>
                </a:moveTo>
                <a:lnTo>
                  <a:pt x="2" y="6"/>
                </a:lnTo>
                <a:lnTo>
                  <a:pt x="4" y="9"/>
                </a:lnTo>
                <a:lnTo>
                  <a:pt x="8" y="6"/>
                </a:lnTo>
                <a:lnTo>
                  <a:pt x="8" y="4"/>
                </a:lnTo>
                <a:lnTo>
                  <a:pt x="8" y="1"/>
                </a:lnTo>
                <a:lnTo>
                  <a:pt x="4" y="0"/>
                </a:lnTo>
                <a:lnTo>
                  <a:pt x="2" y="1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09" name="Freeform 1321"/>
          <p:cNvSpPr>
            <a:spLocks/>
          </p:cNvSpPr>
          <p:nvPr/>
        </p:nvSpPr>
        <p:spPr bwMode="auto">
          <a:xfrm>
            <a:off x="7675563" y="3800475"/>
            <a:ext cx="14287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3" y="8"/>
              </a:cxn>
              <a:cxn ang="0">
                <a:pos x="5" y="8"/>
              </a:cxn>
              <a:cxn ang="0">
                <a:pos x="8" y="8"/>
              </a:cxn>
              <a:cxn ang="0">
                <a:pos x="9" y="4"/>
              </a:cxn>
              <a:cxn ang="0">
                <a:pos x="8" y="2"/>
              </a:cxn>
              <a:cxn ang="0">
                <a:pos x="5" y="0"/>
              </a:cxn>
              <a:cxn ang="0">
                <a:pos x="3" y="2"/>
              </a:cxn>
              <a:cxn ang="0">
                <a:pos x="0" y="4"/>
              </a:cxn>
            </a:cxnLst>
            <a:rect l="0" t="0" r="r" b="b"/>
            <a:pathLst>
              <a:path w="9" h="8">
                <a:moveTo>
                  <a:pt x="0" y="4"/>
                </a:moveTo>
                <a:lnTo>
                  <a:pt x="3" y="8"/>
                </a:lnTo>
                <a:lnTo>
                  <a:pt x="5" y="8"/>
                </a:lnTo>
                <a:lnTo>
                  <a:pt x="8" y="8"/>
                </a:lnTo>
                <a:lnTo>
                  <a:pt x="9" y="4"/>
                </a:lnTo>
                <a:lnTo>
                  <a:pt x="8" y="2"/>
                </a:lnTo>
                <a:lnTo>
                  <a:pt x="5" y="0"/>
                </a:lnTo>
                <a:lnTo>
                  <a:pt x="3" y="2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10" name="Freeform 1322"/>
          <p:cNvSpPr>
            <a:spLocks/>
          </p:cNvSpPr>
          <p:nvPr/>
        </p:nvSpPr>
        <p:spPr bwMode="auto">
          <a:xfrm>
            <a:off x="7670800" y="3776663"/>
            <a:ext cx="12700" cy="1270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1" y="6"/>
              </a:cxn>
              <a:cxn ang="0">
                <a:pos x="3" y="8"/>
              </a:cxn>
              <a:cxn ang="0">
                <a:pos x="7" y="6"/>
              </a:cxn>
              <a:cxn ang="0">
                <a:pos x="8" y="3"/>
              </a:cxn>
              <a:cxn ang="0">
                <a:pos x="7" y="1"/>
              </a:cxn>
              <a:cxn ang="0">
                <a:pos x="3" y="0"/>
              </a:cxn>
              <a:cxn ang="0">
                <a:pos x="1" y="1"/>
              </a:cxn>
              <a:cxn ang="0">
                <a:pos x="0" y="3"/>
              </a:cxn>
            </a:cxnLst>
            <a:rect l="0" t="0" r="r" b="b"/>
            <a:pathLst>
              <a:path w="8" h="8">
                <a:moveTo>
                  <a:pt x="0" y="3"/>
                </a:moveTo>
                <a:lnTo>
                  <a:pt x="1" y="6"/>
                </a:lnTo>
                <a:lnTo>
                  <a:pt x="3" y="8"/>
                </a:lnTo>
                <a:lnTo>
                  <a:pt x="7" y="6"/>
                </a:lnTo>
                <a:lnTo>
                  <a:pt x="8" y="3"/>
                </a:lnTo>
                <a:lnTo>
                  <a:pt x="7" y="1"/>
                </a:lnTo>
                <a:lnTo>
                  <a:pt x="3" y="0"/>
                </a:lnTo>
                <a:lnTo>
                  <a:pt x="1" y="1"/>
                </a:lnTo>
                <a:lnTo>
                  <a:pt x="0" y="3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11" name="Freeform 1323"/>
          <p:cNvSpPr>
            <a:spLocks/>
          </p:cNvSpPr>
          <p:nvPr/>
        </p:nvSpPr>
        <p:spPr bwMode="auto">
          <a:xfrm>
            <a:off x="7664450" y="3751263"/>
            <a:ext cx="11113" cy="1270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7"/>
              </a:cxn>
              <a:cxn ang="0">
                <a:pos x="4" y="8"/>
              </a:cxn>
              <a:cxn ang="0">
                <a:pos x="6" y="7"/>
              </a:cxn>
              <a:cxn ang="0">
                <a:pos x="7" y="5"/>
              </a:cxn>
              <a:cxn ang="0">
                <a:pos x="6" y="1"/>
              </a:cxn>
              <a:cxn ang="0">
                <a:pos x="4" y="0"/>
              </a:cxn>
              <a:cxn ang="0">
                <a:pos x="0" y="1"/>
              </a:cxn>
              <a:cxn ang="0">
                <a:pos x="0" y="5"/>
              </a:cxn>
            </a:cxnLst>
            <a:rect l="0" t="0" r="r" b="b"/>
            <a:pathLst>
              <a:path w="7" h="8">
                <a:moveTo>
                  <a:pt x="0" y="5"/>
                </a:moveTo>
                <a:lnTo>
                  <a:pt x="0" y="7"/>
                </a:lnTo>
                <a:lnTo>
                  <a:pt x="4" y="8"/>
                </a:lnTo>
                <a:lnTo>
                  <a:pt x="6" y="7"/>
                </a:lnTo>
                <a:lnTo>
                  <a:pt x="7" y="5"/>
                </a:lnTo>
                <a:lnTo>
                  <a:pt x="6" y="1"/>
                </a:lnTo>
                <a:lnTo>
                  <a:pt x="4" y="0"/>
                </a:lnTo>
                <a:lnTo>
                  <a:pt x="0" y="1"/>
                </a:lnTo>
                <a:lnTo>
                  <a:pt x="0" y="5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12" name="Freeform 1324"/>
          <p:cNvSpPr>
            <a:spLocks/>
          </p:cNvSpPr>
          <p:nvPr/>
        </p:nvSpPr>
        <p:spPr bwMode="auto">
          <a:xfrm>
            <a:off x="7656513" y="3725863"/>
            <a:ext cx="11112" cy="142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" y="7"/>
              </a:cxn>
              <a:cxn ang="0">
                <a:pos x="4" y="9"/>
              </a:cxn>
              <a:cxn ang="0">
                <a:pos x="7" y="7"/>
              </a:cxn>
              <a:cxn ang="0">
                <a:pos x="7" y="4"/>
              </a:cxn>
              <a:cxn ang="0">
                <a:pos x="7" y="1"/>
              </a:cxn>
              <a:cxn ang="0">
                <a:pos x="4" y="0"/>
              </a:cxn>
              <a:cxn ang="0">
                <a:pos x="1" y="1"/>
              </a:cxn>
              <a:cxn ang="0">
                <a:pos x="0" y="4"/>
              </a:cxn>
            </a:cxnLst>
            <a:rect l="0" t="0" r="r" b="b"/>
            <a:pathLst>
              <a:path w="7" h="9">
                <a:moveTo>
                  <a:pt x="0" y="4"/>
                </a:moveTo>
                <a:lnTo>
                  <a:pt x="1" y="7"/>
                </a:lnTo>
                <a:lnTo>
                  <a:pt x="4" y="9"/>
                </a:lnTo>
                <a:lnTo>
                  <a:pt x="7" y="7"/>
                </a:lnTo>
                <a:lnTo>
                  <a:pt x="7" y="4"/>
                </a:lnTo>
                <a:lnTo>
                  <a:pt x="7" y="1"/>
                </a:lnTo>
                <a:lnTo>
                  <a:pt x="4" y="0"/>
                </a:lnTo>
                <a:lnTo>
                  <a:pt x="1" y="1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13" name="Freeform 1325"/>
          <p:cNvSpPr>
            <a:spLocks/>
          </p:cNvSpPr>
          <p:nvPr/>
        </p:nvSpPr>
        <p:spPr bwMode="auto">
          <a:xfrm>
            <a:off x="7646988" y="3700463"/>
            <a:ext cx="12700" cy="1428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2" y="8"/>
              </a:cxn>
              <a:cxn ang="0">
                <a:pos x="5" y="9"/>
              </a:cxn>
              <a:cxn ang="0">
                <a:pos x="8" y="8"/>
              </a:cxn>
              <a:cxn ang="0">
                <a:pos x="8" y="5"/>
              </a:cxn>
              <a:cxn ang="0">
                <a:pos x="8" y="3"/>
              </a:cxn>
              <a:cxn ang="0">
                <a:pos x="5" y="0"/>
              </a:cxn>
              <a:cxn ang="0">
                <a:pos x="2" y="3"/>
              </a:cxn>
              <a:cxn ang="0">
                <a:pos x="0" y="5"/>
              </a:cxn>
            </a:cxnLst>
            <a:rect l="0" t="0" r="r" b="b"/>
            <a:pathLst>
              <a:path w="8" h="9">
                <a:moveTo>
                  <a:pt x="0" y="5"/>
                </a:moveTo>
                <a:lnTo>
                  <a:pt x="2" y="8"/>
                </a:lnTo>
                <a:lnTo>
                  <a:pt x="5" y="9"/>
                </a:lnTo>
                <a:lnTo>
                  <a:pt x="8" y="8"/>
                </a:lnTo>
                <a:lnTo>
                  <a:pt x="8" y="5"/>
                </a:lnTo>
                <a:lnTo>
                  <a:pt x="8" y="3"/>
                </a:lnTo>
                <a:lnTo>
                  <a:pt x="5" y="0"/>
                </a:lnTo>
                <a:lnTo>
                  <a:pt x="2" y="3"/>
                </a:lnTo>
                <a:lnTo>
                  <a:pt x="0" y="5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14" name="Freeform 1326"/>
          <p:cNvSpPr>
            <a:spLocks/>
          </p:cNvSpPr>
          <p:nvPr/>
        </p:nvSpPr>
        <p:spPr bwMode="auto">
          <a:xfrm>
            <a:off x="7640638" y="3676650"/>
            <a:ext cx="12700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8"/>
              </a:cxn>
              <a:cxn ang="0">
                <a:pos x="4" y="8"/>
              </a:cxn>
              <a:cxn ang="0">
                <a:pos x="6" y="8"/>
              </a:cxn>
              <a:cxn ang="0">
                <a:pos x="8" y="4"/>
              </a:cxn>
              <a:cxn ang="0">
                <a:pos x="6" y="2"/>
              </a:cxn>
              <a:cxn ang="0">
                <a:pos x="4" y="0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w="8" h="8">
                <a:moveTo>
                  <a:pt x="0" y="4"/>
                </a:moveTo>
                <a:lnTo>
                  <a:pt x="0" y="8"/>
                </a:lnTo>
                <a:lnTo>
                  <a:pt x="4" y="8"/>
                </a:lnTo>
                <a:lnTo>
                  <a:pt x="6" y="8"/>
                </a:lnTo>
                <a:lnTo>
                  <a:pt x="8" y="4"/>
                </a:lnTo>
                <a:lnTo>
                  <a:pt x="6" y="2"/>
                </a:lnTo>
                <a:lnTo>
                  <a:pt x="4" y="0"/>
                </a:lnTo>
                <a:lnTo>
                  <a:pt x="0" y="2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15" name="Freeform 1327"/>
          <p:cNvSpPr>
            <a:spLocks/>
          </p:cNvSpPr>
          <p:nvPr/>
        </p:nvSpPr>
        <p:spPr bwMode="auto">
          <a:xfrm>
            <a:off x="7631113" y="3652838"/>
            <a:ext cx="14287" cy="142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" y="7"/>
              </a:cxn>
              <a:cxn ang="0">
                <a:pos x="4" y="9"/>
              </a:cxn>
              <a:cxn ang="0">
                <a:pos x="7" y="7"/>
              </a:cxn>
              <a:cxn ang="0">
                <a:pos x="9" y="4"/>
              </a:cxn>
              <a:cxn ang="0">
                <a:pos x="7" y="1"/>
              </a:cxn>
              <a:cxn ang="0">
                <a:pos x="4" y="0"/>
              </a:cxn>
              <a:cxn ang="0">
                <a:pos x="1" y="1"/>
              </a:cxn>
              <a:cxn ang="0">
                <a:pos x="0" y="4"/>
              </a:cxn>
            </a:cxnLst>
            <a:rect l="0" t="0" r="r" b="b"/>
            <a:pathLst>
              <a:path w="9" h="9">
                <a:moveTo>
                  <a:pt x="0" y="4"/>
                </a:moveTo>
                <a:lnTo>
                  <a:pt x="1" y="7"/>
                </a:lnTo>
                <a:lnTo>
                  <a:pt x="4" y="9"/>
                </a:lnTo>
                <a:lnTo>
                  <a:pt x="7" y="7"/>
                </a:lnTo>
                <a:lnTo>
                  <a:pt x="9" y="4"/>
                </a:lnTo>
                <a:lnTo>
                  <a:pt x="7" y="1"/>
                </a:lnTo>
                <a:lnTo>
                  <a:pt x="4" y="0"/>
                </a:lnTo>
                <a:lnTo>
                  <a:pt x="1" y="1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16" name="Freeform 1328"/>
          <p:cNvSpPr>
            <a:spLocks/>
          </p:cNvSpPr>
          <p:nvPr/>
        </p:nvSpPr>
        <p:spPr bwMode="auto">
          <a:xfrm>
            <a:off x="7623175" y="3627438"/>
            <a:ext cx="14288" cy="142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" y="8"/>
              </a:cxn>
              <a:cxn ang="0">
                <a:pos x="4" y="9"/>
              </a:cxn>
              <a:cxn ang="0">
                <a:pos x="7" y="8"/>
              </a:cxn>
              <a:cxn ang="0">
                <a:pos x="9" y="4"/>
              </a:cxn>
              <a:cxn ang="0">
                <a:pos x="7" y="1"/>
              </a:cxn>
              <a:cxn ang="0">
                <a:pos x="4" y="0"/>
              </a:cxn>
              <a:cxn ang="0">
                <a:pos x="1" y="1"/>
              </a:cxn>
              <a:cxn ang="0">
                <a:pos x="0" y="4"/>
              </a:cxn>
            </a:cxnLst>
            <a:rect l="0" t="0" r="r" b="b"/>
            <a:pathLst>
              <a:path w="9" h="9">
                <a:moveTo>
                  <a:pt x="0" y="4"/>
                </a:moveTo>
                <a:lnTo>
                  <a:pt x="1" y="8"/>
                </a:lnTo>
                <a:lnTo>
                  <a:pt x="4" y="9"/>
                </a:lnTo>
                <a:lnTo>
                  <a:pt x="7" y="8"/>
                </a:lnTo>
                <a:lnTo>
                  <a:pt x="9" y="4"/>
                </a:lnTo>
                <a:lnTo>
                  <a:pt x="7" y="1"/>
                </a:lnTo>
                <a:lnTo>
                  <a:pt x="4" y="0"/>
                </a:lnTo>
                <a:lnTo>
                  <a:pt x="1" y="1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17" name="Freeform 1329"/>
          <p:cNvSpPr>
            <a:spLocks/>
          </p:cNvSpPr>
          <p:nvPr/>
        </p:nvSpPr>
        <p:spPr bwMode="auto">
          <a:xfrm>
            <a:off x="7613650" y="3605213"/>
            <a:ext cx="12700" cy="1270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1" y="6"/>
              </a:cxn>
              <a:cxn ang="0">
                <a:pos x="5" y="8"/>
              </a:cxn>
              <a:cxn ang="0">
                <a:pos x="7" y="6"/>
              </a:cxn>
              <a:cxn ang="0">
                <a:pos x="8" y="3"/>
              </a:cxn>
              <a:cxn ang="0">
                <a:pos x="7" y="1"/>
              </a:cxn>
              <a:cxn ang="0">
                <a:pos x="5" y="0"/>
              </a:cxn>
              <a:cxn ang="0">
                <a:pos x="1" y="1"/>
              </a:cxn>
              <a:cxn ang="0">
                <a:pos x="0" y="3"/>
              </a:cxn>
            </a:cxnLst>
            <a:rect l="0" t="0" r="r" b="b"/>
            <a:pathLst>
              <a:path w="8" h="8">
                <a:moveTo>
                  <a:pt x="0" y="3"/>
                </a:moveTo>
                <a:lnTo>
                  <a:pt x="1" y="6"/>
                </a:lnTo>
                <a:lnTo>
                  <a:pt x="5" y="8"/>
                </a:lnTo>
                <a:lnTo>
                  <a:pt x="7" y="6"/>
                </a:lnTo>
                <a:lnTo>
                  <a:pt x="8" y="3"/>
                </a:lnTo>
                <a:lnTo>
                  <a:pt x="7" y="1"/>
                </a:lnTo>
                <a:lnTo>
                  <a:pt x="5" y="0"/>
                </a:lnTo>
                <a:lnTo>
                  <a:pt x="1" y="1"/>
                </a:lnTo>
                <a:lnTo>
                  <a:pt x="0" y="3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18" name="Freeform 1330"/>
          <p:cNvSpPr>
            <a:spLocks/>
          </p:cNvSpPr>
          <p:nvPr/>
        </p:nvSpPr>
        <p:spPr bwMode="auto">
          <a:xfrm>
            <a:off x="7602538" y="3579813"/>
            <a:ext cx="14287" cy="1270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2" y="7"/>
              </a:cxn>
              <a:cxn ang="0">
                <a:pos x="5" y="8"/>
              </a:cxn>
              <a:cxn ang="0">
                <a:pos x="8" y="7"/>
              </a:cxn>
              <a:cxn ang="0">
                <a:pos x="9" y="5"/>
              </a:cxn>
              <a:cxn ang="0">
                <a:pos x="8" y="2"/>
              </a:cxn>
              <a:cxn ang="0">
                <a:pos x="5" y="0"/>
              </a:cxn>
              <a:cxn ang="0">
                <a:pos x="2" y="2"/>
              </a:cxn>
              <a:cxn ang="0">
                <a:pos x="0" y="5"/>
              </a:cxn>
            </a:cxnLst>
            <a:rect l="0" t="0" r="r" b="b"/>
            <a:pathLst>
              <a:path w="9" h="8">
                <a:moveTo>
                  <a:pt x="0" y="5"/>
                </a:moveTo>
                <a:lnTo>
                  <a:pt x="2" y="7"/>
                </a:lnTo>
                <a:lnTo>
                  <a:pt x="5" y="8"/>
                </a:lnTo>
                <a:lnTo>
                  <a:pt x="8" y="7"/>
                </a:lnTo>
                <a:lnTo>
                  <a:pt x="9" y="5"/>
                </a:lnTo>
                <a:lnTo>
                  <a:pt x="8" y="2"/>
                </a:lnTo>
                <a:lnTo>
                  <a:pt x="5" y="0"/>
                </a:lnTo>
                <a:lnTo>
                  <a:pt x="2" y="2"/>
                </a:lnTo>
                <a:lnTo>
                  <a:pt x="0" y="5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19" name="Freeform 1331"/>
          <p:cNvSpPr>
            <a:spLocks/>
          </p:cNvSpPr>
          <p:nvPr/>
        </p:nvSpPr>
        <p:spPr bwMode="auto">
          <a:xfrm>
            <a:off x="7593013" y="3556000"/>
            <a:ext cx="14287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" y="8"/>
              </a:cxn>
              <a:cxn ang="0">
                <a:pos x="4" y="8"/>
              </a:cxn>
              <a:cxn ang="0">
                <a:pos x="8" y="8"/>
              </a:cxn>
              <a:cxn ang="0">
                <a:pos x="9" y="4"/>
              </a:cxn>
              <a:cxn ang="0">
                <a:pos x="8" y="2"/>
              </a:cxn>
              <a:cxn ang="0">
                <a:pos x="4" y="0"/>
              </a:cxn>
              <a:cxn ang="0">
                <a:pos x="2" y="2"/>
              </a:cxn>
              <a:cxn ang="0">
                <a:pos x="0" y="4"/>
              </a:cxn>
            </a:cxnLst>
            <a:rect l="0" t="0" r="r" b="b"/>
            <a:pathLst>
              <a:path w="9" h="8">
                <a:moveTo>
                  <a:pt x="0" y="4"/>
                </a:moveTo>
                <a:lnTo>
                  <a:pt x="2" y="8"/>
                </a:lnTo>
                <a:lnTo>
                  <a:pt x="4" y="8"/>
                </a:lnTo>
                <a:lnTo>
                  <a:pt x="8" y="8"/>
                </a:lnTo>
                <a:lnTo>
                  <a:pt x="9" y="4"/>
                </a:lnTo>
                <a:lnTo>
                  <a:pt x="8" y="2"/>
                </a:lnTo>
                <a:lnTo>
                  <a:pt x="4" y="0"/>
                </a:lnTo>
                <a:lnTo>
                  <a:pt x="2" y="2"/>
                </a:lnTo>
                <a:lnTo>
                  <a:pt x="0" y="4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20" name="Freeform 1332"/>
          <p:cNvSpPr>
            <a:spLocks/>
          </p:cNvSpPr>
          <p:nvPr/>
        </p:nvSpPr>
        <p:spPr bwMode="auto">
          <a:xfrm>
            <a:off x="7583488" y="3532188"/>
            <a:ext cx="14287" cy="12700"/>
          </a:xfrm>
          <a:custGeom>
            <a:avLst/>
            <a:gdLst/>
            <a:ahLst/>
            <a:cxnLst>
              <a:cxn ang="0">
                <a:pos x="1" y="7"/>
              </a:cxn>
              <a:cxn ang="0">
                <a:pos x="4" y="8"/>
              </a:cxn>
              <a:cxn ang="0">
                <a:pos x="6" y="7"/>
              </a:cxn>
              <a:cxn ang="0">
                <a:pos x="9" y="5"/>
              </a:cxn>
              <a:cxn ang="0">
                <a:pos x="6" y="1"/>
              </a:cxn>
              <a:cxn ang="0">
                <a:pos x="4" y="0"/>
              </a:cxn>
              <a:cxn ang="0">
                <a:pos x="1" y="1"/>
              </a:cxn>
              <a:cxn ang="0">
                <a:pos x="0" y="5"/>
              </a:cxn>
              <a:cxn ang="0">
                <a:pos x="1" y="7"/>
              </a:cxn>
            </a:cxnLst>
            <a:rect l="0" t="0" r="r" b="b"/>
            <a:pathLst>
              <a:path w="9" h="8">
                <a:moveTo>
                  <a:pt x="1" y="7"/>
                </a:moveTo>
                <a:lnTo>
                  <a:pt x="4" y="8"/>
                </a:lnTo>
                <a:lnTo>
                  <a:pt x="6" y="7"/>
                </a:lnTo>
                <a:lnTo>
                  <a:pt x="9" y="5"/>
                </a:lnTo>
                <a:lnTo>
                  <a:pt x="6" y="1"/>
                </a:lnTo>
                <a:lnTo>
                  <a:pt x="4" y="0"/>
                </a:lnTo>
                <a:lnTo>
                  <a:pt x="1" y="1"/>
                </a:lnTo>
                <a:lnTo>
                  <a:pt x="0" y="5"/>
                </a:lnTo>
                <a:lnTo>
                  <a:pt x="1" y="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21" name="Freeform 1333"/>
          <p:cNvSpPr>
            <a:spLocks/>
          </p:cNvSpPr>
          <p:nvPr/>
        </p:nvSpPr>
        <p:spPr bwMode="auto">
          <a:xfrm>
            <a:off x="7573963" y="3508375"/>
            <a:ext cx="14287" cy="14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4" y="9"/>
              </a:cxn>
              <a:cxn ang="0">
                <a:pos x="6" y="7"/>
              </a:cxn>
              <a:cxn ang="0">
                <a:pos x="9" y="5"/>
              </a:cxn>
              <a:cxn ang="0">
                <a:pos x="6" y="1"/>
              </a:cxn>
              <a:cxn ang="0">
                <a:pos x="4" y="0"/>
              </a:cxn>
              <a:cxn ang="0">
                <a:pos x="0" y="1"/>
              </a:cxn>
              <a:cxn ang="0">
                <a:pos x="0" y="5"/>
              </a:cxn>
              <a:cxn ang="0">
                <a:pos x="0" y="7"/>
              </a:cxn>
            </a:cxnLst>
            <a:rect l="0" t="0" r="r" b="b"/>
            <a:pathLst>
              <a:path w="9" h="9">
                <a:moveTo>
                  <a:pt x="0" y="7"/>
                </a:moveTo>
                <a:lnTo>
                  <a:pt x="4" y="9"/>
                </a:lnTo>
                <a:lnTo>
                  <a:pt x="6" y="7"/>
                </a:lnTo>
                <a:lnTo>
                  <a:pt x="9" y="5"/>
                </a:lnTo>
                <a:lnTo>
                  <a:pt x="6" y="1"/>
                </a:lnTo>
                <a:lnTo>
                  <a:pt x="4" y="0"/>
                </a:lnTo>
                <a:lnTo>
                  <a:pt x="0" y="1"/>
                </a:lnTo>
                <a:lnTo>
                  <a:pt x="0" y="5"/>
                </a:lnTo>
                <a:lnTo>
                  <a:pt x="0" y="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22" name="Freeform 1334"/>
          <p:cNvSpPr>
            <a:spLocks/>
          </p:cNvSpPr>
          <p:nvPr/>
        </p:nvSpPr>
        <p:spPr bwMode="auto">
          <a:xfrm>
            <a:off x="7561263" y="3486150"/>
            <a:ext cx="12700" cy="12700"/>
          </a:xfrm>
          <a:custGeom>
            <a:avLst/>
            <a:gdLst/>
            <a:ahLst/>
            <a:cxnLst>
              <a:cxn ang="0">
                <a:pos x="2" y="7"/>
              </a:cxn>
              <a:cxn ang="0">
                <a:pos x="4" y="8"/>
              </a:cxn>
              <a:cxn ang="0">
                <a:pos x="8" y="7"/>
              </a:cxn>
              <a:cxn ang="0">
                <a:pos x="8" y="3"/>
              </a:cxn>
              <a:cxn ang="0">
                <a:pos x="8" y="1"/>
              </a:cxn>
              <a:cxn ang="0">
                <a:pos x="4" y="0"/>
              </a:cxn>
              <a:cxn ang="0">
                <a:pos x="2" y="1"/>
              </a:cxn>
              <a:cxn ang="0">
                <a:pos x="0" y="3"/>
              </a:cxn>
              <a:cxn ang="0">
                <a:pos x="2" y="7"/>
              </a:cxn>
            </a:cxnLst>
            <a:rect l="0" t="0" r="r" b="b"/>
            <a:pathLst>
              <a:path w="8" h="8">
                <a:moveTo>
                  <a:pt x="2" y="7"/>
                </a:moveTo>
                <a:lnTo>
                  <a:pt x="4" y="8"/>
                </a:lnTo>
                <a:lnTo>
                  <a:pt x="8" y="7"/>
                </a:lnTo>
                <a:lnTo>
                  <a:pt x="8" y="3"/>
                </a:lnTo>
                <a:lnTo>
                  <a:pt x="8" y="1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2" y="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23" name="Freeform 1335"/>
          <p:cNvSpPr>
            <a:spLocks/>
          </p:cNvSpPr>
          <p:nvPr/>
        </p:nvSpPr>
        <p:spPr bwMode="auto">
          <a:xfrm>
            <a:off x="7550150" y="3462338"/>
            <a:ext cx="14288" cy="11112"/>
          </a:xfrm>
          <a:custGeom>
            <a:avLst/>
            <a:gdLst/>
            <a:ahLst/>
            <a:cxnLst>
              <a:cxn ang="0">
                <a:pos x="2" y="7"/>
              </a:cxn>
              <a:cxn ang="0">
                <a:pos x="5" y="7"/>
              </a:cxn>
              <a:cxn ang="0">
                <a:pos x="7" y="7"/>
              </a:cxn>
              <a:cxn ang="0">
                <a:pos x="9" y="4"/>
              </a:cxn>
              <a:cxn ang="0">
                <a:pos x="7" y="1"/>
              </a:cxn>
              <a:cxn ang="0">
                <a:pos x="5" y="0"/>
              </a:cxn>
              <a:cxn ang="0">
                <a:pos x="1" y="1"/>
              </a:cxn>
              <a:cxn ang="0">
                <a:pos x="0" y="4"/>
              </a:cxn>
              <a:cxn ang="0">
                <a:pos x="2" y="7"/>
              </a:cxn>
            </a:cxnLst>
            <a:rect l="0" t="0" r="r" b="b"/>
            <a:pathLst>
              <a:path w="9" h="7">
                <a:moveTo>
                  <a:pt x="2" y="7"/>
                </a:moveTo>
                <a:lnTo>
                  <a:pt x="5" y="7"/>
                </a:lnTo>
                <a:lnTo>
                  <a:pt x="7" y="7"/>
                </a:lnTo>
                <a:lnTo>
                  <a:pt x="9" y="4"/>
                </a:lnTo>
                <a:lnTo>
                  <a:pt x="7" y="1"/>
                </a:lnTo>
                <a:lnTo>
                  <a:pt x="5" y="0"/>
                </a:lnTo>
                <a:lnTo>
                  <a:pt x="1" y="1"/>
                </a:lnTo>
                <a:lnTo>
                  <a:pt x="0" y="4"/>
                </a:lnTo>
                <a:lnTo>
                  <a:pt x="2" y="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24" name="Freeform 1336"/>
          <p:cNvSpPr>
            <a:spLocks/>
          </p:cNvSpPr>
          <p:nvPr/>
        </p:nvSpPr>
        <p:spPr bwMode="auto">
          <a:xfrm>
            <a:off x="7539038" y="3440113"/>
            <a:ext cx="12700" cy="11112"/>
          </a:xfrm>
          <a:custGeom>
            <a:avLst/>
            <a:gdLst/>
            <a:ahLst/>
            <a:cxnLst>
              <a:cxn ang="0">
                <a:pos x="2" y="7"/>
              </a:cxn>
              <a:cxn ang="0">
                <a:pos x="4" y="7"/>
              </a:cxn>
              <a:cxn ang="0">
                <a:pos x="7" y="7"/>
              </a:cxn>
              <a:cxn ang="0">
                <a:pos x="8" y="3"/>
              </a:cxn>
              <a:cxn ang="0">
                <a:pos x="7" y="1"/>
              </a:cxn>
              <a:cxn ang="0">
                <a:pos x="4" y="0"/>
              </a:cxn>
              <a:cxn ang="0">
                <a:pos x="2" y="1"/>
              </a:cxn>
              <a:cxn ang="0">
                <a:pos x="0" y="3"/>
              </a:cxn>
              <a:cxn ang="0">
                <a:pos x="2" y="7"/>
              </a:cxn>
            </a:cxnLst>
            <a:rect l="0" t="0" r="r" b="b"/>
            <a:pathLst>
              <a:path w="8" h="7">
                <a:moveTo>
                  <a:pt x="2" y="7"/>
                </a:moveTo>
                <a:lnTo>
                  <a:pt x="4" y="7"/>
                </a:lnTo>
                <a:lnTo>
                  <a:pt x="7" y="7"/>
                </a:lnTo>
                <a:lnTo>
                  <a:pt x="8" y="3"/>
                </a:lnTo>
                <a:lnTo>
                  <a:pt x="7" y="1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2" y="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25" name="Freeform 1337"/>
          <p:cNvSpPr>
            <a:spLocks/>
          </p:cNvSpPr>
          <p:nvPr/>
        </p:nvSpPr>
        <p:spPr bwMode="auto">
          <a:xfrm>
            <a:off x="7526338" y="3416300"/>
            <a:ext cx="14287" cy="11113"/>
          </a:xfrm>
          <a:custGeom>
            <a:avLst/>
            <a:gdLst/>
            <a:ahLst/>
            <a:cxnLst>
              <a:cxn ang="0">
                <a:pos x="3" y="7"/>
              </a:cxn>
              <a:cxn ang="0">
                <a:pos x="4" y="7"/>
              </a:cxn>
              <a:cxn ang="0">
                <a:pos x="8" y="7"/>
              </a:cxn>
              <a:cxn ang="0">
                <a:pos x="9" y="4"/>
              </a:cxn>
              <a:cxn ang="0">
                <a:pos x="8" y="1"/>
              </a:cxn>
              <a:cxn ang="0">
                <a:pos x="4" y="0"/>
              </a:cxn>
              <a:cxn ang="0">
                <a:pos x="3" y="1"/>
              </a:cxn>
              <a:cxn ang="0">
                <a:pos x="0" y="4"/>
              </a:cxn>
              <a:cxn ang="0">
                <a:pos x="3" y="7"/>
              </a:cxn>
            </a:cxnLst>
            <a:rect l="0" t="0" r="r" b="b"/>
            <a:pathLst>
              <a:path w="9" h="7">
                <a:moveTo>
                  <a:pt x="3" y="7"/>
                </a:moveTo>
                <a:lnTo>
                  <a:pt x="4" y="7"/>
                </a:lnTo>
                <a:lnTo>
                  <a:pt x="8" y="7"/>
                </a:lnTo>
                <a:lnTo>
                  <a:pt x="9" y="4"/>
                </a:lnTo>
                <a:lnTo>
                  <a:pt x="8" y="1"/>
                </a:lnTo>
                <a:lnTo>
                  <a:pt x="4" y="0"/>
                </a:lnTo>
                <a:lnTo>
                  <a:pt x="3" y="1"/>
                </a:lnTo>
                <a:lnTo>
                  <a:pt x="0" y="4"/>
                </a:lnTo>
                <a:lnTo>
                  <a:pt x="3" y="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26" name="Freeform 1338"/>
          <p:cNvSpPr>
            <a:spLocks/>
          </p:cNvSpPr>
          <p:nvPr/>
        </p:nvSpPr>
        <p:spPr bwMode="auto">
          <a:xfrm>
            <a:off x="7515225" y="3392488"/>
            <a:ext cx="12700" cy="14287"/>
          </a:xfrm>
          <a:custGeom>
            <a:avLst/>
            <a:gdLst/>
            <a:ahLst/>
            <a:cxnLst>
              <a:cxn ang="0">
                <a:pos x="2" y="8"/>
              </a:cxn>
              <a:cxn ang="0">
                <a:pos x="5" y="9"/>
              </a:cxn>
              <a:cxn ang="0">
                <a:pos x="7" y="8"/>
              </a:cxn>
              <a:cxn ang="0">
                <a:pos x="8" y="5"/>
              </a:cxn>
              <a:cxn ang="0">
                <a:pos x="7" y="2"/>
              </a:cxn>
              <a:cxn ang="0">
                <a:pos x="5" y="0"/>
              </a:cxn>
              <a:cxn ang="0">
                <a:pos x="2" y="2"/>
              </a:cxn>
              <a:cxn ang="0">
                <a:pos x="0" y="5"/>
              </a:cxn>
              <a:cxn ang="0">
                <a:pos x="2" y="8"/>
              </a:cxn>
            </a:cxnLst>
            <a:rect l="0" t="0" r="r" b="b"/>
            <a:pathLst>
              <a:path w="8" h="9">
                <a:moveTo>
                  <a:pt x="2" y="8"/>
                </a:moveTo>
                <a:lnTo>
                  <a:pt x="5" y="9"/>
                </a:lnTo>
                <a:lnTo>
                  <a:pt x="7" y="8"/>
                </a:lnTo>
                <a:lnTo>
                  <a:pt x="8" y="5"/>
                </a:lnTo>
                <a:lnTo>
                  <a:pt x="7" y="2"/>
                </a:lnTo>
                <a:lnTo>
                  <a:pt x="5" y="0"/>
                </a:lnTo>
                <a:lnTo>
                  <a:pt x="2" y="2"/>
                </a:lnTo>
                <a:lnTo>
                  <a:pt x="0" y="5"/>
                </a:lnTo>
                <a:lnTo>
                  <a:pt x="2" y="8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27" name="Freeform 1339"/>
          <p:cNvSpPr>
            <a:spLocks/>
          </p:cNvSpPr>
          <p:nvPr/>
        </p:nvSpPr>
        <p:spPr bwMode="auto">
          <a:xfrm>
            <a:off x="7502525" y="3370263"/>
            <a:ext cx="14288" cy="12700"/>
          </a:xfrm>
          <a:custGeom>
            <a:avLst/>
            <a:gdLst/>
            <a:ahLst/>
            <a:cxnLst>
              <a:cxn ang="0">
                <a:pos x="1" y="7"/>
              </a:cxn>
              <a:cxn ang="0">
                <a:pos x="5" y="8"/>
              </a:cxn>
              <a:cxn ang="0">
                <a:pos x="8" y="7"/>
              </a:cxn>
              <a:cxn ang="0">
                <a:pos x="9" y="5"/>
              </a:cxn>
              <a:cxn ang="0">
                <a:pos x="6" y="1"/>
              </a:cxn>
              <a:cxn ang="0">
                <a:pos x="5" y="0"/>
              </a:cxn>
              <a:cxn ang="0">
                <a:pos x="1" y="1"/>
              </a:cxn>
              <a:cxn ang="0">
                <a:pos x="0" y="5"/>
              </a:cxn>
              <a:cxn ang="0">
                <a:pos x="1" y="7"/>
              </a:cxn>
            </a:cxnLst>
            <a:rect l="0" t="0" r="r" b="b"/>
            <a:pathLst>
              <a:path w="9" h="8">
                <a:moveTo>
                  <a:pt x="1" y="7"/>
                </a:moveTo>
                <a:lnTo>
                  <a:pt x="5" y="8"/>
                </a:lnTo>
                <a:lnTo>
                  <a:pt x="8" y="7"/>
                </a:lnTo>
                <a:lnTo>
                  <a:pt x="9" y="5"/>
                </a:lnTo>
                <a:lnTo>
                  <a:pt x="6" y="1"/>
                </a:lnTo>
                <a:lnTo>
                  <a:pt x="5" y="0"/>
                </a:lnTo>
                <a:lnTo>
                  <a:pt x="1" y="1"/>
                </a:lnTo>
                <a:lnTo>
                  <a:pt x="0" y="5"/>
                </a:lnTo>
                <a:lnTo>
                  <a:pt x="1" y="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28" name="Freeform 1340"/>
          <p:cNvSpPr>
            <a:spLocks/>
          </p:cNvSpPr>
          <p:nvPr/>
        </p:nvSpPr>
        <p:spPr bwMode="auto">
          <a:xfrm>
            <a:off x="7488238" y="3346450"/>
            <a:ext cx="14287" cy="14288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5" y="9"/>
              </a:cxn>
              <a:cxn ang="0">
                <a:pos x="8" y="8"/>
              </a:cxn>
              <a:cxn ang="0">
                <a:pos x="9" y="5"/>
              </a:cxn>
              <a:cxn ang="0">
                <a:pos x="8" y="3"/>
              </a:cxn>
              <a:cxn ang="0">
                <a:pos x="5" y="0"/>
              </a:cxn>
              <a:cxn ang="0">
                <a:pos x="3" y="3"/>
              </a:cxn>
              <a:cxn ang="0">
                <a:pos x="0" y="5"/>
              </a:cxn>
              <a:cxn ang="0">
                <a:pos x="3" y="8"/>
              </a:cxn>
            </a:cxnLst>
            <a:rect l="0" t="0" r="r" b="b"/>
            <a:pathLst>
              <a:path w="9" h="9">
                <a:moveTo>
                  <a:pt x="3" y="8"/>
                </a:moveTo>
                <a:lnTo>
                  <a:pt x="5" y="9"/>
                </a:lnTo>
                <a:lnTo>
                  <a:pt x="8" y="8"/>
                </a:lnTo>
                <a:lnTo>
                  <a:pt x="9" y="5"/>
                </a:lnTo>
                <a:lnTo>
                  <a:pt x="8" y="3"/>
                </a:lnTo>
                <a:lnTo>
                  <a:pt x="5" y="0"/>
                </a:lnTo>
                <a:lnTo>
                  <a:pt x="3" y="3"/>
                </a:lnTo>
                <a:lnTo>
                  <a:pt x="0" y="5"/>
                </a:lnTo>
                <a:lnTo>
                  <a:pt x="3" y="8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29" name="Freeform 1341"/>
          <p:cNvSpPr>
            <a:spLocks/>
          </p:cNvSpPr>
          <p:nvPr/>
        </p:nvSpPr>
        <p:spPr bwMode="auto">
          <a:xfrm>
            <a:off x="7475538" y="3325813"/>
            <a:ext cx="12700" cy="14287"/>
          </a:xfrm>
          <a:custGeom>
            <a:avLst/>
            <a:gdLst/>
            <a:ahLst/>
            <a:cxnLst>
              <a:cxn ang="0">
                <a:pos x="2" y="7"/>
              </a:cxn>
              <a:cxn ang="0">
                <a:pos x="5" y="9"/>
              </a:cxn>
              <a:cxn ang="0">
                <a:pos x="8" y="7"/>
              </a:cxn>
              <a:cxn ang="0">
                <a:pos x="8" y="4"/>
              </a:cxn>
              <a:cxn ang="0">
                <a:pos x="8" y="1"/>
              </a:cxn>
              <a:cxn ang="0">
                <a:pos x="5" y="0"/>
              </a:cxn>
              <a:cxn ang="0">
                <a:pos x="2" y="1"/>
              </a:cxn>
              <a:cxn ang="0">
                <a:pos x="0" y="4"/>
              </a:cxn>
              <a:cxn ang="0">
                <a:pos x="2" y="7"/>
              </a:cxn>
            </a:cxnLst>
            <a:rect l="0" t="0" r="r" b="b"/>
            <a:pathLst>
              <a:path w="8" h="9">
                <a:moveTo>
                  <a:pt x="2" y="7"/>
                </a:moveTo>
                <a:lnTo>
                  <a:pt x="5" y="9"/>
                </a:lnTo>
                <a:lnTo>
                  <a:pt x="8" y="7"/>
                </a:lnTo>
                <a:lnTo>
                  <a:pt x="8" y="4"/>
                </a:lnTo>
                <a:lnTo>
                  <a:pt x="8" y="1"/>
                </a:lnTo>
                <a:lnTo>
                  <a:pt x="5" y="0"/>
                </a:lnTo>
                <a:lnTo>
                  <a:pt x="2" y="1"/>
                </a:lnTo>
                <a:lnTo>
                  <a:pt x="0" y="4"/>
                </a:lnTo>
                <a:lnTo>
                  <a:pt x="2" y="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30" name="Freeform 1342"/>
          <p:cNvSpPr>
            <a:spLocks/>
          </p:cNvSpPr>
          <p:nvPr/>
        </p:nvSpPr>
        <p:spPr bwMode="auto">
          <a:xfrm>
            <a:off x="7462838" y="3305175"/>
            <a:ext cx="12700" cy="11113"/>
          </a:xfrm>
          <a:custGeom>
            <a:avLst/>
            <a:gdLst/>
            <a:ahLst/>
            <a:cxnLst>
              <a:cxn ang="0">
                <a:pos x="2" y="6"/>
              </a:cxn>
              <a:cxn ang="0">
                <a:pos x="4" y="7"/>
              </a:cxn>
              <a:cxn ang="0">
                <a:pos x="8" y="6"/>
              </a:cxn>
              <a:cxn ang="0">
                <a:pos x="8" y="3"/>
              </a:cxn>
              <a:cxn ang="0">
                <a:pos x="8" y="0"/>
              </a:cxn>
              <a:cxn ang="0">
                <a:pos x="4" y="0"/>
              </a:cxn>
              <a:cxn ang="0">
                <a:pos x="2" y="0"/>
              </a:cxn>
              <a:cxn ang="0">
                <a:pos x="0" y="3"/>
              </a:cxn>
              <a:cxn ang="0">
                <a:pos x="2" y="6"/>
              </a:cxn>
            </a:cxnLst>
            <a:rect l="0" t="0" r="r" b="b"/>
            <a:pathLst>
              <a:path w="8" h="7">
                <a:moveTo>
                  <a:pt x="2" y="6"/>
                </a:moveTo>
                <a:lnTo>
                  <a:pt x="4" y="7"/>
                </a:lnTo>
                <a:lnTo>
                  <a:pt x="8" y="6"/>
                </a:lnTo>
                <a:lnTo>
                  <a:pt x="8" y="3"/>
                </a:lnTo>
                <a:lnTo>
                  <a:pt x="8" y="0"/>
                </a:lnTo>
                <a:lnTo>
                  <a:pt x="4" y="0"/>
                </a:lnTo>
                <a:lnTo>
                  <a:pt x="2" y="0"/>
                </a:lnTo>
                <a:lnTo>
                  <a:pt x="0" y="3"/>
                </a:lnTo>
                <a:lnTo>
                  <a:pt x="2" y="6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31" name="Freeform 1343"/>
          <p:cNvSpPr>
            <a:spLocks/>
          </p:cNvSpPr>
          <p:nvPr/>
        </p:nvSpPr>
        <p:spPr bwMode="auto">
          <a:xfrm>
            <a:off x="7450138" y="3281363"/>
            <a:ext cx="12700" cy="14287"/>
          </a:xfrm>
          <a:custGeom>
            <a:avLst/>
            <a:gdLst/>
            <a:ahLst/>
            <a:cxnLst>
              <a:cxn ang="0">
                <a:pos x="2" y="6"/>
              </a:cxn>
              <a:cxn ang="0">
                <a:pos x="3" y="9"/>
              </a:cxn>
              <a:cxn ang="0">
                <a:pos x="7" y="6"/>
              </a:cxn>
              <a:cxn ang="0">
                <a:pos x="8" y="4"/>
              </a:cxn>
              <a:cxn ang="0">
                <a:pos x="7" y="1"/>
              </a:cxn>
              <a:cxn ang="0">
                <a:pos x="3" y="0"/>
              </a:cxn>
              <a:cxn ang="0">
                <a:pos x="1" y="1"/>
              </a:cxn>
              <a:cxn ang="0">
                <a:pos x="0" y="4"/>
              </a:cxn>
              <a:cxn ang="0">
                <a:pos x="2" y="6"/>
              </a:cxn>
            </a:cxnLst>
            <a:rect l="0" t="0" r="r" b="b"/>
            <a:pathLst>
              <a:path w="8" h="9">
                <a:moveTo>
                  <a:pt x="2" y="6"/>
                </a:moveTo>
                <a:lnTo>
                  <a:pt x="3" y="9"/>
                </a:lnTo>
                <a:lnTo>
                  <a:pt x="7" y="6"/>
                </a:lnTo>
                <a:lnTo>
                  <a:pt x="8" y="4"/>
                </a:lnTo>
                <a:lnTo>
                  <a:pt x="7" y="1"/>
                </a:lnTo>
                <a:lnTo>
                  <a:pt x="3" y="0"/>
                </a:lnTo>
                <a:lnTo>
                  <a:pt x="1" y="1"/>
                </a:lnTo>
                <a:lnTo>
                  <a:pt x="0" y="4"/>
                </a:lnTo>
                <a:lnTo>
                  <a:pt x="2" y="6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32" name="Freeform 1344"/>
          <p:cNvSpPr>
            <a:spLocks/>
          </p:cNvSpPr>
          <p:nvPr/>
        </p:nvSpPr>
        <p:spPr bwMode="auto">
          <a:xfrm>
            <a:off x="7435850" y="3260725"/>
            <a:ext cx="14288" cy="11113"/>
          </a:xfrm>
          <a:custGeom>
            <a:avLst/>
            <a:gdLst/>
            <a:ahLst/>
            <a:cxnLst>
              <a:cxn ang="0">
                <a:pos x="1" y="6"/>
              </a:cxn>
              <a:cxn ang="0">
                <a:pos x="4" y="7"/>
              </a:cxn>
              <a:cxn ang="0">
                <a:pos x="7" y="6"/>
              </a:cxn>
              <a:cxn ang="0">
                <a:pos x="9" y="4"/>
              </a:cxn>
              <a:cxn ang="0">
                <a:pos x="7" y="1"/>
              </a:cxn>
              <a:cxn ang="0">
                <a:pos x="4" y="0"/>
              </a:cxn>
              <a:cxn ang="0">
                <a:pos x="1" y="1"/>
              </a:cxn>
              <a:cxn ang="0">
                <a:pos x="0" y="4"/>
              </a:cxn>
              <a:cxn ang="0">
                <a:pos x="1" y="6"/>
              </a:cxn>
            </a:cxnLst>
            <a:rect l="0" t="0" r="r" b="b"/>
            <a:pathLst>
              <a:path w="9" h="7">
                <a:moveTo>
                  <a:pt x="1" y="6"/>
                </a:moveTo>
                <a:lnTo>
                  <a:pt x="4" y="7"/>
                </a:lnTo>
                <a:lnTo>
                  <a:pt x="7" y="6"/>
                </a:lnTo>
                <a:lnTo>
                  <a:pt x="9" y="4"/>
                </a:lnTo>
                <a:lnTo>
                  <a:pt x="7" y="1"/>
                </a:lnTo>
                <a:lnTo>
                  <a:pt x="4" y="0"/>
                </a:lnTo>
                <a:lnTo>
                  <a:pt x="1" y="1"/>
                </a:lnTo>
                <a:lnTo>
                  <a:pt x="0" y="4"/>
                </a:lnTo>
                <a:lnTo>
                  <a:pt x="1" y="6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33" name="Freeform 1345"/>
          <p:cNvSpPr>
            <a:spLocks/>
          </p:cNvSpPr>
          <p:nvPr/>
        </p:nvSpPr>
        <p:spPr bwMode="auto">
          <a:xfrm>
            <a:off x="7419975" y="3240088"/>
            <a:ext cx="14288" cy="11112"/>
          </a:xfrm>
          <a:custGeom>
            <a:avLst/>
            <a:gdLst/>
            <a:ahLst/>
            <a:cxnLst>
              <a:cxn ang="0">
                <a:pos x="3" y="6"/>
              </a:cxn>
              <a:cxn ang="0">
                <a:pos x="5" y="7"/>
              </a:cxn>
              <a:cxn ang="0">
                <a:pos x="9" y="6"/>
              </a:cxn>
              <a:cxn ang="0">
                <a:pos x="9" y="3"/>
              </a:cxn>
              <a:cxn ang="0">
                <a:pos x="9" y="0"/>
              </a:cxn>
              <a:cxn ang="0">
                <a:pos x="5" y="0"/>
              </a:cxn>
              <a:cxn ang="0">
                <a:pos x="3" y="0"/>
              </a:cxn>
              <a:cxn ang="0">
                <a:pos x="0" y="3"/>
              </a:cxn>
              <a:cxn ang="0">
                <a:pos x="3" y="6"/>
              </a:cxn>
            </a:cxnLst>
            <a:rect l="0" t="0" r="r" b="b"/>
            <a:pathLst>
              <a:path w="9" h="7">
                <a:moveTo>
                  <a:pt x="3" y="6"/>
                </a:moveTo>
                <a:lnTo>
                  <a:pt x="5" y="7"/>
                </a:lnTo>
                <a:lnTo>
                  <a:pt x="9" y="6"/>
                </a:lnTo>
                <a:lnTo>
                  <a:pt x="9" y="3"/>
                </a:lnTo>
                <a:lnTo>
                  <a:pt x="9" y="0"/>
                </a:lnTo>
                <a:lnTo>
                  <a:pt x="5" y="0"/>
                </a:lnTo>
                <a:lnTo>
                  <a:pt x="3" y="0"/>
                </a:lnTo>
                <a:lnTo>
                  <a:pt x="0" y="3"/>
                </a:lnTo>
                <a:lnTo>
                  <a:pt x="3" y="6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34" name="Freeform 1346"/>
          <p:cNvSpPr>
            <a:spLocks/>
          </p:cNvSpPr>
          <p:nvPr/>
        </p:nvSpPr>
        <p:spPr bwMode="auto">
          <a:xfrm>
            <a:off x="7405688" y="3216275"/>
            <a:ext cx="14287" cy="14288"/>
          </a:xfrm>
          <a:custGeom>
            <a:avLst/>
            <a:gdLst/>
            <a:ahLst/>
            <a:cxnLst>
              <a:cxn ang="0">
                <a:pos x="2" y="7"/>
              </a:cxn>
              <a:cxn ang="0">
                <a:pos x="5" y="9"/>
              </a:cxn>
              <a:cxn ang="0">
                <a:pos x="8" y="7"/>
              </a:cxn>
              <a:cxn ang="0">
                <a:pos x="9" y="5"/>
              </a:cxn>
              <a:cxn ang="0">
                <a:pos x="8" y="2"/>
              </a:cxn>
              <a:cxn ang="0">
                <a:pos x="5" y="0"/>
              </a:cxn>
              <a:cxn ang="0">
                <a:pos x="2" y="2"/>
              </a:cxn>
              <a:cxn ang="0">
                <a:pos x="0" y="5"/>
              </a:cxn>
              <a:cxn ang="0">
                <a:pos x="2" y="7"/>
              </a:cxn>
            </a:cxnLst>
            <a:rect l="0" t="0" r="r" b="b"/>
            <a:pathLst>
              <a:path w="9" h="9">
                <a:moveTo>
                  <a:pt x="2" y="7"/>
                </a:moveTo>
                <a:lnTo>
                  <a:pt x="5" y="9"/>
                </a:lnTo>
                <a:lnTo>
                  <a:pt x="8" y="7"/>
                </a:lnTo>
                <a:lnTo>
                  <a:pt x="9" y="5"/>
                </a:lnTo>
                <a:lnTo>
                  <a:pt x="8" y="2"/>
                </a:lnTo>
                <a:lnTo>
                  <a:pt x="5" y="0"/>
                </a:lnTo>
                <a:lnTo>
                  <a:pt x="2" y="2"/>
                </a:lnTo>
                <a:lnTo>
                  <a:pt x="0" y="5"/>
                </a:lnTo>
                <a:lnTo>
                  <a:pt x="2" y="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35" name="Freeform 1347"/>
          <p:cNvSpPr>
            <a:spLocks/>
          </p:cNvSpPr>
          <p:nvPr/>
        </p:nvSpPr>
        <p:spPr bwMode="auto">
          <a:xfrm>
            <a:off x="7389813" y="3195638"/>
            <a:ext cx="14287" cy="12700"/>
          </a:xfrm>
          <a:custGeom>
            <a:avLst/>
            <a:gdLst/>
            <a:ahLst/>
            <a:cxnLst>
              <a:cxn ang="0">
                <a:pos x="3" y="7"/>
              </a:cxn>
              <a:cxn ang="0">
                <a:pos x="5" y="8"/>
              </a:cxn>
              <a:cxn ang="0">
                <a:pos x="8" y="7"/>
              </a:cxn>
              <a:cxn ang="0">
                <a:pos x="9" y="5"/>
              </a:cxn>
              <a:cxn ang="0">
                <a:pos x="8" y="1"/>
              </a:cxn>
              <a:cxn ang="0">
                <a:pos x="5" y="0"/>
              </a:cxn>
              <a:cxn ang="0">
                <a:pos x="3" y="1"/>
              </a:cxn>
              <a:cxn ang="0">
                <a:pos x="0" y="5"/>
              </a:cxn>
              <a:cxn ang="0">
                <a:pos x="3" y="7"/>
              </a:cxn>
            </a:cxnLst>
            <a:rect l="0" t="0" r="r" b="b"/>
            <a:pathLst>
              <a:path w="9" h="8">
                <a:moveTo>
                  <a:pt x="3" y="7"/>
                </a:moveTo>
                <a:lnTo>
                  <a:pt x="5" y="8"/>
                </a:lnTo>
                <a:lnTo>
                  <a:pt x="8" y="7"/>
                </a:lnTo>
                <a:lnTo>
                  <a:pt x="9" y="5"/>
                </a:lnTo>
                <a:lnTo>
                  <a:pt x="8" y="1"/>
                </a:lnTo>
                <a:lnTo>
                  <a:pt x="5" y="0"/>
                </a:lnTo>
                <a:lnTo>
                  <a:pt x="3" y="1"/>
                </a:lnTo>
                <a:lnTo>
                  <a:pt x="0" y="5"/>
                </a:lnTo>
                <a:lnTo>
                  <a:pt x="3" y="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36" name="Freeform 1348"/>
          <p:cNvSpPr>
            <a:spLocks/>
          </p:cNvSpPr>
          <p:nvPr/>
        </p:nvSpPr>
        <p:spPr bwMode="auto">
          <a:xfrm>
            <a:off x="7377113" y="3173413"/>
            <a:ext cx="12700" cy="14287"/>
          </a:xfrm>
          <a:custGeom>
            <a:avLst/>
            <a:gdLst/>
            <a:ahLst/>
            <a:cxnLst>
              <a:cxn ang="0">
                <a:pos x="1" y="8"/>
              </a:cxn>
              <a:cxn ang="0">
                <a:pos x="3" y="9"/>
              </a:cxn>
              <a:cxn ang="0">
                <a:pos x="6" y="8"/>
              </a:cxn>
              <a:cxn ang="0">
                <a:pos x="8" y="5"/>
              </a:cxn>
              <a:cxn ang="0">
                <a:pos x="6" y="2"/>
              </a:cxn>
              <a:cxn ang="0">
                <a:pos x="3" y="0"/>
              </a:cxn>
              <a:cxn ang="0">
                <a:pos x="1" y="2"/>
              </a:cxn>
              <a:cxn ang="0">
                <a:pos x="0" y="5"/>
              </a:cxn>
              <a:cxn ang="0">
                <a:pos x="1" y="8"/>
              </a:cxn>
            </a:cxnLst>
            <a:rect l="0" t="0" r="r" b="b"/>
            <a:pathLst>
              <a:path w="8" h="9">
                <a:moveTo>
                  <a:pt x="1" y="8"/>
                </a:moveTo>
                <a:lnTo>
                  <a:pt x="3" y="9"/>
                </a:lnTo>
                <a:lnTo>
                  <a:pt x="6" y="8"/>
                </a:lnTo>
                <a:lnTo>
                  <a:pt x="8" y="5"/>
                </a:lnTo>
                <a:lnTo>
                  <a:pt x="6" y="2"/>
                </a:lnTo>
                <a:lnTo>
                  <a:pt x="3" y="0"/>
                </a:lnTo>
                <a:lnTo>
                  <a:pt x="1" y="2"/>
                </a:lnTo>
                <a:lnTo>
                  <a:pt x="0" y="5"/>
                </a:lnTo>
                <a:lnTo>
                  <a:pt x="1" y="8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37" name="Freeform 1349"/>
          <p:cNvSpPr>
            <a:spLocks/>
          </p:cNvSpPr>
          <p:nvPr/>
        </p:nvSpPr>
        <p:spPr bwMode="auto">
          <a:xfrm>
            <a:off x="7361238" y="3152775"/>
            <a:ext cx="12700" cy="14288"/>
          </a:xfrm>
          <a:custGeom>
            <a:avLst/>
            <a:gdLst/>
            <a:ahLst/>
            <a:cxnLst>
              <a:cxn ang="0">
                <a:pos x="1" y="7"/>
              </a:cxn>
              <a:cxn ang="0">
                <a:pos x="4" y="9"/>
              </a:cxn>
              <a:cxn ang="0">
                <a:pos x="7" y="7"/>
              </a:cxn>
              <a:cxn ang="0">
                <a:pos x="8" y="5"/>
              </a:cxn>
              <a:cxn ang="0">
                <a:pos x="7" y="1"/>
              </a:cxn>
              <a:cxn ang="0">
                <a:pos x="4" y="0"/>
              </a:cxn>
              <a:cxn ang="0">
                <a:pos x="1" y="1"/>
              </a:cxn>
              <a:cxn ang="0">
                <a:pos x="0" y="5"/>
              </a:cxn>
              <a:cxn ang="0">
                <a:pos x="1" y="7"/>
              </a:cxn>
            </a:cxnLst>
            <a:rect l="0" t="0" r="r" b="b"/>
            <a:pathLst>
              <a:path w="8" h="9">
                <a:moveTo>
                  <a:pt x="1" y="7"/>
                </a:moveTo>
                <a:lnTo>
                  <a:pt x="4" y="9"/>
                </a:lnTo>
                <a:lnTo>
                  <a:pt x="7" y="7"/>
                </a:lnTo>
                <a:lnTo>
                  <a:pt x="8" y="5"/>
                </a:lnTo>
                <a:lnTo>
                  <a:pt x="7" y="1"/>
                </a:lnTo>
                <a:lnTo>
                  <a:pt x="4" y="0"/>
                </a:lnTo>
                <a:lnTo>
                  <a:pt x="1" y="1"/>
                </a:lnTo>
                <a:lnTo>
                  <a:pt x="0" y="5"/>
                </a:lnTo>
                <a:lnTo>
                  <a:pt x="1" y="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38" name="Freeform 1350"/>
          <p:cNvSpPr>
            <a:spLocks/>
          </p:cNvSpPr>
          <p:nvPr/>
        </p:nvSpPr>
        <p:spPr bwMode="auto">
          <a:xfrm>
            <a:off x="7345363" y="3133725"/>
            <a:ext cx="14287" cy="11113"/>
          </a:xfrm>
          <a:custGeom>
            <a:avLst/>
            <a:gdLst/>
            <a:ahLst/>
            <a:cxnLst>
              <a:cxn ang="0">
                <a:pos x="1" y="6"/>
              </a:cxn>
              <a:cxn ang="0">
                <a:pos x="5" y="7"/>
              </a:cxn>
              <a:cxn ang="0">
                <a:pos x="7" y="6"/>
              </a:cxn>
              <a:cxn ang="0">
                <a:pos x="9" y="4"/>
              </a:cxn>
              <a:cxn ang="0">
                <a:pos x="7" y="0"/>
              </a:cxn>
              <a:cxn ang="0">
                <a:pos x="5" y="0"/>
              </a:cxn>
              <a:cxn ang="0">
                <a:pos x="1" y="0"/>
              </a:cxn>
              <a:cxn ang="0">
                <a:pos x="0" y="4"/>
              </a:cxn>
              <a:cxn ang="0">
                <a:pos x="1" y="6"/>
              </a:cxn>
            </a:cxnLst>
            <a:rect l="0" t="0" r="r" b="b"/>
            <a:pathLst>
              <a:path w="9" h="7">
                <a:moveTo>
                  <a:pt x="1" y="6"/>
                </a:moveTo>
                <a:lnTo>
                  <a:pt x="5" y="7"/>
                </a:lnTo>
                <a:lnTo>
                  <a:pt x="7" y="6"/>
                </a:lnTo>
                <a:lnTo>
                  <a:pt x="9" y="4"/>
                </a:lnTo>
                <a:lnTo>
                  <a:pt x="7" y="0"/>
                </a:lnTo>
                <a:lnTo>
                  <a:pt x="5" y="0"/>
                </a:lnTo>
                <a:lnTo>
                  <a:pt x="1" y="0"/>
                </a:lnTo>
                <a:lnTo>
                  <a:pt x="0" y="4"/>
                </a:lnTo>
                <a:lnTo>
                  <a:pt x="1" y="6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39" name="Freeform 1351"/>
          <p:cNvSpPr>
            <a:spLocks/>
          </p:cNvSpPr>
          <p:nvPr/>
        </p:nvSpPr>
        <p:spPr bwMode="auto">
          <a:xfrm>
            <a:off x="7329488" y="3113088"/>
            <a:ext cx="11112" cy="12700"/>
          </a:xfrm>
          <a:custGeom>
            <a:avLst/>
            <a:gdLst/>
            <a:ahLst/>
            <a:cxnLst>
              <a:cxn ang="0">
                <a:pos x="1" y="6"/>
              </a:cxn>
              <a:cxn ang="0">
                <a:pos x="4" y="8"/>
              </a:cxn>
              <a:cxn ang="0">
                <a:pos x="7" y="6"/>
              </a:cxn>
              <a:cxn ang="0">
                <a:pos x="7" y="3"/>
              </a:cxn>
              <a:cxn ang="0">
                <a:pos x="7" y="1"/>
              </a:cxn>
              <a:cxn ang="0">
                <a:pos x="4" y="0"/>
              </a:cxn>
              <a:cxn ang="0">
                <a:pos x="1" y="1"/>
              </a:cxn>
              <a:cxn ang="0">
                <a:pos x="0" y="3"/>
              </a:cxn>
              <a:cxn ang="0">
                <a:pos x="1" y="6"/>
              </a:cxn>
            </a:cxnLst>
            <a:rect l="0" t="0" r="r" b="b"/>
            <a:pathLst>
              <a:path w="7" h="8">
                <a:moveTo>
                  <a:pt x="1" y="6"/>
                </a:moveTo>
                <a:lnTo>
                  <a:pt x="4" y="8"/>
                </a:lnTo>
                <a:lnTo>
                  <a:pt x="7" y="6"/>
                </a:lnTo>
                <a:lnTo>
                  <a:pt x="7" y="3"/>
                </a:lnTo>
                <a:lnTo>
                  <a:pt x="7" y="1"/>
                </a:lnTo>
                <a:lnTo>
                  <a:pt x="4" y="0"/>
                </a:lnTo>
                <a:lnTo>
                  <a:pt x="1" y="1"/>
                </a:lnTo>
                <a:lnTo>
                  <a:pt x="0" y="3"/>
                </a:lnTo>
                <a:lnTo>
                  <a:pt x="1" y="6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40" name="Freeform 1352"/>
          <p:cNvSpPr>
            <a:spLocks/>
          </p:cNvSpPr>
          <p:nvPr/>
        </p:nvSpPr>
        <p:spPr bwMode="auto">
          <a:xfrm>
            <a:off x="7312025" y="3090863"/>
            <a:ext cx="12700" cy="14287"/>
          </a:xfrm>
          <a:custGeom>
            <a:avLst/>
            <a:gdLst/>
            <a:ahLst/>
            <a:cxnLst>
              <a:cxn ang="0">
                <a:pos x="1" y="8"/>
              </a:cxn>
              <a:cxn ang="0">
                <a:pos x="5" y="9"/>
              </a:cxn>
              <a:cxn ang="0">
                <a:pos x="7" y="8"/>
              </a:cxn>
              <a:cxn ang="0">
                <a:pos x="8" y="5"/>
              </a:cxn>
              <a:cxn ang="0">
                <a:pos x="7" y="3"/>
              </a:cxn>
              <a:cxn ang="0">
                <a:pos x="5" y="0"/>
              </a:cxn>
              <a:cxn ang="0">
                <a:pos x="1" y="3"/>
              </a:cxn>
              <a:cxn ang="0">
                <a:pos x="0" y="5"/>
              </a:cxn>
              <a:cxn ang="0">
                <a:pos x="1" y="8"/>
              </a:cxn>
            </a:cxnLst>
            <a:rect l="0" t="0" r="r" b="b"/>
            <a:pathLst>
              <a:path w="8" h="9">
                <a:moveTo>
                  <a:pt x="1" y="8"/>
                </a:moveTo>
                <a:lnTo>
                  <a:pt x="5" y="9"/>
                </a:lnTo>
                <a:lnTo>
                  <a:pt x="7" y="8"/>
                </a:lnTo>
                <a:lnTo>
                  <a:pt x="8" y="5"/>
                </a:lnTo>
                <a:lnTo>
                  <a:pt x="7" y="3"/>
                </a:lnTo>
                <a:lnTo>
                  <a:pt x="5" y="0"/>
                </a:lnTo>
                <a:lnTo>
                  <a:pt x="1" y="3"/>
                </a:lnTo>
                <a:lnTo>
                  <a:pt x="0" y="5"/>
                </a:lnTo>
                <a:lnTo>
                  <a:pt x="1" y="8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41" name="Freeform 1353"/>
          <p:cNvSpPr>
            <a:spLocks/>
          </p:cNvSpPr>
          <p:nvPr/>
        </p:nvSpPr>
        <p:spPr bwMode="auto">
          <a:xfrm>
            <a:off x="7296150" y="3071813"/>
            <a:ext cx="11113" cy="14287"/>
          </a:xfrm>
          <a:custGeom>
            <a:avLst/>
            <a:gdLst/>
            <a:ahLst/>
            <a:cxnLst>
              <a:cxn ang="0">
                <a:pos x="1" y="7"/>
              </a:cxn>
              <a:cxn ang="0">
                <a:pos x="4" y="9"/>
              </a:cxn>
              <a:cxn ang="0">
                <a:pos x="7" y="7"/>
              </a:cxn>
              <a:cxn ang="0">
                <a:pos x="7" y="5"/>
              </a:cxn>
              <a:cxn ang="0">
                <a:pos x="7" y="1"/>
              </a:cxn>
              <a:cxn ang="0">
                <a:pos x="4" y="0"/>
              </a:cxn>
              <a:cxn ang="0">
                <a:pos x="1" y="1"/>
              </a:cxn>
              <a:cxn ang="0">
                <a:pos x="0" y="5"/>
              </a:cxn>
              <a:cxn ang="0">
                <a:pos x="1" y="7"/>
              </a:cxn>
            </a:cxnLst>
            <a:rect l="0" t="0" r="r" b="b"/>
            <a:pathLst>
              <a:path w="7" h="9">
                <a:moveTo>
                  <a:pt x="1" y="7"/>
                </a:moveTo>
                <a:lnTo>
                  <a:pt x="4" y="9"/>
                </a:lnTo>
                <a:lnTo>
                  <a:pt x="7" y="7"/>
                </a:lnTo>
                <a:lnTo>
                  <a:pt x="7" y="5"/>
                </a:lnTo>
                <a:lnTo>
                  <a:pt x="7" y="1"/>
                </a:lnTo>
                <a:lnTo>
                  <a:pt x="4" y="0"/>
                </a:lnTo>
                <a:lnTo>
                  <a:pt x="1" y="1"/>
                </a:lnTo>
                <a:lnTo>
                  <a:pt x="0" y="5"/>
                </a:lnTo>
                <a:lnTo>
                  <a:pt x="1" y="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42" name="Rectangle 1354"/>
          <p:cNvSpPr>
            <a:spLocks noChangeArrowheads="1"/>
          </p:cNvSpPr>
          <p:nvPr/>
        </p:nvSpPr>
        <p:spPr bwMode="auto">
          <a:xfrm>
            <a:off x="5321300" y="5741988"/>
            <a:ext cx="482600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43" name="Rectangle 1355"/>
          <p:cNvSpPr>
            <a:spLocks noChangeArrowheads="1"/>
          </p:cNvSpPr>
          <p:nvPr/>
        </p:nvSpPr>
        <p:spPr bwMode="auto">
          <a:xfrm>
            <a:off x="5378450" y="5721350"/>
            <a:ext cx="409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0000"/>
                </a:solidFill>
                <a:latin typeface="Times New Roman" pitchFamily="18" charset="0"/>
              </a:rPr>
              <a:t>ALADI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79244" name="Rectangle 1356"/>
          <p:cNvSpPr>
            <a:spLocks noChangeArrowheads="1"/>
          </p:cNvSpPr>
          <p:nvPr/>
        </p:nvSpPr>
        <p:spPr bwMode="auto">
          <a:xfrm>
            <a:off x="5776913" y="5745163"/>
            <a:ext cx="317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C0C0C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9245" name="Freeform 1357"/>
          <p:cNvSpPr>
            <a:spLocks/>
          </p:cNvSpPr>
          <p:nvPr/>
        </p:nvSpPr>
        <p:spPr bwMode="auto">
          <a:xfrm>
            <a:off x="3975100" y="3240088"/>
            <a:ext cx="3763963" cy="2198687"/>
          </a:xfrm>
          <a:custGeom>
            <a:avLst/>
            <a:gdLst/>
            <a:ahLst/>
            <a:cxnLst>
              <a:cxn ang="0">
                <a:pos x="2330" y="67"/>
              </a:cxn>
              <a:cxn ang="0">
                <a:pos x="2271" y="29"/>
              </a:cxn>
              <a:cxn ang="0">
                <a:pos x="2189" y="6"/>
              </a:cxn>
              <a:cxn ang="0">
                <a:pos x="2086" y="0"/>
              </a:cxn>
              <a:cxn ang="0">
                <a:pos x="1966" y="6"/>
              </a:cxn>
              <a:cxn ang="0">
                <a:pos x="1831" y="26"/>
              </a:cxn>
              <a:cxn ang="0">
                <a:pos x="1681" y="61"/>
              </a:cxn>
              <a:cxn ang="0">
                <a:pos x="1521" y="110"/>
              </a:cxn>
              <a:cxn ang="0">
                <a:pos x="1351" y="170"/>
              </a:cxn>
              <a:cxn ang="0">
                <a:pos x="1174" y="244"/>
              </a:cxn>
              <a:cxn ang="0">
                <a:pos x="994" y="330"/>
              </a:cxn>
              <a:cxn ang="0">
                <a:pos x="818" y="424"/>
              </a:cxn>
              <a:cxn ang="0">
                <a:pos x="654" y="523"/>
              </a:cxn>
              <a:cxn ang="0">
                <a:pos x="505" y="622"/>
              </a:cxn>
              <a:cxn ang="0">
                <a:pos x="372" y="723"/>
              </a:cxn>
              <a:cxn ang="0">
                <a:pos x="257" y="822"/>
              </a:cxn>
              <a:cxn ang="0">
                <a:pos x="161" y="918"/>
              </a:cxn>
              <a:cxn ang="0">
                <a:pos x="85" y="1010"/>
              </a:cxn>
              <a:cxn ang="0">
                <a:pos x="32" y="1096"/>
              </a:cxn>
              <a:cxn ang="0">
                <a:pos x="5" y="1175"/>
              </a:cxn>
              <a:cxn ang="0">
                <a:pos x="2" y="1244"/>
              </a:cxn>
              <a:cxn ang="0">
                <a:pos x="27" y="1301"/>
              </a:cxn>
              <a:cxn ang="0">
                <a:pos x="78" y="1344"/>
              </a:cxn>
              <a:cxn ang="0">
                <a:pos x="153" y="1371"/>
              </a:cxn>
              <a:cxn ang="0">
                <a:pos x="248" y="1384"/>
              </a:cxn>
              <a:cxn ang="0">
                <a:pos x="362" y="1382"/>
              </a:cxn>
              <a:cxn ang="0">
                <a:pos x="494" y="1365"/>
              </a:cxn>
              <a:cxn ang="0">
                <a:pos x="639" y="1336"/>
              </a:cxn>
              <a:cxn ang="0">
                <a:pos x="796" y="1292"/>
              </a:cxn>
              <a:cxn ang="0">
                <a:pos x="963" y="1235"/>
              </a:cxn>
              <a:cxn ang="0">
                <a:pos x="1137" y="1165"/>
              </a:cxn>
              <a:cxn ang="0">
                <a:pos x="1316" y="1084"/>
              </a:cxn>
              <a:cxn ang="0">
                <a:pos x="1496" y="992"/>
              </a:cxn>
              <a:cxn ang="0">
                <a:pos x="1663" y="895"/>
              </a:cxn>
              <a:cxn ang="0">
                <a:pos x="1817" y="795"/>
              </a:cxn>
              <a:cxn ang="0">
                <a:pos x="1955" y="695"/>
              </a:cxn>
              <a:cxn ang="0">
                <a:pos x="2077" y="596"/>
              </a:cxn>
              <a:cxn ang="0">
                <a:pos x="2180" y="497"/>
              </a:cxn>
              <a:cxn ang="0">
                <a:pos x="2263" y="404"/>
              </a:cxn>
              <a:cxn ang="0">
                <a:pos x="2323" y="316"/>
              </a:cxn>
              <a:cxn ang="0">
                <a:pos x="2360" y="235"/>
              </a:cxn>
              <a:cxn ang="0">
                <a:pos x="2371" y="163"/>
              </a:cxn>
              <a:cxn ang="0">
                <a:pos x="2355" y="101"/>
              </a:cxn>
            </a:cxnLst>
            <a:rect l="0" t="0" r="r" b="b"/>
            <a:pathLst>
              <a:path w="2371" h="1385">
                <a:moveTo>
                  <a:pt x="2355" y="101"/>
                </a:moveTo>
                <a:lnTo>
                  <a:pt x="2344" y="83"/>
                </a:lnTo>
                <a:lnTo>
                  <a:pt x="2330" y="67"/>
                </a:lnTo>
                <a:lnTo>
                  <a:pt x="2313" y="53"/>
                </a:lnTo>
                <a:lnTo>
                  <a:pt x="2293" y="41"/>
                </a:lnTo>
                <a:lnTo>
                  <a:pt x="2271" y="29"/>
                </a:lnTo>
                <a:lnTo>
                  <a:pt x="2246" y="20"/>
                </a:lnTo>
                <a:lnTo>
                  <a:pt x="2218" y="13"/>
                </a:lnTo>
                <a:lnTo>
                  <a:pt x="2189" y="6"/>
                </a:lnTo>
                <a:lnTo>
                  <a:pt x="2158" y="2"/>
                </a:lnTo>
                <a:lnTo>
                  <a:pt x="2123" y="0"/>
                </a:lnTo>
                <a:lnTo>
                  <a:pt x="2086" y="0"/>
                </a:lnTo>
                <a:lnTo>
                  <a:pt x="2048" y="0"/>
                </a:lnTo>
                <a:lnTo>
                  <a:pt x="2009" y="2"/>
                </a:lnTo>
                <a:lnTo>
                  <a:pt x="1966" y="6"/>
                </a:lnTo>
                <a:lnTo>
                  <a:pt x="1923" y="12"/>
                </a:lnTo>
                <a:lnTo>
                  <a:pt x="1877" y="19"/>
                </a:lnTo>
                <a:lnTo>
                  <a:pt x="1831" y="26"/>
                </a:lnTo>
                <a:lnTo>
                  <a:pt x="1781" y="37"/>
                </a:lnTo>
                <a:lnTo>
                  <a:pt x="1732" y="48"/>
                </a:lnTo>
                <a:lnTo>
                  <a:pt x="1681" y="61"/>
                </a:lnTo>
                <a:lnTo>
                  <a:pt x="1629" y="76"/>
                </a:lnTo>
                <a:lnTo>
                  <a:pt x="1575" y="93"/>
                </a:lnTo>
                <a:lnTo>
                  <a:pt x="1521" y="110"/>
                </a:lnTo>
                <a:lnTo>
                  <a:pt x="1465" y="129"/>
                </a:lnTo>
                <a:lnTo>
                  <a:pt x="1408" y="149"/>
                </a:lnTo>
                <a:lnTo>
                  <a:pt x="1351" y="170"/>
                </a:lnTo>
                <a:lnTo>
                  <a:pt x="1292" y="195"/>
                </a:lnTo>
                <a:lnTo>
                  <a:pt x="1234" y="219"/>
                </a:lnTo>
                <a:lnTo>
                  <a:pt x="1174" y="244"/>
                </a:lnTo>
                <a:lnTo>
                  <a:pt x="1115" y="272"/>
                </a:lnTo>
                <a:lnTo>
                  <a:pt x="1055" y="300"/>
                </a:lnTo>
                <a:lnTo>
                  <a:pt x="994" y="330"/>
                </a:lnTo>
                <a:lnTo>
                  <a:pt x="935" y="361"/>
                </a:lnTo>
                <a:lnTo>
                  <a:pt x="875" y="393"/>
                </a:lnTo>
                <a:lnTo>
                  <a:pt x="818" y="424"/>
                </a:lnTo>
                <a:lnTo>
                  <a:pt x="761" y="456"/>
                </a:lnTo>
                <a:lnTo>
                  <a:pt x="707" y="489"/>
                </a:lnTo>
                <a:lnTo>
                  <a:pt x="654" y="523"/>
                </a:lnTo>
                <a:lnTo>
                  <a:pt x="603" y="556"/>
                </a:lnTo>
                <a:lnTo>
                  <a:pt x="554" y="588"/>
                </a:lnTo>
                <a:lnTo>
                  <a:pt x="505" y="622"/>
                </a:lnTo>
                <a:lnTo>
                  <a:pt x="459" y="656"/>
                </a:lnTo>
                <a:lnTo>
                  <a:pt x="414" y="689"/>
                </a:lnTo>
                <a:lnTo>
                  <a:pt x="372" y="723"/>
                </a:lnTo>
                <a:lnTo>
                  <a:pt x="331" y="756"/>
                </a:lnTo>
                <a:lnTo>
                  <a:pt x="293" y="789"/>
                </a:lnTo>
                <a:lnTo>
                  <a:pt x="257" y="822"/>
                </a:lnTo>
                <a:lnTo>
                  <a:pt x="222" y="855"/>
                </a:lnTo>
                <a:lnTo>
                  <a:pt x="190" y="886"/>
                </a:lnTo>
                <a:lnTo>
                  <a:pt x="161" y="918"/>
                </a:lnTo>
                <a:lnTo>
                  <a:pt x="134" y="949"/>
                </a:lnTo>
                <a:lnTo>
                  <a:pt x="108" y="980"/>
                </a:lnTo>
                <a:lnTo>
                  <a:pt x="85" y="1010"/>
                </a:lnTo>
                <a:lnTo>
                  <a:pt x="66" y="1039"/>
                </a:lnTo>
                <a:lnTo>
                  <a:pt x="47" y="1068"/>
                </a:lnTo>
                <a:lnTo>
                  <a:pt x="32" y="1096"/>
                </a:lnTo>
                <a:lnTo>
                  <a:pt x="20" y="1123"/>
                </a:lnTo>
                <a:lnTo>
                  <a:pt x="11" y="1149"/>
                </a:lnTo>
                <a:lnTo>
                  <a:pt x="5" y="1175"/>
                </a:lnTo>
                <a:lnTo>
                  <a:pt x="0" y="1198"/>
                </a:lnTo>
                <a:lnTo>
                  <a:pt x="0" y="1221"/>
                </a:lnTo>
                <a:lnTo>
                  <a:pt x="2" y="1244"/>
                </a:lnTo>
                <a:lnTo>
                  <a:pt x="7" y="1263"/>
                </a:lnTo>
                <a:lnTo>
                  <a:pt x="16" y="1282"/>
                </a:lnTo>
                <a:lnTo>
                  <a:pt x="27" y="1301"/>
                </a:lnTo>
                <a:lnTo>
                  <a:pt x="41" y="1316"/>
                </a:lnTo>
                <a:lnTo>
                  <a:pt x="58" y="1332"/>
                </a:lnTo>
                <a:lnTo>
                  <a:pt x="78" y="1344"/>
                </a:lnTo>
                <a:lnTo>
                  <a:pt x="99" y="1355"/>
                </a:lnTo>
                <a:lnTo>
                  <a:pt x="125" y="1364"/>
                </a:lnTo>
                <a:lnTo>
                  <a:pt x="153" y="1371"/>
                </a:lnTo>
                <a:lnTo>
                  <a:pt x="181" y="1377"/>
                </a:lnTo>
                <a:lnTo>
                  <a:pt x="213" y="1382"/>
                </a:lnTo>
                <a:lnTo>
                  <a:pt x="248" y="1384"/>
                </a:lnTo>
                <a:lnTo>
                  <a:pt x="284" y="1385"/>
                </a:lnTo>
                <a:lnTo>
                  <a:pt x="323" y="1384"/>
                </a:lnTo>
                <a:lnTo>
                  <a:pt x="362" y="1382"/>
                </a:lnTo>
                <a:lnTo>
                  <a:pt x="405" y="1378"/>
                </a:lnTo>
                <a:lnTo>
                  <a:pt x="448" y="1372"/>
                </a:lnTo>
                <a:lnTo>
                  <a:pt x="494" y="1365"/>
                </a:lnTo>
                <a:lnTo>
                  <a:pt x="541" y="1358"/>
                </a:lnTo>
                <a:lnTo>
                  <a:pt x="590" y="1347"/>
                </a:lnTo>
                <a:lnTo>
                  <a:pt x="639" y="1336"/>
                </a:lnTo>
                <a:lnTo>
                  <a:pt x="690" y="1322"/>
                </a:lnTo>
                <a:lnTo>
                  <a:pt x="742" y="1308"/>
                </a:lnTo>
                <a:lnTo>
                  <a:pt x="796" y="1292"/>
                </a:lnTo>
                <a:lnTo>
                  <a:pt x="850" y="1274"/>
                </a:lnTo>
                <a:lnTo>
                  <a:pt x="906" y="1256"/>
                </a:lnTo>
                <a:lnTo>
                  <a:pt x="963" y="1235"/>
                </a:lnTo>
                <a:lnTo>
                  <a:pt x="1020" y="1213"/>
                </a:lnTo>
                <a:lnTo>
                  <a:pt x="1079" y="1189"/>
                </a:lnTo>
                <a:lnTo>
                  <a:pt x="1137" y="1165"/>
                </a:lnTo>
                <a:lnTo>
                  <a:pt x="1197" y="1140"/>
                </a:lnTo>
                <a:lnTo>
                  <a:pt x="1256" y="1112"/>
                </a:lnTo>
                <a:lnTo>
                  <a:pt x="1316" y="1084"/>
                </a:lnTo>
                <a:lnTo>
                  <a:pt x="1377" y="1054"/>
                </a:lnTo>
                <a:lnTo>
                  <a:pt x="1436" y="1023"/>
                </a:lnTo>
                <a:lnTo>
                  <a:pt x="1496" y="992"/>
                </a:lnTo>
                <a:lnTo>
                  <a:pt x="1553" y="959"/>
                </a:lnTo>
                <a:lnTo>
                  <a:pt x="1609" y="928"/>
                </a:lnTo>
                <a:lnTo>
                  <a:pt x="1663" y="895"/>
                </a:lnTo>
                <a:lnTo>
                  <a:pt x="1717" y="862"/>
                </a:lnTo>
                <a:lnTo>
                  <a:pt x="1768" y="828"/>
                </a:lnTo>
                <a:lnTo>
                  <a:pt x="1817" y="795"/>
                </a:lnTo>
                <a:lnTo>
                  <a:pt x="1866" y="763"/>
                </a:lnTo>
                <a:lnTo>
                  <a:pt x="1912" y="728"/>
                </a:lnTo>
                <a:lnTo>
                  <a:pt x="1955" y="695"/>
                </a:lnTo>
                <a:lnTo>
                  <a:pt x="1999" y="662"/>
                </a:lnTo>
                <a:lnTo>
                  <a:pt x="2040" y="628"/>
                </a:lnTo>
                <a:lnTo>
                  <a:pt x="2077" y="596"/>
                </a:lnTo>
                <a:lnTo>
                  <a:pt x="2114" y="562"/>
                </a:lnTo>
                <a:lnTo>
                  <a:pt x="2149" y="529"/>
                </a:lnTo>
                <a:lnTo>
                  <a:pt x="2180" y="497"/>
                </a:lnTo>
                <a:lnTo>
                  <a:pt x="2210" y="466"/>
                </a:lnTo>
                <a:lnTo>
                  <a:pt x="2237" y="434"/>
                </a:lnTo>
                <a:lnTo>
                  <a:pt x="2263" y="404"/>
                </a:lnTo>
                <a:lnTo>
                  <a:pt x="2285" y="374"/>
                </a:lnTo>
                <a:lnTo>
                  <a:pt x="2305" y="345"/>
                </a:lnTo>
                <a:lnTo>
                  <a:pt x="2323" y="316"/>
                </a:lnTo>
                <a:lnTo>
                  <a:pt x="2338" y="288"/>
                </a:lnTo>
                <a:lnTo>
                  <a:pt x="2350" y="261"/>
                </a:lnTo>
                <a:lnTo>
                  <a:pt x="2360" y="235"/>
                </a:lnTo>
                <a:lnTo>
                  <a:pt x="2367" y="209"/>
                </a:lnTo>
                <a:lnTo>
                  <a:pt x="2370" y="186"/>
                </a:lnTo>
                <a:lnTo>
                  <a:pt x="2371" y="163"/>
                </a:lnTo>
                <a:lnTo>
                  <a:pt x="2369" y="141"/>
                </a:lnTo>
                <a:lnTo>
                  <a:pt x="2364" y="121"/>
                </a:lnTo>
                <a:lnTo>
                  <a:pt x="2355" y="101"/>
                </a:lnTo>
                <a:close/>
              </a:path>
            </a:pathLst>
          </a:custGeom>
          <a:noFill/>
          <a:ln w="12700">
            <a:solidFill>
              <a:srgbClr val="66FF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46" name="Rectangle 1358"/>
          <p:cNvSpPr>
            <a:spLocks noChangeArrowheads="1"/>
          </p:cNvSpPr>
          <p:nvPr/>
        </p:nvSpPr>
        <p:spPr bwMode="auto">
          <a:xfrm>
            <a:off x="5641975" y="5295900"/>
            <a:ext cx="498475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47" name="Rectangle 1359"/>
          <p:cNvSpPr>
            <a:spLocks noChangeArrowheads="1"/>
          </p:cNvSpPr>
          <p:nvPr/>
        </p:nvSpPr>
        <p:spPr bwMode="auto">
          <a:xfrm>
            <a:off x="5681663" y="5264150"/>
            <a:ext cx="184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FF66FF"/>
                </a:solidFill>
                <a:latin typeface="Times New Roman" pitchFamily="18" charset="0"/>
              </a:rPr>
              <a:t>CA</a:t>
            </a:r>
            <a:endParaRPr lang="en-US">
              <a:solidFill>
                <a:srgbClr val="FF66FF"/>
              </a:solidFill>
            </a:endParaRPr>
          </a:p>
        </p:txBody>
      </p:sp>
      <p:sp>
        <p:nvSpPr>
          <p:cNvPr id="679248" name="Rectangle 1360"/>
          <p:cNvSpPr>
            <a:spLocks noChangeArrowheads="1"/>
          </p:cNvSpPr>
          <p:nvPr/>
        </p:nvSpPr>
        <p:spPr bwMode="auto">
          <a:xfrm>
            <a:off x="5678488" y="5429250"/>
            <a:ext cx="188912" cy="127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249" name="Freeform 1361"/>
          <p:cNvSpPr>
            <a:spLocks/>
          </p:cNvSpPr>
          <p:nvPr/>
        </p:nvSpPr>
        <p:spPr bwMode="auto">
          <a:xfrm>
            <a:off x="3903663" y="3025775"/>
            <a:ext cx="1379537" cy="2570163"/>
          </a:xfrm>
          <a:custGeom>
            <a:avLst/>
            <a:gdLst/>
            <a:ahLst/>
            <a:cxnLst>
              <a:cxn ang="0">
                <a:pos x="297" y="10"/>
              </a:cxn>
              <a:cxn ang="0">
                <a:pos x="237" y="39"/>
              </a:cxn>
              <a:cxn ang="0">
                <a:pos x="183" y="82"/>
              </a:cxn>
              <a:cxn ang="0">
                <a:pos x="134" y="143"/>
              </a:cxn>
              <a:cxn ang="0">
                <a:pos x="92" y="216"/>
              </a:cxn>
              <a:cxn ang="0">
                <a:pos x="57" y="301"/>
              </a:cxn>
              <a:cxn ang="0">
                <a:pos x="30" y="396"/>
              </a:cxn>
              <a:cxn ang="0">
                <a:pos x="11" y="502"/>
              </a:cxn>
              <a:cxn ang="0">
                <a:pos x="1" y="614"/>
              </a:cxn>
              <a:cxn ang="0">
                <a:pos x="1" y="733"/>
              </a:cxn>
              <a:cxn ang="0">
                <a:pos x="10" y="857"/>
              </a:cxn>
              <a:cxn ang="0">
                <a:pos x="30" y="979"/>
              </a:cxn>
              <a:cxn ang="0">
                <a:pos x="57" y="1094"/>
              </a:cxn>
              <a:cxn ang="0">
                <a:pos x="93" y="1203"/>
              </a:cxn>
              <a:cxn ang="0">
                <a:pos x="135" y="1300"/>
              </a:cxn>
              <a:cxn ang="0">
                <a:pos x="185" y="1388"/>
              </a:cxn>
              <a:cxn ang="0">
                <a:pos x="237" y="1464"/>
              </a:cxn>
              <a:cxn ang="0">
                <a:pos x="296" y="1524"/>
              </a:cxn>
              <a:cxn ang="0">
                <a:pos x="356" y="1573"/>
              </a:cxn>
              <a:cxn ang="0">
                <a:pos x="421" y="1603"/>
              </a:cxn>
              <a:cxn ang="0">
                <a:pos x="486" y="1619"/>
              </a:cxn>
              <a:cxn ang="0">
                <a:pos x="551" y="1614"/>
              </a:cxn>
              <a:cxn ang="0">
                <a:pos x="613" y="1591"/>
              </a:cxn>
              <a:cxn ang="0">
                <a:pos x="669" y="1552"/>
              </a:cxn>
              <a:cxn ang="0">
                <a:pos x="720" y="1497"/>
              </a:cxn>
              <a:cxn ang="0">
                <a:pos x="765" y="1428"/>
              </a:cxn>
              <a:cxn ang="0">
                <a:pos x="802" y="1347"/>
              </a:cxn>
              <a:cxn ang="0">
                <a:pos x="832" y="1255"/>
              </a:cxn>
              <a:cxn ang="0">
                <a:pos x="853" y="1153"/>
              </a:cxn>
              <a:cxn ang="0">
                <a:pos x="865" y="1043"/>
              </a:cxn>
              <a:cxn ang="0">
                <a:pos x="869" y="926"/>
              </a:cxn>
              <a:cxn ang="0">
                <a:pos x="863" y="803"/>
              </a:cxn>
              <a:cxn ang="0">
                <a:pos x="847" y="680"/>
              </a:cxn>
              <a:cxn ang="0">
                <a:pos x="821" y="561"/>
              </a:cxn>
              <a:cxn ang="0">
                <a:pos x="788" y="451"/>
              </a:cxn>
              <a:cxn ang="0">
                <a:pos x="749" y="349"/>
              </a:cxn>
              <a:cxn ang="0">
                <a:pos x="702" y="258"/>
              </a:cxn>
              <a:cxn ang="0">
                <a:pos x="649" y="179"/>
              </a:cxn>
              <a:cxn ang="0">
                <a:pos x="594" y="113"/>
              </a:cxn>
              <a:cxn ang="0">
                <a:pos x="533" y="61"/>
              </a:cxn>
              <a:cxn ang="0">
                <a:pos x="471" y="23"/>
              </a:cxn>
              <a:cxn ang="0">
                <a:pos x="405" y="3"/>
              </a:cxn>
              <a:cxn ang="0">
                <a:pos x="340" y="1"/>
              </a:cxn>
            </a:cxnLst>
            <a:rect l="0" t="0" r="r" b="b"/>
            <a:pathLst>
              <a:path w="869" h="1619">
                <a:moveTo>
                  <a:pt x="340" y="1"/>
                </a:moveTo>
                <a:lnTo>
                  <a:pt x="318" y="4"/>
                </a:lnTo>
                <a:lnTo>
                  <a:pt x="297" y="10"/>
                </a:lnTo>
                <a:lnTo>
                  <a:pt x="277" y="17"/>
                </a:lnTo>
                <a:lnTo>
                  <a:pt x="256" y="27"/>
                </a:lnTo>
                <a:lnTo>
                  <a:pt x="237" y="39"/>
                </a:lnTo>
                <a:lnTo>
                  <a:pt x="219" y="51"/>
                </a:lnTo>
                <a:lnTo>
                  <a:pt x="200" y="67"/>
                </a:lnTo>
                <a:lnTo>
                  <a:pt x="183" y="82"/>
                </a:lnTo>
                <a:lnTo>
                  <a:pt x="166" y="102"/>
                </a:lnTo>
                <a:lnTo>
                  <a:pt x="149" y="121"/>
                </a:lnTo>
                <a:lnTo>
                  <a:pt x="134" y="143"/>
                </a:lnTo>
                <a:lnTo>
                  <a:pt x="119" y="166"/>
                </a:lnTo>
                <a:lnTo>
                  <a:pt x="104" y="190"/>
                </a:lnTo>
                <a:lnTo>
                  <a:pt x="92" y="216"/>
                </a:lnTo>
                <a:lnTo>
                  <a:pt x="80" y="242"/>
                </a:lnTo>
                <a:lnTo>
                  <a:pt x="67" y="270"/>
                </a:lnTo>
                <a:lnTo>
                  <a:pt x="57" y="301"/>
                </a:lnTo>
                <a:lnTo>
                  <a:pt x="47" y="332"/>
                </a:lnTo>
                <a:lnTo>
                  <a:pt x="37" y="364"/>
                </a:lnTo>
                <a:lnTo>
                  <a:pt x="30" y="396"/>
                </a:lnTo>
                <a:lnTo>
                  <a:pt x="24" y="430"/>
                </a:lnTo>
                <a:lnTo>
                  <a:pt x="16" y="465"/>
                </a:lnTo>
                <a:lnTo>
                  <a:pt x="11" y="502"/>
                </a:lnTo>
                <a:lnTo>
                  <a:pt x="8" y="538"/>
                </a:lnTo>
                <a:lnTo>
                  <a:pt x="4" y="576"/>
                </a:lnTo>
                <a:lnTo>
                  <a:pt x="1" y="614"/>
                </a:lnTo>
                <a:lnTo>
                  <a:pt x="0" y="653"/>
                </a:lnTo>
                <a:lnTo>
                  <a:pt x="0" y="693"/>
                </a:lnTo>
                <a:lnTo>
                  <a:pt x="1" y="733"/>
                </a:lnTo>
                <a:lnTo>
                  <a:pt x="3" y="774"/>
                </a:lnTo>
                <a:lnTo>
                  <a:pt x="6" y="815"/>
                </a:lnTo>
                <a:lnTo>
                  <a:pt x="10" y="857"/>
                </a:lnTo>
                <a:lnTo>
                  <a:pt x="16" y="898"/>
                </a:lnTo>
                <a:lnTo>
                  <a:pt x="22" y="939"/>
                </a:lnTo>
                <a:lnTo>
                  <a:pt x="30" y="979"/>
                </a:lnTo>
                <a:lnTo>
                  <a:pt x="37" y="1019"/>
                </a:lnTo>
                <a:lnTo>
                  <a:pt x="49" y="1058"/>
                </a:lnTo>
                <a:lnTo>
                  <a:pt x="57" y="1094"/>
                </a:lnTo>
                <a:lnTo>
                  <a:pt x="68" y="1132"/>
                </a:lnTo>
                <a:lnTo>
                  <a:pt x="81" y="1168"/>
                </a:lnTo>
                <a:lnTo>
                  <a:pt x="93" y="1203"/>
                </a:lnTo>
                <a:lnTo>
                  <a:pt x="107" y="1237"/>
                </a:lnTo>
                <a:lnTo>
                  <a:pt x="121" y="1268"/>
                </a:lnTo>
                <a:lnTo>
                  <a:pt x="135" y="1300"/>
                </a:lnTo>
                <a:lnTo>
                  <a:pt x="152" y="1330"/>
                </a:lnTo>
                <a:lnTo>
                  <a:pt x="168" y="1359"/>
                </a:lnTo>
                <a:lnTo>
                  <a:pt x="185" y="1388"/>
                </a:lnTo>
                <a:lnTo>
                  <a:pt x="201" y="1415"/>
                </a:lnTo>
                <a:lnTo>
                  <a:pt x="220" y="1439"/>
                </a:lnTo>
                <a:lnTo>
                  <a:pt x="237" y="1464"/>
                </a:lnTo>
                <a:lnTo>
                  <a:pt x="257" y="1485"/>
                </a:lnTo>
                <a:lnTo>
                  <a:pt x="276" y="1506"/>
                </a:lnTo>
                <a:lnTo>
                  <a:pt x="296" y="1524"/>
                </a:lnTo>
                <a:lnTo>
                  <a:pt x="315" y="1542"/>
                </a:lnTo>
                <a:lnTo>
                  <a:pt x="337" y="1558"/>
                </a:lnTo>
                <a:lnTo>
                  <a:pt x="356" y="1573"/>
                </a:lnTo>
                <a:lnTo>
                  <a:pt x="378" y="1585"/>
                </a:lnTo>
                <a:lnTo>
                  <a:pt x="399" y="1596"/>
                </a:lnTo>
                <a:lnTo>
                  <a:pt x="421" y="1603"/>
                </a:lnTo>
                <a:lnTo>
                  <a:pt x="442" y="1610"/>
                </a:lnTo>
                <a:lnTo>
                  <a:pt x="464" y="1615"/>
                </a:lnTo>
                <a:lnTo>
                  <a:pt x="486" y="1619"/>
                </a:lnTo>
                <a:lnTo>
                  <a:pt x="508" y="1619"/>
                </a:lnTo>
                <a:lnTo>
                  <a:pt x="529" y="1617"/>
                </a:lnTo>
                <a:lnTo>
                  <a:pt x="551" y="1614"/>
                </a:lnTo>
                <a:lnTo>
                  <a:pt x="572" y="1608"/>
                </a:lnTo>
                <a:lnTo>
                  <a:pt x="592" y="1600"/>
                </a:lnTo>
                <a:lnTo>
                  <a:pt x="613" y="1591"/>
                </a:lnTo>
                <a:lnTo>
                  <a:pt x="632" y="1580"/>
                </a:lnTo>
                <a:lnTo>
                  <a:pt x="651" y="1566"/>
                </a:lnTo>
                <a:lnTo>
                  <a:pt x="669" y="1552"/>
                </a:lnTo>
                <a:lnTo>
                  <a:pt x="687" y="1535"/>
                </a:lnTo>
                <a:lnTo>
                  <a:pt x="703" y="1517"/>
                </a:lnTo>
                <a:lnTo>
                  <a:pt x="720" y="1497"/>
                </a:lnTo>
                <a:lnTo>
                  <a:pt x="735" y="1476"/>
                </a:lnTo>
                <a:lnTo>
                  <a:pt x="750" y="1453"/>
                </a:lnTo>
                <a:lnTo>
                  <a:pt x="765" y="1428"/>
                </a:lnTo>
                <a:lnTo>
                  <a:pt x="777" y="1403"/>
                </a:lnTo>
                <a:lnTo>
                  <a:pt x="790" y="1376"/>
                </a:lnTo>
                <a:lnTo>
                  <a:pt x="802" y="1347"/>
                </a:lnTo>
                <a:lnTo>
                  <a:pt x="812" y="1317"/>
                </a:lnTo>
                <a:lnTo>
                  <a:pt x="822" y="1287"/>
                </a:lnTo>
                <a:lnTo>
                  <a:pt x="832" y="1255"/>
                </a:lnTo>
                <a:lnTo>
                  <a:pt x="839" y="1221"/>
                </a:lnTo>
                <a:lnTo>
                  <a:pt x="846" y="1189"/>
                </a:lnTo>
                <a:lnTo>
                  <a:pt x="853" y="1153"/>
                </a:lnTo>
                <a:lnTo>
                  <a:pt x="858" y="1116"/>
                </a:lnTo>
                <a:lnTo>
                  <a:pt x="862" y="1079"/>
                </a:lnTo>
                <a:lnTo>
                  <a:pt x="865" y="1043"/>
                </a:lnTo>
                <a:lnTo>
                  <a:pt x="868" y="1003"/>
                </a:lnTo>
                <a:lnTo>
                  <a:pt x="869" y="964"/>
                </a:lnTo>
                <a:lnTo>
                  <a:pt x="869" y="926"/>
                </a:lnTo>
                <a:lnTo>
                  <a:pt x="869" y="886"/>
                </a:lnTo>
                <a:lnTo>
                  <a:pt x="867" y="844"/>
                </a:lnTo>
                <a:lnTo>
                  <a:pt x="863" y="803"/>
                </a:lnTo>
                <a:lnTo>
                  <a:pt x="858" y="762"/>
                </a:lnTo>
                <a:lnTo>
                  <a:pt x="853" y="721"/>
                </a:lnTo>
                <a:lnTo>
                  <a:pt x="847" y="680"/>
                </a:lnTo>
                <a:lnTo>
                  <a:pt x="839" y="640"/>
                </a:lnTo>
                <a:lnTo>
                  <a:pt x="832" y="600"/>
                </a:lnTo>
                <a:lnTo>
                  <a:pt x="821" y="561"/>
                </a:lnTo>
                <a:lnTo>
                  <a:pt x="812" y="523"/>
                </a:lnTo>
                <a:lnTo>
                  <a:pt x="801" y="486"/>
                </a:lnTo>
                <a:lnTo>
                  <a:pt x="788" y="451"/>
                </a:lnTo>
                <a:lnTo>
                  <a:pt x="776" y="416"/>
                </a:lnTo>
                <a:lnTo>
                  <a:pt x="762" y="382"/>
                </a:lnTo>
                <a:lnTo>
                  <a:pt x="749" y="349"/>
                </a:lnTo>
                <a:lnTo>
                  <a:pt x="734" y="317"/>
                </a:lnTo>
                <a:lnTo>
                  <a:pt x="718" y="288"/>
                </a:lnTo>
                <a:lnTo>
                  <a:pt x="702" y="258"/>
                </a:lnTo>
                <a:lnTo>
                  <a:pt x="685" y="230"/>
                </a:lnTo>
                <a:lnTo>
                  <a:pt x="668" y="205"/>
                </a:lnTo>
                <a:lnTo>
                  <a:pt x="649" y="179"/>
                </a:lnTo>
                <a:lnTo>
                  <a:pt x="632" y="155"/>
                </a:lnTo>
                <a:lnTo>
                  <a:pt x="612" y="133"/>
                </a:lnTo>
                <a:lnTo>
                  <a:pt x="594" y="113"/>
                </a:lnTo>
                <a:lnTo>
                  <a:pt x="572" y="93"/>
                </a:lnTo>
                <a:lnTo>
                  <a:pt x="554" y="75"/>
                </a:lnTo>
                <a:lnTo>
                  <a:pt x="533" y="61"/>
                </a:lnTo>
                <a:lnTo>
                  <a:pt x="513" y="46"/>
                </a:lnTo>
                <a:lnTo>
                  <a:pt x="492" y="34"/>
                </a:lnTo>
                <a:lnTo>
                  <a:pt x="471" y="23"/>
                </a:lnTo>
                <a:lnTo>
                  <a:pt x="448" y="15"/>
                </a:lnTo>
                <a:lnTo>
                  <a:pt x="427" y="7"/>
                </a:lnTo>
                <a:lnTo>
                  <a:pt x="405" y="3"/>
                </a:lnTo>
                <a:lnTo>
                  <a:pt x="384" y="0"/>
                </a:lnTo>
                <a:lnTo>
                  <a:pt x="361" y="0"/>
                </a:lnTo>
                <a:lnTo>
                  <a:pt x="340" y="1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79250" name="Group 1362"/>
          <p:cNvGrpSpPr>
            <a:grpSpLocks/>
          </p:cNvGrpSpPr>
          <p:nvPr/>
        </p:nvGrpSpPr>
        <p:grpSpPr bwMode="auto">
          <a:xfrm>
            <a:off x="1447800" y="4273550"/>
            <a:ext cx="3546475" cy="1125538"/>
            <a:chOff x="789" y="2465"/>
            <a:chExt cx="2234" cy="709"/>
          </a:xfrm>
        </p:grpSpPr>
        <p:sp>
          <p:nvSpPr>
            <p:cNvPr id="679251" name="Freeform 1363"/>
            <p:cNvSpPr>
              <a:spLocks/>
            </p:cNvSpPr>
            <p:nvPr/>
          </p:nvSpPr>
          <p:spPr bwMode="auto">
            <a:xfrm>
              <a:off x="1902" y="2465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9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3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9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3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52" name="Freeform 1364"/>
            <p:cNvSpPr>
              <a:spLocks/>
            </p:cNvSpPr>
            <p:nvPr/>
          </p:nvSpPr>
          <p:spPr bwMode="auto">
            <a:xfrm>
              <a:off x="1882" y="2465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10"/>
                </a:cxn>
                <a:cxn ang="0">
                  <a:pos x="7" y="8"/>
                </a:cxn>
                <a:cxn ang="0">
                  <a:pos x="10" y="4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10"/>
                  </a:lnTo>
                  <a:lnTo>
                    <a:pt x="7" y="8"/>
                  </a:lnTo>
                  <a:lnTo>
                    <a:pt x="10" y="4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4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53" name="Freeform 1365"/>
            <p:cNvSpPr>
              <a:spLocks/>
            </p:cNvSpPr>
            <p:nvPr/>
          </p:nvSpPr>
          <p:spPr bwMode="auto">
            <a:xfrm>
              <a:off x="1862" y="2465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10"/>
                </a:cxn>
                <a:cxn ang="0">
                  <a:pos x="9" y="9"/>
                </a:cxn>
                <a:cxn ang="0">
                  <a:pos x="10" y="4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10"/>
                  </a:lnTo>
                  <a:lnTo>
                    <a:pt x="9" y="9"/>
                  </a:lnTo>
                  <a:lnTo>
                    <a:pt x="10" y="4"/>
                  </a:ln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54" name="Freeform 1366"/>
            <p:cNvSpPr>
              <a:spLocks/>
            </p:cNvSpPr>
            <p:nvPr/>
          </p:nvSpPr>
          <p:spPr bwMode="auto">
            <a:xfrm>
              <a:off x="1842" y="2465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55" name="Freeform 1367"/>
            <p:cNvSpPr>
              <a:spLocks/>
            </p:cNvSpPr>
            <p:nvPr/>
          </p:nvSpPr>
          <p:spPr bwMode="auto">
            <a:xfrm>
              <a:off x="1822" y="2465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3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56" name="Freeform 1368"/>
            <p:cNvSpPr>
              <a:spLocks/>
            </p:cNvSpPr>
            <p:nvPr/>
          </p:nvSpPr>
          <p:spPr bwMode="auto">
            <a:xfrm>
              <a:off x="1802" y="2466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9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7" y="9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9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57" name="Freeform 1369"/>
            <p:cNvSpPr>
              <a:spLocks/>
            </p:cNvSpPr>
            <p:nvPr/>
          </p:nvSpPr>
          <p:spPr bwMode="auto">
            <a:xfrm>
              <a:off x="1782" y="2468"/>
              <a:ext cx="10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10" y="3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9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7" y="8"/>
                  </a:lnTo>
                  <a:lnTo>
                    <a:pt x="8" y="7"/>
                  </a:lnTo>
                  <a:lnTo>
                    <a:pt x="10" y="3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58" name="Freeform 1370"/>
            <p:cNvSpPr>
              <a:spLocks/>
            </p:cNvSpPr>
            <p:nvPr/>
          </p:nvSpPr>
          <p:spPr bwMode="auto">
            <a:xfrm>
              <a:off x="1763" y="2468"/>
              <a:ext cx="10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10" y="3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9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6" y="9"/>
                  </a:lnTo>
                  <a:lnTo>
                    <a:pt x="7" y="8"/>
                  </a:lnTo>
                  <a:lnTo>
                    <a:pt x="10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59" name="Freeform 1371"/>
            <p:cNvSpPr>
              <a:spLocks/>
            </p:cNvSpPr>
            <p:nvPr/>
          </p:nvSpPr>
          <p:spPr bwMode="auto">
            <a:xfrm>
              <a:off x="1743" y="2468"/>
              <a:ext cx="10" cy="9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6" y="9"/>
                </a:cxn>
                <a:cxn ang="0">
                  <a:pos x="7" y="9"/>
                </a:cxn>
                <a:cxn ang="0">
                  <a:pos x="10" y="5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3" y="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6" y="9"/>
                  </a:lnTo>
                  <a:lnTo>
                    <a:pt x="7" y="9"/>
                  </a:lnTo>
                  <a:lnTo>
                    <a:pt x="10" y="5"/>
                  </a:lnTo>
                  <a:lnTo>
                    <a:pt x="7" y="1"/>
                  </a:lnTo>
                  <a:lnTo>
                    <a:pt x="6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9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60" name="Freeform 1372"/>
            <p:cNvSpPr>
              <a:spLocks/>
            </p:cNvSpPr>
            <p:nvPr/>
          </p:nvSpPr>
          <p:spPr bwMode="auto">
            <a:xfrm>
              <a:off x="1722" y="2469"/>
              <a:ext cx="11" cy="11"/>
            </a:xfrm>
            <a:custGeom>
              <a:avLst/>
              <a:gdLst/>
              <a:ahLst/>
              <a:cxnLst>
                <a:cxn ang="0">
                  <a:pos x="6" y="11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11" y="6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6" y="11"/>
                </a:cxn>
              </a:cxnLst>
              <a:rect l="0" t="0" r="r" b="b"/>
              <a:pathLst>
                <a:path w="11" h="11">
                  <a:moveTo>
                    <a:pt x="6" y="11"/>
                  </a:moveTo>
                  <a:lnTo>
                    <a:pt x="7" y="10"/>
                  </a:lnTo>
                  <a:lnTo>
                    <a:pt x="8" y="8"/>
                  </a:lnTo>
                  <a:lnTo>
                    <a:pt x="11" y="6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6"/>
                  </a:lnTo>
                  <a:lnTo>
                    <a:pt x="2" y="8"/>
                  </a:lnTo>
                  <a:lnTo>
                    <a:pt x="3" y="10"/>
                  </a:lnTo>
                  <a:lnTo>
                    <a:pt x="6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61" name="Freeform 1373"/>
            <p:cNvSpPr>
              <a:spLocks/>
            </p:cNvSpPr>
            <p:nvPr/>
          </p:nvSpPr>
          <p:spPr bwMode="auto">
            <a:xfrm>
              <a:off x="1703" y="2470"/>
              <a:ext cx="10" cy="10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6" y="10"/>
                </a:cxn>
                <a:cxn ang="0">
                  <a:pos x="7" y="9"/>
                </a:cxn>
                <a:cxn ang="0">
                  <a:pos x="10" y="5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4" y="10"/>
                </a:cxn>
              </a:cxnLst>
              <a:rect l="0" t="0" r="r" b="b"/>
              <a:pathLst>
                <a:path w="10" h="10">
                  <a:moveTo>
                    <a:pt x="4" y="10"/>
                  </a:moveTo>
                  <a:lnTo>
                    <a:pt x="6" y="10"/>
                  </a:lnTo>
                  <a:lnTo>
                    <a:pt x="7" y="9"/>
                  </a:lnTo>
                  <a:lnTo>
                    <a:pt x="10" y="5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62" name="Freeform 1374"/>
            <p:cNvSpPr>
              <a:spLocks/>
            </p:cNvSpPr>
            <p:nvPr/>
          </p:nvSpPr>
          <p:spPr bwMode="auto">
            <a:xfrm>
              <a:off x="1682" y="2471"/>
              <a:ext cx="11" cy="10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11" y="5"/>
                </a:cxn>
                <a:cxn ang="0">
                  <a:pos x="9" y="2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10"/>
                </a:cxn>
                <a:cxn ang="0">
                  <a:pos x="6" y="10"/>
                </a:cxn>
              </a:cxnLst>
              <a:rect l="0" t="0" r="r" b="b"/>
              <a:pathLst>
                <a:path w="11" h="10">
                  <a:moveTo>
                    <a:pt x="6" y="10"/>
                  </a:moveTo>
                  <a:lnTo>
                    <a:pt x="9" y="10"/>
                  </a:lnTo>
                  <a:lnTo>
                    <a:pt x="9" y="9"/>
                  </a:lnTo>
                  <a:lnTo>
                    <a:pt x="11" y="5"/>
                  </a:lnTo>
                  <a:lnTo>
                    <a:pt x="9" y="2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0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63" name="Freeform 1375"/>
            <p:cNvSpPr>
              <a:spLocks/>
            </p:cNvSpPr>
            <p:nvPr/>
          </p:nvSpPr>
          <p:spPr bwMode="auto">
            <a:xfrm>
              <a:off x="1663" y="2473"/>
              <a:ext cx="9" cy="9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4" y="9"/>
                </a:cxn>
              </a:cxnLst>
              <a:rect l="0" t="0" r="r" b="b"/>
              <a:pathLst>
                <a:path w="9" h="9">
                  <a:moveTo>
                    <a:pt x="4" y="9"/>
                  </a:moveTo>
                  <a:lnTo>
                    <a:pt x="7" y="9"/>
                  </a:lnTo>
                  <a:lnTo>
                    <a:pt x="8" y="8"/>
                  </a:lnTo>
                  <a:lnTo>
                    <a:pt x="9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3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64" name="Freeform 1376"/>
            <p:cNvSpPr>
              <a:spLocks/>
            </p:cNvSpPr>
            <p:nvPr/>
          </p:nvSpPr>
          <p:spPr bwMode="auto">
            <a:xfrm>
              <a:off x="1642" y="2475"/>
              <a:ext cx="11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9" y="8"/>
                </a:cxn>
                <a:cxn ang="0">
                  <a:pos x="10" y="7"/>
                </a:cxn>
                <a:cxn ang="0">
                  <a:pos x="11" y="5"/>
                </a:cxn>
                <a:cxn ang="0">
                  <a:pos x="10" y="1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</a:cxnLst>
              <a:rect l="0" t="0" r="r" b="b"/>
              <a:pathLst>
                <a:path w="11" h="8">
                  <a:moveTo>
                    <a:pt x="5" y="8"/>
                  </a:moveTo>
                  <a:lnTo>
                    <a:pt x="9" y="8"/>
                  </a:lnTo>
                  <a:lnTo>
                    <a:pt x="10" y="7"/>
                  </a:lnTo>
                  <a:lnTo>
                    <a:pt x="11" y="5"/>
                  </a:lnTo>
                  <a:lnTo>
                    <a:pt x="10" y="1"/>
                  </a:lnTo>
                  <a:lnTo>
                    <a:pt x="9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lnTo>
                    <a:pt x="4" y="8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65" name="Freeform 1377"/>
            <p:cNvSpPr>
              <a:spLocks/>
            </p:cNvSpPr>
            <p:nvPr/>
          </p:nvSpPr>
          <p:spPr bwMode="auto">
            <a:xfrm>
              <a:off x="1622" y="2476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4" y="9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9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lnTo>
                    <a:pt x="4" y="9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66" name="Freeform 1378"/>
            <p:cNvSpPr>
              <a:spLocks/>
            </p:cNvSpPr>
            <p:nvPr/>
          </p:nvSpPr>
          <p:spPr bwMode="auto">
            <a:xfrm>
              <a:off x="1602" y="2477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10"/>
                </a:cxn>
                <a:cxn ang="0">
                  <a:pos x="10" y="9"/>
                </a:cxn>
                <a:cxn ang="0">
                  <a:pos x="10" y="5"/>
                </a:cxn>
                <a:cxn ang="0">
                  <a:pos x="10" y="3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10"/>
                  </a:lnTo>
                  <a:lnTo>
                    <a:pt x="10" y="9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67" name="Freeform 1379"/>
            <p:cNvSpPr>
              <a:spLocks/>
            </p:cNvSpPr>
            <p:nvPr/>
          </p:nvSpPr>
          <p:spPr bwMode="auto">
            <a:xfrm>
              <a:off x="1584" y="2480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10"/>
                </a:cxn>
                <a:cxn ang="0">
                  <a:pos x="7" y="7"/>
                </a:cxn>
                <a:cxn ang="0">
                  <a:pos x="10" y="3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2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10"/>
                  </a:lnTo>
                  <a:lnTo>
                    <a:pt x="7" y="7"/>
                  </a:lnTo>
                  <a:lnTo>
                    <a:pt x="10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2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68" name="Freeform 1380"/>
            <p:cNvSpPr>
              <a:spLocks/>
            </p:cNvSpPr>
            <p:nvPr/>
          </p:nvSpPr>
          <p:spPr bwMode="auto">
            <a:xfrm>
              <a:off x="1564" y="2481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2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9"/>
                  </a:lnTo>
                  <a:lnTo>
                    <a:pt x="2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69" name="Freeform 1381"/>
            <p:cNvSpPr>
              <a:spLocks/>
            </p:cNvSpPr>
            <p:nvPr/>
          </p:nvSpPr>
          <p:spPr bwMode="auto">
            <a:xfrm>
              <a:off x="1544" y="2483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9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9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9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9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70" name="Freeform 1382"/>
            <p:cNvSpPr>
              <a:spLocks/>
            </p:cNvSpPr>
            <p:nvPr/>
          </p:nvSpPr>
          <p:spPr bwMode="auto">
            <a:xfrm>
              <a:off x="1524" y="2486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8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8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8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71" name="Freeform 1383"/>
            <p:cNvSpPr>
              <a:spLocks/>
            </p:cNvSpPr>
            <p:nvPr/>
          </p:nvSpPr>
          <p:spPr bwMode="auto">
            <a:xfrm>
              <a:off x="1504" y="2487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3"/>
                  </a:lnTo>
                  <a:lnTo>
                    <a:pt x="8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72" name="Freeform 1384"/>
            <p:cNvSpPr>
              <a:spLocks/>
            </p:cNvSpPr>
            <p:nvPr/>
          </p:nvSpPr>
          <p:spPr bwMode="auto">
            <a:xfrm>
              <a:off x="1485" y="2490"/>
              <a:ext cx="9" cy="9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9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4" y="9"/>
                </a:cxn>
              </a:cxnLst>
              <a:rect l="0" t="0" r="r" b="b"/>
              <a:pathLst>
                <a:path w="9" h="9">
                  <a:moveTo>
                    <a:pt x="4" y="9"/>
                  </a:moveTo>
                  <a:lnTo>
                    <a:pt x="7" y="9"/>
                  </a:lnTo>
                  <a:lnTo>
                    <a:pt x="8" y="9"/>
                  </a:lnTo>
                  <a:lnTo>
                    <a:pt x="9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9"/>
                  </a:lnTo>
                  <a:lnTo>
                    <a:pt x="2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73" name="Freeform 1385"/>
            <p:cNvSpPr>
              <a:spLocks/>
            </p:cNvSpPr>
            <p:nvPr/>
          </p:nvSpPr>
          <p:spPr bwMode="auto">
            <a:xfrm>
              <a:off x="1465" y="2493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7" y="9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9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74" name="Freeform 1386"/>
            <p:cNvSpPr>
              <a:spLocks/>
            </p:cNvSpPr>
            <p:nvPr/>
          </p:nvSpPr>
          <p:spPr bwMode="auto">
            <a:xfrm>
              <a:off x="1445" y="2496"/>
              <a:ext cx="10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2" y="9"/>
                </a:cxn>
                <a:cxn ang="0">
                  <a:pos x="5" y="9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7" y="9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8"/>
                  </a:lnTo>
                  <a:lnTo>
                    <a:pt x="2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75" name="Freeform 1387"/>
            <p:cNvSpPr>
              <a:spLocks/>
            </p:cNvSpPr>
            <p:nvPr/>
          </p:nvSpPr>
          <p:spPr bwMode="auto">
            <a:xfrm>
              <a:off x="1425" y="2498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7" y="10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76" name="Freeform 1388"/>
            <p:cNvSpPr>
              <a:spLocks/>
            </p:cNvSpPr>
            <p:nvPr/>
          </p:nvSpPr>
          <p:spPr bwMode="auto">
            <a:xfrm>
              <a:off x="1405" y="2502"/>
              <a:ext cx="10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8" y="9"/>
                </a:cxn>
                <a:cxn ang="0">
                  <a:pos x="10" y="8"/>
                </a:cxn>
                <a:cxn ang="0">
                  <a:pos x="10" y="4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5" y="9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8" y="9"/>
                  </a:lnTo>
                  <a:lnTo>
                    <a:pt x="10" y="8"/>
                  </a:lnTo>
                  <a:lnTo>
                    <a:pt x="10" y="4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3" y="8"/>
                  </a:lnTo>
                  <a:lnTo>
                    <a:pt x="4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77" name="Freeform 1389"/>
            <p:cNvSpPr>
              <a:spLocks/>
            </p:cNvSpPr>
            <p:nvPr/>
          </p:nvSpPr>
          <p:spPr bwMode="auto">
            <a:xfrm>
              <a:off x="1386" y="2504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3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7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3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78" name="Freeform 1390"/>
            <p:cNvSpPr>
              <a:spLocks/>
            </p:cNvSpPr>
            <p:nvPr/>
          </p:nvSpPr>
          <p:spPr bwMode="auto">
            <a:xfrm>
              <a:off x="1367" y="2508"/>
              <a:ext cx="9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9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lnTo>
                    <a:pt x="6" y="9"/>
                  </a:lnTo>
                  <a:lnTo>
                    <a:pt x="7" y="8"/>
                  </a:lnTo>
                  <a:lnTo>
                    <a:pt x="9" y="5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79" name="Freeform 1391"/>
            <p:cNvSpPr>
              <a:spLocks/>
            </p:cNvSpPr>
            <p:nvPr/>
          </p:nvSpPr>
          <p:spPr bwMode="auto">
            <a:xfrm>
              <a:off x="1347" y="2511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6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7" y="10"/>
                  </a:lnTo>
                  <a:lnTo>
                    <a:pt x="8" y="9"/>
                  </a:lnTo>
                  <a:lnTo>
                    <a:pt x="10" y="6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80" name="Freeform 1392"/>
            <p:cNvSpPr>
              <a:spLocks/>
            </p:cNvSpPr>
            <p:nvPr/>
          </p:nvSpPr>
          <p:spPr bwMode="auto">
            <a:xfrm>
              <a:off x="1327" y="2515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7" y="8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7" y="8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2" y="8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81" name="Freeform 1393"/>
            <p:cNvSpPr>
              <a:spLocks/>
            </p:cNvSpPr>
            <p:nvPr/>
          </p:nvSpPr>
          <p:spPr bwMode="auto">
            <a:xfrm>
              <a:off x="1307" y="2519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7" y="9"/>
                </a:cxn>
                <a:cxn ang="0">
                  <a:pos x="10" y="8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7" y="9"/>
                  </a:lnTo>
                  <a:lnTo>
                    <a:pt x="10" y="8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4" y="9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82" name="Freeform 1394"/>
            <p:cNvSpPr>
              <a:spLocks/>
            </p:cNvSpPr>
            <p:nvPr/>
          </p:nvSpPr>
          <p:spPr bwMode="auto">
            <a:xfrm>
              <a:off x="1288" y="2523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7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7" y="9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9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83" name="Freeform 1395"/>
            <p:cNvSpPr>
              <a:spLocks/>
            </p:cNvSpPr>
            <p:nvPr/>
          </p:nvSpPr>
          <p:spPr bwMode="auto">
            <a:xfrm>
              <a:off x="1268" y="2527"/>
              <a:ext cx="10" cy="10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9"/>
                </a:cxn>
                <a:cxn ang="0">
                  <a:pos x="5" y="10"/>
                </a:cxn>
                <a:cxn ang="0">
                  <a:pos x="8" y="9"/>
                </a:cxn>
              </a:cxnLst>
              <a:rect l="0" t="0" r="r" b="b"/>
              <a:pathLst>
                <a:path w="10" h="10">
                  <a:moveTo>
                    <a:pt x="8" y="9"/>
                  </a:move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9"/>
                  </a:lnTo>
                  <a:lnTo>
                    <a:pt x="5" y="10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84" name="Freeform 1396"/>
            <p:cNvSpPr>
              <a:spLocks/>
            </p:cNvSpPr>
            <p:nvPr/>
          </p:nvSpPr>
          <p:spPr bwMode="auto">
            <a:xfrm>
              <a:off x="1250" y="2531"/>
              <a:ext cx="10" cy="11"/>
            </a:xfrm>
            <a:custGeom>
              <a:avLst/>
              <a:gdLst/>
              <a:ahLst/>
              <a:cxnLst>
                <a:cxn ang="0">
                  <a:pos x="6" y="11"/>
                </a:cxn>
                <a:cxn ang="0">
                  <a:pos x="7" y="8"/>
                </a:cxn>
                <a:cxn ang="0">
                  <a:pos x="10" y="5"/>
                </a:cxn>
                <a:cxn ang="0">
                  <a:pos x="7" y="2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11"/>
                </a:cxn>
                <a:cxn ang="0">
                  <a:pos x="4" y="11"/>
                </a:cxn>
                <a:cxn ang="0">
                  <a:pos x="6" y="11"/>
                </a:cxn>
              </a:cxnLst>
              <a:rect l="0" t="0" r="r" b="b"/>
              <a:pathLst>
                <a:path w="10" h="11">
                  <a:moveTo>
                    <a:pt x="6" y="11"/>
                  </a:moveTo>
                  <a:lnTo>
                    <a:pt x="7" y="8"/>
                  </a:lnTo>
                  <a:lnTo>
                    <a:pt x="10" y="5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6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85" name="Freeform 1397"/>
            <p:cNvSpPr>
              <a:spLocks/>
            </p:cNvSpPr>
            <p:nvPr/>
          </p:nvSpPr>
          <p:spPr bwMode="auto">
            <a:xfrm>
              <a:off x="1230" y="2536"/>
              <a:ext cx="10" cy="9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9" y="8"/>
                </a:cxn>
                <a:cxn ang="0">
                  <a:pos x="10" y="6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9"/>
                </a:cxn>
                <a:cxn ang="0">
                  <a:pos x="7" y="9"/>
                </a:cxn>
              </a:cxnLst>
              <a:rect l="0" t="0" r="r" b="b"/>
              <a:pathLst>
                <a:path w="10" h="9">
                  <a:moveTo>
                    <a:pt x="7" y="9"/>
                  </a:moveTo>
                  <a:lnTo>
                    <a:pt x="9" y="8"/>
                  </a:lnTo>
                  <a:lnTo>
                    <a:pt x="10" y="6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9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86" name="Freeform 1398"/>
            <p:cNvSpPr>
              <a:spLocks/>
            </p:cNvSpPr>
            <p:nvPr/>
          </p:nvSpPr>
          <p:spPr bwMode="auto">
            <a:xfrm>
              <a:off x="1210" y="2542"/>
              <a:ext cx="10" cy="8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9" y="7"/>
                </a:cxn>
                <a:cxn ang="0">
                  <a:pos x="10" y="3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9" y="7"/>
                  </a:lnTo>
                  <a:lnTo>
                    <a:pt x="10" y="3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1" y="7"/>
                  </a:lnTo>
                  <a:lnTo>
                    <a:pt x="4" y="8"/>
                  </a:lnTo>
                  <a:lnTo>
                    <a:pt x="5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87" name="Freeform 1399"/>
            <p:cNvSpPr>
              <a:spLocks/>
            </p:cNvSpPr>
            <p:nvPr/>
          </p:nvSpPr>
          <p:spPr bwMode="auto">
            <a:xfrm>
              <a:off x="1192" y="2545"/>
              <a:ext cx="9" cy="11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7" y="9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4" y="11"/>
                </a:cxn>
                <a:cxn ang="0">
                  <a:pos x="7" y="10"/>
                </a:cxn>
              </a:cxnLst>
              <a:rect l="0" t="0" r="r" b="b"/>
              <a:pathLst>
                <a:path w="9" h="11">
                  <a:moveTo>
                    <a:pt x="7" y="10"/>
                  </a:moveTo>
                  <a:lnTo>
                    <a:pt x="7" y="9"/>
                  </a:lnTo>
                  <a:lnTo>
                    <a:pt x="9" y="5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4" y="11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88" name="Freeform 1400"/>
            <p:cNvSpPr>
              <a:spLocks/>
            </p:cNvSpPr>
            <p:nvPr/>
          </p:nvSpPr>
          <p:spPr bwMode="auto">
            <a:xfrm>
              <a:off x="1172" y="2550"/>
              <a:ext cx="10" cy="10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8" y="9"/>
                </a:cxn>
                <a:cxn ang="0">
                  <a:pos x="10" y="6"/>
                </a:cxn>
                <a:cxn ang="0">
                  <a:pos x="8" y="3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2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8" y="9"/>
                  </a:lnTo>
                  <a:lnTo>
                    <a:pt x="10" y="6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2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89" name="Freeform 1401"/>
            <p:cNvSpPr>
              <a:spLocks/>
            </p:cNvSpPr>
            <p:nvPr/>
          </p:nvSpPr>
          <p:spPr bwMode="auto">
            <a:xfrm>
              <a:off x="1153" y="2556"/>
              <a:ext cx="10" cy="10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" y="9"/>
                </a:cxn>
                <a:cxn ang="0">
                  <a:pos x="10" y="4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6" y="10"/>
                </a:cxn>
              </a:cxnLst>
              <a:rect l="0" t="0" r="r" b="b"/>
              <a:pathLst>
                <a:path w="10" h="10">
                  <a:moveTo>
                    <a:pt x="6" y="10"/>
                  </a:moveTo>
                  <a:lnTo>
                    <a:pt x="9" y="9"/>
                  </a:lnTo>
                  <a:lnTo>
                    <a:pt x="10" y="4"/>
                  </a:ln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90" name="Freeform 1402"/>
            <p:cNvSpPr>
              <a:spLocks/>
            </p:cNvSpPr>
            <p:nvPr/>
          </p:nvSpPr>
          <p:spPr bwMode="auto">
            <a:xfrm>
              <a:off x="1134" y="2561"/>
              <a:ext cx="10" cy="10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4" y="10"/>
                </a:cxn>
                <a:cxn ang="0">
                  <a:pos x="7" y="10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91" name="Freeform 1403"/>
            <p:cNvSpPr>
              <a:spLocks/>
            </p:cNvSpPr>
            <p:nvPr/>
          </p:nvSpPr>
          <p:spPr bwMode="auto">
            <a:xfrm>
              <a:off x="1115" y="2568"/>
              <a:ext cx="9" cy="10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8" y="8"/>
                </a:cxn>
                <a:cxn ang="0">
                  <a:pos x="9" y="4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7" y="9"/>
                </a:cxn>
              </a:cxnLst>
              <a:rect l="0" t="0" r="r" b="b"/>
              <a:pathLst>
                <a:path w="9" h="10">
                  <a:moveTo>
                    <a:pt x="7" y="9"/>
                  </a:moveTo>
                  <a:lnTo>
                    <a:pt x="8" y="8"/>
                  </a:lnTo>
                  <a:lnTo>
                    <a:pt x="9" y="4"/>
                  </a:lnTo>
                  <a:lnTo>
                    <a:pt x="8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3" y="9"/>
                  </a:lnTo>
                  <a:lnTo>
                    <a:pt x="4" y="10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92" name="Freeform 1404"/>
            <p:cNvSpPr>
              <a:spLocks/>
            </p:cNvSpPr>
            <p:nvPr/>
          </p:nvSpPr>
          <p:spPr bwMode="auto">
            <a:xfrm>
              <a:off x="1096" y="2573"/>
              <a:ext cx="10" cy="10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93" name="Freeform 1405"/>
            <p:cNvSpPr>
              <a:spLocks/>
            </p:cNvSpPr>
            <p:nvPr/>
          </p:nvSpPr>
          <p:spPr bwMode="auto">
            <a:xfrm>
              <a:off x="1077" y="2580"/>
              <a:ext cx="10" cy="10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9" y="8"/>
                </a:cxn>
                <a:cxn ang="0">
                  <a:pos x="10" y="4"/>
                </a:cxn>
                <a:cxn ang="0">
                  <a:pos x="9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5" y="10"/>
                </a:cxn>
                <a:cxn ang="0">
                  <a:pos x="6" y="9"/>
                </a:cxn>
              </a:cxnLst>
              <a:rect l="0" t="0" r="r" b="b"/>
              <a:pathLst>
                <a:path w="10" h="10">
                  <a:moveTo>
                    <a:pt x="6" y="9"/>
                  </a:moveTo>
                  <a:lnTo>
                    <a:pt x="9" y="8"/>
                  </a:lnTo>
                  <a:lnTo>
                    <a:pt x="10" y="4"/>
                  </a:lnTo>
                  <a:lnTo>
                    <a:pt x="9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3" y="9"/>
                  </a:lnTo>
                  <a:lnTo>
                    <a:pt x="5" y="10"/>
                  </a:lnTo>
                  <a:lnTo>
                    <a:pt x="6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94" name="Freeform 1406"/>
            <p:cNvSpPr>
              <a:spLocks/>
            </p:cNvSpPr>
            <p:nvPr/>
          </p:nvSpPr>
          <p:spPr bwMode="auto">
            <a:xfrm>
              <a:off x="1059" y="2586"/>
              <a:ext cx="10" cy="10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8" y="9"/>
                  </a:lnTo>
                  <a:lnTo>
                    <a:pt x="10" y="5"/>
                  </a:lnTo>
                  <a:lnTo>
                    <a:pt x="8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95" name="Freeform 1407"/>
            <p:cNvSpPr>
              <a:spLocks/>
            </p:cNvSpPr>
            <p:nvPr/>
          </p:nvSpPr>
          <p:spPr bwMode="auto">
            <a:xfrm>
              <a:off x="1040" y="2594"/>
              <a:ext cx="10" cy="9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6" y="8"/>
                </a:cxn>
              </a:cxnLst>
              <a:rect l="0" t="0" r="r" b="b"/>
              <a:pathLst>
                <a:path w="10" h="9">
                  <a:moveTo>
                    <a:pt x="6" y="8"/>
                  </a:move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8"/>
                  </a:lnTo>
                  <a:lnTo>
                    <a:pt x="5" y="9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96" name="Freeform 1408"/>
            <p:cNvSpPr>
              <a:spLocks/>
            </p:cNvSpPr>
            <p:nvPr/>
          </p:nvSpPr>
          <p:spPr bwMode="auto">
            <a:xfrm>
              <a:off x="1020" y="2601"/>
              <a:ext cx="11" cy="10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10" y="7"/>
                </a:cxn>
                <a:cxn ang="0">
                  <a:pos x="11" y="5"/>
                </a:cxn>
                <a:cxn ang="0">
                  <a:pos x="10" y="1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9" y="8"/>
                </a:cxn>
              </a:cxnLst>
              <a:rect l="0" t="0" r="r" b="b"/>
              <a:pathLst>
                <a:path w="11" h="10">
                  <a:moveTo>
                    <a:pt x="9" y="8"/>
                  </a:moveTo>
                  <a:lnTo>
                    <a:pt x="10" y="7"/>
                  </a:lnTo>
                  <a:lnTo>
                    <a:pt x="11" y="5"/>
                  </a:lnTo>
                  <a:lnTo>
                    <a:pt x="10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lnTo>
                    <a:pt x="4" y="8"/>
                  </a:lnTo>
                  <a:lnTo>
                    <a:pt x="6" y="10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97" name="Freeform 1409"/>
            <p:cNvSpPr>
              <a:spLocks/>
            </p:cNvSpPr>
            <p:nvPr/>
          </p:nvSpPr>
          <p:spPr bwMode="auto">
            <a:xfrm>
              <a:off x="1003" y="2608"/>
              <a:ext cx="10" cy="10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98" name="Freeform 1410"/>
            <p:cNvSpPr>
              <a:spLocks/>
            </p:cNvSpPr>
            <p:nvPr/>
          </p:nvSpPr>
          <p:spPr bwMode="auto">
            <a:xfrm>
              <a:off x="984" y="2617"/>
              <a:ext cx="10" cy="9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8" y="9"/>
                </a:cxn>
              </a:cxnLst>
              <a:rect l="0" t="0" r="r" b="b"/>
              <a:pathLst>
                <a:path w="10" h="9">
                  <a:moveTo>
                    <a:pt x="8" y="9"/>
                  </a:move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299" name="Freeform 1411"/>
            <p:cNvSpPr>
              <a:spLocks/>
            </p:cNvSpPr>
            <p:nvPr/>
          </p:nvSpPr>
          <p:spPr bwMode="auto">
            <a:xfrm>
              <a:off x="967" y="2625"/>
              <a:ext cx="10" cy="10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9"/>
                </a:cxn>
                <a:cxn ang="0">
                  <a:pos x="5" y="10"/>
                </a:cxn>
                <a:cxn ang="0">
                  <a:pos x="7" y="9"/>
                </a:cxn>
              </a:cxnLst>
              <a:rect l="0" t="0" r="r" b="b"/>
              <a:pathLst>
                <a:path w="10" h="10">
                  <a:moveTo>
                    <a:pt x="7" y="9"/>
                  </a:move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9"/>
                  </a:lnTo>
                  <a:lnTo>
                    <a:pt x="5" y="10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00" name="Freeform 1412"/>
            <p:cNvSpPr>
              <a:spLocks/>
            </p:cNvSpPr>
            <p:nvPr/>
          </p:nvSpPr>
          <p:spPr bwMode="auto">
            <a:xfrm>
              <a:off x="949" y="2634"/>
              <a:ext cx="9" cy="9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9" y="8"/>
                </a:cxn>
                <a:cxn ang="0">
                  <a:pos x="9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7" y="9"/>
                </a:cxn>
              </a:cxnLst>
              <a:rect l="0" t="0" r="r" b="b"/>
              <a:pathLst>
                <a:path w="9" h="9">
                  <a:moveTo>
                    <a:pt x="7" y="9"/>
                  </a:moveTo>
                  <a:lnTo>
                    <a:pt x="9" y="8"/>
                  </a:lnTo>
                  <a:lnTo>
                    <a:pt x="9" y="5"/>
                  </a:lnTo>
                  <a:lnTo>
                    <a:pt x="9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9"/>
                  </a:lnTo>
                  <a:lnTo>
                    <a:pt x="4" y="9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01" name="Freeform 1413"/>
            <p:cNvSpPr>
              <a:spLocks/>
            </p:cNvSpPr>
            <p:nvPr/>
          </p:nvSpPr>
          <p:spPr bwMode="auto">
            <a:xfrm>
              <a:off x="932" y="2643"/>
              <a:ext cx="10" cy="10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" y="9"/>
                </a:cxn>
                <a:cxn ang="0">
                  <a:pos x="10" y="4"/>
                </a:cxn>
                <a:cxn ang="0">
                  <a:pos x="9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6" y="10"/>
                </a:cxn>
              </a:cxnLst>
              <a:rect l="0" t="0" r="r" b="b"/>
              <a:pathLst>
                <a:path w="10" h="10">
                  <a:moveTo>
                    <a:pt x="6" y="10"/>
                  </a:moveTo>
                  <a:lnTo>
                    <a:pt x="9" y="9"/>
                  </a:lnTo>
                  <a:lnTo>
                    <a:pt x="10" y="4"/>
                  </a:lnTo>
                  <a:lnTo>
                    <a:pt x="9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02" name="Freeform 1414"/>
            <p:cNvSpPr>
              <a:spLocks/>
            </p:cNvSpPr>
            <p:nvPr/>
          </p:nvSpPr>
          <p:spPr bwMode="auto">
            <a:xfrm>
              <a:off x="915" y="2653"/>
              <a:ext cx="10" cy="10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6" y="10"/>
                </a:cxn>
              </a:cxnLst>
              <a:rect l="0" t="0" r="r" b="b"/>
              <a:pathLst>
                <a:path w="10" h="10">
                  <a:moveTo>
                    <a:pt x="6" y="10"/>
                  </a:move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03" name="Freeform 1415"/>
            <p:cNvSpPr>
              <a:spLocks/>
            </p:cNvSpPr>
            <p:nvPr/>
          </p:nvSpPr>
          <p:spPr bwMode="auto">
            <a:xfrm>
              <a:off x="899" y="2664"/>
              <a:ext cx="9" cy="10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6" y="8"/>
                </a:cxn>
                <a:cxn ang="0">
                  <a:pos x="7" y="8"/>
                </a:cxn>
              </a:cxnLst>
              <a:rect l="0" t="0" r="r" b="b"/>
              <a:pathLst>
                <a:path w="9" h="10">
                  <a:moveTo>
                    <a:pt x="7" y="8"/>
                  </a:moveTo>
                  <a:lnTo>
                    <a:pt x="9" y="5"/>
                  </a:lnTo>
                  <a:lnTo>
                    <a:pt x="7" y="1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8"/>
                  </a:lnTo>
                  <a:lnTo>
                    <a:pt x="3" y="10"/>
                  </a:lnTo>
                  <a:lnTo>
                    <a:pt x="6" y="8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04" name="Freeform 1416"/>
            <p:cNvSpPr>
              <a:spLocks/>
            </p:cNvSpPr>
            <p:nvPr/>
          </p:nvSpPr>
          <p:spPr bwMode="auto">
            <a:xfrm>
              <a:off x="881" y="2675"/>
              <a:ext cx="10" cy="10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10" y="6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6"/>
                </a:cxn>
                <a:cxn ang="0">
                  <a:pos x="3" y="8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8"/>
                </a:cxn>
              </a:cxnLst>
              <a:rect l="0" t="0" r="r" b="b"/>
              <a:pathLst>
                <a:path w="10" h="10">
                  <a:moveTo>
                    <a:pt x="9" y="8"/>
                  </a:moveTo>
                  <a:lnTo>
                    <a:pt x="10" y="6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6"/>
                  </a:lnTo>
                  <a:lnTo>
                    <a:pt x="3" y="8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05" name="Freeform 1417"/>
            <p:cNvSpPr>
              <a:spLocks/>
            </p:cNvSpPr>
            <p:nvPr/>
          </p:nvSpPr>
          <p:spPr bwMode="auto">
            <a:xfrm>
              <a:off x="865" y="2687"/>
              <a:ext cx="11" cy="10"/>
            </a:xfrm>
            <a:custGeom>
              <a:avLst/>
              <a:gdLst/>
              <a:ahLst/>
              <a:cxnLst>
                <a:cxn ang="0">
                  <a:pos x="10" y="8"/>
                </a:cxn>
                <a:cxn ang="0">
                  <a:pos x="11" y="5"/>
                </a:cxn>
                <a:cxn ang="0">
                  <a:pos x="10" y="1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9" y="10"/>
                </a:cxn>
                <a:cxn ang="0">
                  <a:pos x="10" y="8"/>
                </a:cxn>
              </a:cxnLst>
              <a:rect l="0" t="0" r="r" b="b"/>
              <a:pathLst>
                <a:path w="11" h="10">
                  <a:moveTo>
                    <a:pt x="10" y="8"/>
                  </a:moveTo>
                  <a:lnTo>
                    <a:pt x="11" y="5"/>
                  </a:lnTo>
                  <a:lnTo>
                    <a:pt x="10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9" y="10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06" name="Freeform 1418"/>
            <p:cNvSpPr>
              <a:spLocks/>
            </p:cNvSpPr>
            <p:nvPr/>
          </p:nvSpPr>
          <p:spPr bwMode="auto">
            <a:xfrm>
              <a:off x="850" y="2699"/>
              <a:ext cx="11" cy="10"/>
            </a:xfrm>
            <a:custGeom>
              <a:avLst/>
              <a:gdLst/>
              <a:ahLst/>
              <a:cxnLst>
                <a:cxn ang="0">
                  <a:pos x="10" y="10"/>
                </a:cxn>
                <a:cxn ang="0">
                  <a:pos x="11" y="6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3" y="3"/>
                </a:cxn>
                <a:cxn ang="0">
                  <a:pos x="0" y="6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9" y="10"/>
                </a:cxn>
                <a:cxn ang="0">
                  <a:pos x="10" y="10"/>
                </a:cxn>
              </a:cxnLst>
              <a:rect l="0" t="0" r="r" b="b"/>
              <a:pathLst>
                <a:path w="11" h="10">
                  <a:moveTo>
                    <a:pt x="10" y="10"/>
                  </a:moveTo>
                  <a:lnTo>
                    <a:pt x="11" y="6"/>
                  </a:lnTo>
                  <a:lnTo>
                    <a:pt x="9" y="3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6"/>
                  </a:lnTo>
                  <a:lnTo>
                    <a:pt x="3" y="9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9" y="1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07" name="Freeform 1419"/>
            <p:cNvSpPr>
              <a:spLocks/>
            </p:cNvSpPr>
            <p:nvPr/>
          </p:nvSpPr>
          <p:spPr bwMode="auto">
            <a:xfrm>
              <a:off x="836" y="2714"/>
              <a:ext cx="10" cy="9"/>
            </a:xfrm>
            <a:custGeom>
              <a:avLst/>
              <a:gdLst/>
              <a:ahLst/>
              <a:cxnLst>
                <a:cxn ang="0">
                  <a:pos x="10" y="8"/>
                </a:cxn>
                <a:cxn ang="0">
                  <a:pos x="10" y="4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9"/>
                </a:cxn>
                <a:cxn ang="0">
                  <a:pos x="8" y="8"/>
                </a:cxn>
                <a:cxn ang="0">
                  <a:pos x="10" y="8"/>
                </a:cxn>
              </a:cxnLst>
              <a:rect l="0" t="0" r="r" b="b"/>
              <a:pathLst>
                <a:path w="10" h="9">
                  <a:moveTo>
                    <a:pt x="10" y="8"/>
                  </a:moveTo>
                  <a:lnTo>
                    <a:pt x="10" y="4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9"/>
                  </a:lnTo>
                  <a:lnTo>
                    <a:pt x="8" y="8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08" name="Freeform 1420"/>
            <p:cNvSpPr>
              <a:spLocks/>
            </p:cNvSpPr>
            <p:nvPr/>
          </p:nvSpPr>
          <p:spPr bwMode="auto">
            <a:xfrm>
              <a:off x="823" y="2728"/>
              <a:ext cx="11" cy="10"/>
            </a:xfrm>
            <a:custGeom>
              <a:avLst/>
              <a:gdLst/>
              <a:ahLst/>
              <a:cxnLst>
                <a:cxn ang="0">
                  <a:pos x="10" y="9"/>
                </a:cxn>
                <a:cxn ang="0">
                  <a:pos x="11" y="5"/>
                </a:cxn>
                <a:cxn ang="0">
                  <a:pos x="10" y="1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10" y="9"/>
                </a:cxn>
              </a:cxnLst>
              <a:rect l="0" t="0" r="r" b="b"/>
              <a:pathLst>
                <a:path w="11" h="10">
                  <a:moveTo>
                    <a:pt x="10" y="9"/>
                  </a:moveTo>
                  <a:lnTo>
                    <a:pt x="11" y="5"/>
                  </a:lnTo>
                  <a:lnTo>
                    <a:pt x="10" y="1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09" name="Freeform 1421"/>
            <p:cNvSpPr>
              <a:spLocks/>
            </p:cNvSpPr>
            <p:nvPr/>
          </p:nvSpPr>
          <p:spPr bwMode="auto">
            <a:xfrm>
              <a:off x="812" y="2744"/>
              <a:ext cx="10" cy="10"/>
            </a:xfrm>
            <a:custGeom>
              <a:avLst/>
              <a:gdLst/>
              <a:ahLst/>
              <a:cxnLst>
                <a:cxn ang="0">
                  <a:pos x="10" y="8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10" y="8"/>
                </a:cxn>
              </a:cxnLst>
              <a:rect l="0" t="0" r="r" b="b"/>
              <a:pathLst>
                <a:path w="10" h="10">
                  <a:moveTo>
                    <a:pt x="10" y="8"/>
                  </a:moveTo>
                  <a:lnTo>
                    <a:pt x="10" y="5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10" name="Freeform 1422"/>
            <p:cNvSpPr>
              <a:spLocks/>
            </p:cNvSpPr>
            <p:nvPr/>
          </p:nvSpPr>
          <p:spPr bwMode="auto">
            <a:xfrm>
              <a:off x="803" y="2761"/>
              <a:ext cx="10" cy="10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0" y="5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7" y="8"/>
                </a:cxn>
              </a:cxnLst>
              <a:rect l="0" t="0" r="r" b="b"/>
              <a:pathLst>
                <a:path w="10" h="10">
                  <a:moveTo>
                    <a:pt x="7" y="8"/>
                  </a:moveTo>
                  <a:lnTo>
                    <a:pt x="10" y="5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11" name="Freeform 1423"/>
            <p:cNvSpPr>
              <a:spLocks/>
            </p:cNvSpPr>
            <p:nvPr/>
          </p:nvSpPr>
          <p:spPr bwMode="auto">
            <a:xfrm>
              <a:off x="795" y="2779"/>
              <a:ext cx="10" cy="10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9"/>
                </a:cxn>
                <a:cxn ang="0">
                  <a:pos x="5" y="10"/>
                </a:cxn>
                <a:cxn ang="0">
                  <a:pos x="7" y="9"/>
                </a:cxn>
                <a:cxn ang="0">
                  <a:pos x="8" y="7"/>
                </a:cxn>
                <a:cxn ang="0">
                  <a:pos x="10" y="5"/>
                </a:cxn>
              </a:cxnLst>
              <a:rect l="0" t="0" r="r" b="b"/>
              <a:pathLst>
                <a:path w="10" h="10">
                  <a:moveTo>
                    <a:pt x="10" y="5"/>
                  </a:move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9"/>
                  </a:lnTo>
                  <a:lnTo>
                    <a:pt x="5" y="10"/>
                  </a:lnTo>
                  <a:lnTo>
                    <a:pt x="7" y="9"/>
                  </a:lnTo>
                  <a:lnTo>
                    <a:pt x="8" y="7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12" name="Freeform 1424"/>
            <p:cNvSpPr>
              <a:spLocks/>
            </p:cNvSpPr>
            <p:nvPr/>
          </p:nvSpPr>
          <p:spPr bwMode="auto">
            <a:xfrm>
              <a:off x="790" y="2797"/>
              <a:ext cx="10" cy="11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11"/>
                </a:cxn>
                <a:cxn ang="0">
                  <a:pos x="5" y="11"/>
                </a:cxn>
                <a:cxn ang="0">
                  <a:pos x="8" y="11"/>
                </a:cxn>
                <a:cxn ang="0">
                  <a:pos x="9" y="9"/>
                </a:cxn>
                <a:cxn ang="0">
                  <a:pos x="10" y="5"/>
                </a:cxn>
              </a:cxnLst>
              <a:rect l="0" t="0" r="r" b="b"/>
              <a:pathLst>
                <a:path w="10" h="11">
                  <a:moveTo>
                    <a:pt x="10" y="5"/>
                  </a:moveTo>
                  <a:lnTo>
                    <a:pt x="9" y="3"/>
                  </a:lnTo>
                  <a:lnTo>
                    <a:pt x="8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8" y="11"/>
                  </a:lnTo>
                  <a:lnTo>
                    <a:pt x="9" y="9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13" name="Freeform 1425"/>
            <p:cNvSpPr>
              <a:spLocks/>
            </p:cNvSpPr>
            <p:nvPr/>
          </p:nvSpPr>
          <p:spPr bwMode="auto">
            <a:xfrm>
              <a:off x="789" y="2817"/>
              <a:ext cx="10" cy="9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9" y="8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14" name="Freeform 1426"/>
            <p:cNvSpPr>
              <a:spLocks/>
            </p:cNvSpPr>
            <p:nvPr/>
          </p:nvSpPr>
          <p:spPr bwMode="auto">
            <a:xfrm>
              <a:off x="792" y="2836"/>
              <a:ext cx="10" cy="11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2" y="10"/>
                </a:cxn>
                <a:cxn ang="0">
                  <a:pos x="5" y="11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10" y="5"/>
                </a:cxn>
              </a:cxnLst>
              <a:rect l="0" t="0" r="r" b="b"/>
              <a:pathLst>
                <a:path w="10" h="11">
                  <a:moveTo>
                    <a:pt x="10" y="5"/>
                  </a:moveTo>
                  <a:lnTo>
                    <a:pt x="8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2" y="10"/>
                  </a:lnTo>
                  <a:lnTo>
                    <a:pt x="5" y="11"/>
                  </a:lnTo>
                  <a:lnTo>
                    <a:pt x="6" y="10"/>
                  </a:lnTo>
                  <a:lnTo>
                    <a:pt x="8" y="8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15" name="Freeform 1427"/>
            <p:cNvSpPr>
              <a:spLocks/>
            </p:cNvSpPr>
            <p:nvPr/>
          </p:nvSpPr>
          <p:spPr bwMode="auto">
            <a:xfrm>
              <a:off x="797" y="2855"/>
              <a:ext cx="10" cy="10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8" y="2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10" y="5"/>
                </a:cxn>
              </a:cxnLst>
              <a:rect l="0" t="0" r="r" b="b"/>
              <a:pathLst>
                <a:path w="10" h="10">
                  <a:moveTo>
                    <a:pt x="10" y="5"/>
                  </a:moveTo>
                  <a:lnTo>
                    <a:pt x="8" y="2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8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16" name="Freeform 1428"/>
            <p:cNvSpPr>
              <a:spLocks/>
            </p:cNvSpPr>
            <p:nvPr/>
          </p:nvSpPr>
          <p:spPr bwMode="auto">
            <a:xfrm>
              <a:off x="805" y="2874"/>
              <a:ext cx="10" cy="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10" y="3"/>
                </a:cxn>
                <a:cxn ang="0">
                  <a:pos x="8" y="0"/>
                </a:cxn>
              </a:cxnLst>
              <a:rect l="0" t="0" r="r" b="b"/>
              <a:pathLst>
                <a:path w="10" h="9">
                  <a:moveTo>
                    <a:pt x="8" y="0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9"/>
                  </a:lnTo>
                  <a:lnTo>
                    <a:pt x="7" y="8"/>
                  </a:lnTo>
                  <a:lnTo>
                    <a:pt x="8" y="7"/>
                  </a:lnTo>
                  <a:lnTo>
                    <a:pt x="10" y="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17" name="Freeform 1429"/>
            <p:cNvSpPr>
              <a:spLocks/>
            </p:cNvSpPr>
            <p:nvPr/>
          </p:nvSpPr>
          <p:spPr bwMode="auto">
            <a:xfrm>
              <a:off x="815" y="2889"/>
              <a:ext cx="10" cy="11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6"/>
                </a:cxn>
                <a:cxn ang="0">
                  <a:pos x="2" y="9"/>
                </a:cxn>
                <a:cxn ang="0">
                  <a:pos x="4" y="10"/>
                </a:cxn>
                <a:cxn ang="0">
                  <a:pos x="5" y="11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6"/>
                </a:cxn>
                <a:cxn ang="0">
                  <a:pos x="9" y="1"/>
                </a:cxn>
              </a:cxnLst>
              <a:rect l="0" t="0" r="r" b="b"/>
              <a:pathLst>
                <a:path w="10" h="11">
                  <a:moveTo>
                    <a:pt x="9" y="1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6"/>
                  </a:lnTo>
                  <a:lnTo>
                    <a:pt x="2" y="9"/>
                  </a:lnTo>
                  <a:lnTo>
                    <a:pt x="4" y="10"/>
                  </a:lnTo>
                  <a:lnTo>
                    <a:pt x="5" y="11"/>
                  </a:lnTo>
                  <a:lnTo>
                    <a:pt x="7" y="10"/>
                  </a:lnTo>
                  <a:lnTo>
                    <a:pt x="8" y="9"/>
                  </a:lnTo>
                  <a:lnTo>
                    <a:pt x="10" y="6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18" name="Freeform 1430"/>
            <p:cNvSpPr>
              <a:spLocks/>
            </p:cNvSpPr>
            <p:nvPr/>
          </p:nvSpPr>
          <p:spPr bwMode="auto">
            <a:xfrm>
              <a:off x="826" y="2905"/>
              <a:ext cx="10" cy="10"/>
            </a:xfrm>
            <a:custGeom>
              <a:avLst/>
              <a:gdLst/>
              <a:ahLst/>
              <a:cxnLst>
                <a:cxn ang="0">
                  <a:pos x="10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9"/>
                </a:cxn>
                <a:cxn ang="0">
                  <a:pos x="5" y="10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0" y="5"/>
                </a:cxn>
                <a:cxn ang="0">
                  <a:pos x="10" y="1"/>
                </a:cxn>
              </a:cxnLst>
              <a:rect l="0" t="0" r="r" b="b"/>
              <a:pathLst>
                <a:path w="10" h="10">
                  <a:moveTo>
                    <a:pt x="10" y="1"/>
                  </a:move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9"/>
                  </a:lnTo>
                  <a:lnTo>
                    <a:pt x="5" y="10"/>
                  </a:lnTo>
                  <a:lnTo>
                    <a:pt x="8" y="9"/>
                  </a:lnTo>
                  <a:lnTo>
                    <a:pt x="10" y="9"/>
                  </a:lnTo>
                  <a:lnTo>
                    <a:pt x="10" y="5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19" name="Freeform 1431"/>
            <p:cNvSpPr>
              <a:spLocks/>
            </p:cNvSpPr>
            <p:nvPr/>
          </p:nvSpPr>
          <p:spPr bwMode="auto">
            <a:xfrm>
              <a:off x="840" y="2920"/>
              <a:ext cx="10" cy="9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4"/>
                </a:cxn>
                <a:cxn ang="0">
                  <a:pos x="9" y="1"/>
                </a:cxn>
              </a:cxnLst>
              <a:rect l="0" t="0" r="r" b="b"/>
              <a:pathLst>
                <a:path w="10" h="9">
                  <a:moveTo>
                    <a:pt x="9" y="1"/>
                  </a:move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9" y="8"/>
                  </a:lnTo>
                  <a:lnTo>
                    <a:pt x="10" y="4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20" name="Freeform 1432"/>
            <p:cNvSpPr>
              <a:spLocks/>
            </p:cNvSpPr>
            <p:nvPr/>
          </p:nvSpPr>
          <p:spPr bwMode="auto">
            <a:xfrm>
              <a:off x="855" y="2933"/>
              <a:ext cx="10" cy="10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2"/>
                </a:cxn>
              </a:cxnLst>
              <a:rect l="0" t="0" r="r" b="b"/>
              <a:pathLst>
                <a:path w="10" h="10">
                  <a:moveTo>
                    <a:pt x="8" y="2"/>
                  </a:moveTo>
                  <a:lnTo>
                    <a:pt x="6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21" name="Freeform 1433"/>
            <p:cNvSpPr>
              <a:spLocks/>
            </p:cNvSpPr>
            <p:nvPr/>
          </p:nvSpPr>
          <p:spPr bwMode="auto">
            <a:xfrm>
              <a:off x="870" y="2946"/>
              <a:ext cx="10" cy="10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5" y="10"/>
                </a:cxn>
                <a:cxn ang="0">
                  <a:pos x="7" y="9"/>
                </a:cxn>
                <a:cxn ang="0">
                  <a:pos x="7" y="7"/>
                </a:cxn>
                <a:cxn ang="0">
                  <a:pos x="10" y="5"/>
                </a:cxn>
                <a:cxn ang="0">
                  <a:pos x="9" y="1"/>
                </a:cxn>
              </a:cxnLst>
              <a:rect l="0" t="0" r="r" b="b"/>
              <a:pathLst>
                <a:path w="10" h="10">
                  <a:moveTo>
                    <a:pt x="9" y="1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9"/>
                  </a:lnTo>
                  <a:lnTo>
                    <a:pt x="5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10" y="5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22" name="Freeform 1434"/>
            <p:cNvSpPr>
              <a:spLocks/>
            </p:cNvSpPr>
            <p:nvPr/>
          </p:nvSpPr>
          <p:spPr bwMode="auto">
            <a:xfrm>
              <a:off x="886" y="2957"/>
              <a:ext cx="10" cy="10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3"/>
                </a:cxn>
              </a:cxnLst>
              <a:rect l="0" t="0" r="r" b="b"/>
              <a:pathLst>
                <a:path w="10" h="10">
                  <a:moveTo>
                    <a:pt x="9" y="3"/>
                  </a:moveTo>
                  <a:lnTo>
                    <a:pt x="8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23" name="Freeform 1435"/>
            <p:cNvSpPr>
              <a:spLocks/>
            </p:cNvSpPr>
            <p:nvPr/>
          </p:nvSpPr>
          <p:spPr bwMode="auto">
            <a:xfrm>
              <a:off x="902" y="2968"/>
              <a:ext cx="10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9" y="9"/>
                </a:cxn>
                <a:cxn ang="0">
                  <a:pos x="10" y="6"/>
                </a:cxn>
                <a:cxn ang="0">
                  <a:pos x="9" y="2"/>
                </a:cxn>
                <a:cxn ang="0">
                  <a:pos x="6" y="0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9" y="9"/>
                  </a:lnTo>
                  <a:lnTo>
                    <a:pt x="10" y="6"/>
                  </a:lnTo>
                  <a:lnTo>
                    <a:pt x="9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24" name="Freeform 1436"/>
            <p:cNvSpPr>
              <a:spLocks/>
            </p:cNvSpPr>
            <p:nvPr/>
          </p:nvSpPr>
          <p:spPr bwMode="auto">
            <a:xfrm>
              <a:off x="918" y="2979"/>
              <a:ext cx="10" cy="1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8" y="0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lnTo>
                    <a:pt x="7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8"/>
                  </a:lnTo>
                  <a:lnTo>
                    <a:pt x="4" y="8"/>
                  </a:lnTo>
                  <a:lnTo>
                    <a:pt x="7" y="10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25" name="Freeform 1437"/>
            <p:cNvSpPr>
              <a:spLocks/>
            </p:cNvSpPr>
            <p:nvPr/>
          </p:nvSpPr>
          <p:spPr bwMode="auto">
            <a:xfrm>
              <a:off x="937" y="2989"/>
              <a:ext cx="9" cy="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4" y="9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9" y="4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9" h="9">
                  <a:moveTo>
                    <a:pt x="6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2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7" y="8"/>
                  </a:lnTo>
                  <a:lnTo>
                    <a:pt x="9" y="4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26" name="Freeform 1438"/>
            <p:cNvSpPr>
              <a:spLocks/>
            </p:cNvSpPr>
            <p:nvPr/>
          </p:nvSpPr>
          <p:spPr bwMode="auto">
            <a:xfrm>
              <a:off x="953" y="2998"/>
              <a:ext cx="11" cy="1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0" y="4"/>
                </a:cxn>
                <a:cxn ang="0">
                  <a:pos x="3" y="8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8"/>
                </a:cxn>
                <a:cxn ang="0">
                  <a:pos x="11" y="4"/>
                </a:cxn>
                <a:cxn ang="0">
                  <a:pos x="9" y="2"/>
                </a:cxn>
                <a:cxn ang="0">
                  <a:pos x="9" y="0"/>
                </a:cxn>
              </a:cxnLst>
              <a:rect l="0" t="0" r="r" b="b"/>
              <a:pathLst>
                <a:path w="11" h="10">
                  <a:moveTo>
                    <a:pt x="9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3" y="8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8"/>
                  </a:lnTo>
                  <a:lnTo>
                    <a:pt x="11" y="4"/>
                  </a:lnTo>
                  <a:lnTo>
                    <a:pt x="9" y="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27" name="Freeform 1439"/>
            <p:cNvSpPr>
              <a:spLocks/>
            </p:cNvSpPr>
            <p:nvPr/>
          </p:nvSpPr>
          <p:spPr bwMode="auto">
            <a:xfrm>
              <a:off x="972" y="3007"/>
              <a:ext cx="10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2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7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7" y="0"/>
                </a:cxn>
              </a:cxnLst>
              <a:rect l="0" t="0" r="r" b="b"/>
              <a:pathLst>
                <a:path w="10" h="9">
                  <a:moveTo>
                    <a:pt x="7" y="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8"/>
                  </a:lnTo>
                  <a:lnTo>
                    <a:pt x="2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7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28" name="Freeform 1440"/>
            <p:cNvSpPr>
              <a:spLocks/>
            </p:cNvSpPr>
            <p:nvPr/>
          </p:nvSpPr>
          <p:spPr bwMode="auto">
            <a:xfrm>
              <a:off x="989" y="3014"/>
              <a:ext cx="10" cy="11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0" y="6"/>
                </a:cxn>
                <a:cxn ang="0">
                  <a:pos x="3" y="10"/>
                </a:cxn>
                <a:cxn ang="0">
                  <a:pos x="4" y="11"/>
                </a:cxn>
                <a:cxn ang="0">
                  <a:pos x="5" y="11"/>
                </a:cxn>
                <a:cxn ang="0">
                  <a:pos x="8" y="11"/>
                </a:cxn>
                <a:cxn ang="0">
                  <a:pos x="9" y="10"/>
                </a:cxn>
                <a:cxn ang="0">
                  <a:pos x="10" y="6"/>
                </a:cxn>
                <a:cxn ang="0">
                  <a:pos x="9" y="2"/>
                </a:cxn>
                <a:cxn ang="0">
                  <a:pos x="8" y="1"/>
                </a:cxn>
              </a:cxnLst>
              <a:rect l="0" t="0" r="r" b="b"/>
              <a:pathLst>
                <a:path w="10" h="11">
                  <a:moveTo>
                    <a:pt x="8" y="1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0" y="6"/>
                  </a:lnTo>
                  <a:lnTo>
                    <a:pt x="3" y="10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8" y="11"/>
                  </a:lnTo>
                  <a:lnTo>
                    <a:pt x="9" y="10"/>
                  </a:lnTo>
                  <a:lnTo>
                    <a:pt x="10" y="6"/>
                  </a:lnTo>
                  <a:lnTo>
                    <a:pt x="9" y="2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29" name="Freeform 1441"/>
            <p:cNvSpPr>
              <a:spLocks/>
            </p:cNvSpPr>
            <p:nvPr/>
          </p:nvSpPr>
          <p:spPr bwMode="auto">
            <a:xfrm>
              <a:off x="1008" y="3023"/>
              <a:ext cx="10" cy="9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7" y="1"/>
                </a:cxn>
              </a:cxnLst>
              <a:rect l="0" t="0" r="r" b="b"/>
              <a:pathLst>
                <a:path w="10" h="9">
                  <a:moveTo>
                    <a:pt x="7" y="1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2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30" name="Freeform 1442"/>
            <p:cNvSpPr>
              <a:spLocks/>
            </p:cNvSpPr>
            <p:nvPr/>
          </p:nvSpPr>
          <p:spPr bwMode="auto">
            <a:xfrm>
              <a:off x="1026" y="3030"/>
              <a:ext cx="10" cy="9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7" y="1"/>
                </a:cxn>
              </a:cxnLst>
              <a:rect l="0" t="0" r="r" b="b"/>
              <a:pathLst>
                <a:path w="10" h="9">
                  <a:moveTo>
                    <a:pt x="7" y="1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2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31" name="Freeform 1443"/>
            <p:cNvSpPr>
              <a:spLocks/>
            </p:cNvSpPr>
            <p:nvPr/>
          </p:nvSpPr>
          <p:spPr bwMode="auto">
            <a:xfrm>
              <a:off x="1044" y="3037"/>
              <a:ext cx="11" cy="10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10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10" y="10"/>
                </a:cxn>
                <a:cxn ang="0">
                  <a:pos x="11" y="5"/>
                </a:cxn>
                <a:cxn ang="0">
                  <a:pos x="10" y="2"/>
                </a:cxn>
                <a:cxn ang="0">
                  <a:pos x="7" y="1"/>
                </a:cxn>
              </a:cxnLst>
              <a:rect l="0" t="0" r="r" b="b"/>
              <a:pathLst>
                <a:path w="11" h="10">
                  <a:moveTo>
                    <a:pt x="7" y="1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10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0" y="10"/>
                  </a:lnTo>
                  <a:lnTo>
                    <a:pt x="11" y="5"/>
                  </a:lnTo>
                  <a:lnTo>
                    <a:pt x="10" y="2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32" name="Freeform 1444"/>
            <p:cNvSpPr>
              <a:spLocks/>
            </p:cNvSpPr>
            <p:nvPr/>
          </p:nvSpPr>
          <p:spPr bwMode="auto">
            <a:xfrm>
              <a:off x="1064" y="3044"/>
              <a:ext cx="10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6" y="9"/>
                </a:cxn>
                <a:cxn ang="0">
                  <a:pos x="7" y="9"/>
                </a:cxn>
                <a:cxn ang="0">
                  <a:pos x="10" y="5"/>
                </a:cxn>
                <a:cxn ang="0">
                  <a:pos x="7" y="3"/>
                </a:cxn>
                <a:cxn ang="0">
                  <a:pos x="6" y="0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9"/>
                  </a:lnTo>
                  <a:lnTo>
                    <a:pt x="5" y="10"/>
                  </a:lnTo>
                  <a:lnTo>
                    <a:pt x="6" y="9"/>
                  </a:lnTo>
                  <a:lnTo>
                    <a:pt x="7" y="9"/>
                  </a:lnTo>
                  <a:lnTo>
                    <a:pt x="10" y="5"/>
                  </a:lnTo>
                  <a:lnTo>
                    <a:pt x="7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33" name="Freeform 1445"/>
            <p:cNvSpPr>
              <a:spLocks/>
            </p:cNvSpPr>
            <p:nvPr/>
          </p:nvSpPr>
          <p:spPr bwMode="auto">
            <a:xfrm>
              <a:off x="1081" y="3052"/>
              <a:ext cx="11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10" y="7"/>
                </a:cxn>
                <a:cxn ang="0">
                  <a:pos x="11" y="4"/>
                </a:cxn>
                <a:cxn ang="0">
                  <a:pos x="10" y="1"/>
                </a:cxn>
                <a:cxn ang="0">
                  <a:pos x="7" y="0"/>
                </a:cxn>
              </a:cxnLst>
              <a:rect l="0" t="0" r="r" b="b"/>
              <a:pathLst>
                <a:path w="11" h="9">
                  <a:moveTo>
                    <a:pt x="7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4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10" y="7"/>
                  </a:lnTo>
                  <a:lnTo>
                    <a:pt x="11" y="4"/>
                  </a:lnTo>
                  <a:lnTo>
                    <a:pt x="10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34" name="Freeform 1446"/>
            <p:cNvSpPr>
              <a:spLocks/>
            </p:cNvSpPr>
            <p:nvPr/>
          </p:nvSpPr>
          <p:spPr bwMode="auto">
            <a:xfrm>
              <a:off x="1101" y="3058"/>
              <a:ext cx="10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5" y="9"/>
                </a:cxn>
                <a:cxn ang="0">
                  <a:pos x="7" y="8"/>
                </a:cxn>
                <a:cxn ang="0">
                  <a:pos x="7" y="7"/>
                </a:cxn>
                <a:cxn ang="0">
                  <a:pos x="10" y="5"/>
                </a:cxn>
                <a:cxn ang="0">
                  <a:pos x="7" y="1"/>
                </a:cxn>
                <a:cxn ang="0">
                  <a:pos x="7" y="0"/>
                </a:cxn>
              </a:cxnLst>
              <a:rect l="0" t="0" r="r" b="b"/>
              <a:pathLst>
                <a:path w="10" h="9">
                  <a:moveTo>
                    <a:pt x="7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8"/>
                  </a:lnTo>
                  <a:lnTo>
                    <a:pt x="5" y="9"/>
                  </a:lnTo>
                  <a:lnTo>
                    <a:pt x="7" y="8"/>
                  </a:lnTo>
                  <a:lnTo>
                    <a:pt x="7" y="7"/>
                  </a:lnTo>
                  <a:lnTo>
                    <a:pt x="10" y="5"/>
                  </a:lnTo>
                  <a:lnTo>
                    <a:pt x="7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35" name="Freeform 1447"/>
            <p:cNvSpPr>
              <a:spLocks/>
            </p:cNvSpPr>
            <p:nvPr/>
          </p:nvSpPr>
          <p:spPr bwMode="auto">
            <a:xfrm>
              <a:off x="1119" y="3064"/>
              <a:ext cx="10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8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7" y="0"/>
                </a:cxn>
              </a:cxnLst>
              <a:rect l="0" t="0" r="r" b="b"/>
              <a:pathLst>
                <a:path w="10" h="9">
                  <a:moveTo>
                    <a:pt x="7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8"/>
                  </a:lnTo>
                  <a:lnTo>
                    <a:pt x="3" y="9"/>
                  </a:lnTo>
                  <a:lnTo>
                    <a:pt x="4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36" name="Freeform 1448"/>
            <p:cNvSpPr>
              <a:spLocks/>
            </p:cNvSpPr>
            <p:nvPr/>
          </p:nvSpPr>
          <p:spPr bwMode="auto">
            <a:xfrm>
              <a:off x="1138" y="3069"/>
              <a:ext cx="10" cy="9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0" y="6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6" y="9"/>
                </a:cxn>
                <a:cxn ang="0">
                  <a:pos x="8" y="9"/>
                </a:cxn>
                <a:cxn ang="0">
                  <a:pos x="9" y="9"/>
                </a:cxn>
                <a:cxn ang="0">
                  <a:pos x="10" y="6"/>
                </a:cxn>
                <a:cxn ang="0">
                  <a:pos x="9" y="2"/>
                </a:cxn>
                <a:cxn ang="0">
                  <a:pos x="8" y="1"/>
                </a:cxn>
              </a:cxnLst>
              <a:rect l="0" t="0" r="r" b="b"/>
              <a:pathLst>
                <a:path w="10" h="9">
                  <a:moveTo>
                    <a:pt x="8" y="1"/>
                  </a:moveTo>
                  <a:lnTo>
                    <a:pt x="6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0" y="6"/>
                  </a:lnTo>
                  <a:lnTo>
                    <a:pt x="3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10" y="6"/>
                  </a:lnTo>
                  <a:lnTo>
                    <a:pt x="9" y="2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37" name="Freeform 1449"/>
            <p:cNvSpPr>
              <a:spLocks/>
            </p:cNvSpPr>
            <p:nvPr/>
          </p:nvSpPr>
          <p:spPr bwMode="auto">
            <a:xfrm>
              <a:off x="1158" y="3075"/>
              <a:ext cx="10" cy="9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9" y="8"/>
                </a:cxn>
                <a:cxn ang="0">
                  <a:pos x="10" y="4"/>
                </a:cxn>
                <a:cxn ang="0">
                  <a:pos x="9" y="1"/>
                </a:cxn>
                <a:cxn ang="0">
                  <a:pos x="6" y="1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9" y="8"/>
                  </a:lnTo>
                  <a:lnTo>
                    <a:pt x="10" y="4"/>
                  </a:lnTo>
                  <a:lnTo>
                    <a:pt x="9" y="1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38" name="Freeform 1450"/>
            <p:cNvSpPr>
              <a:spLocks/>
            </p:cNvSpPr>
            <p:nvPr/>
          </p:nvSpPr>
          <p:spPr bwMode="auto">
            <a:xfrm>
              <a:off x="1177" y="3081"/>
              <a:ext cx="10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10" y="5"/>
                </a:cxn>
                <a:cxn ang="0">
                  <a:pos x="8" y="0"/>
                </a:cxn>
                <a:cxn ang="0">
                  <a:pos x="7" y="0"/>
                </a:cxn>
              </a:cxnLst>
              <a:rect l="0" t="0" r="r" b="b"/>
              <a:pathLst>
                <a:path w="10" h="9">
                  <a:moveTo>
                    <a:pt x="7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9"/>
                  </a:lnTo>
                  <a:lnTo>
                    <a:pt x="7" y="8"/>
                  </a:lnTo>
                  <a:lnTo>
                    <a:pt x="8" y="7"/>
                  </a:lnTo>
                  <a:lnTo>
                    <a:pt x="10" y="5"/>
                  </a:lnTo>
                  <a:lnTo>
                    <a:pt x="8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39" name="Freeform 1451"/>
            <p:cNvSpPr>
              <a:spLocks/>
            </p:cNvSpPr>
            <p:nvPr/>
          </p:nvSpPr>
          <p:spPr bwMode="auto">
            <a:xfrm>
              <a:off x="1196" y="3086"/>
              <a:ext cx="10" cy="9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8" y="7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8" y="1"/>
                </a:cxn>
              </a:cxnLst>
              <a:rect l="0" t="0" r="r" b="b"/>
              <a:pathLst>
                <a:path w="10" h="9">
                  <a:moveTo>
                    <a:pt x="8" y="1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3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10" y="4"/>
                  </a:lnTo>
                  <a:lnTo>
                    <a:pt x="8" y="1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40" name="Freeform 1452"/>
            <p:cNvSpPr>
              <a:spLocks/>
            </p:cNvSpPr>
            <p:nvPr/>
          </p:nvSpPr>
          <p:spPr bwMode="auto">
            <a:xfrm>
              <a:off x="1215" y="3090"/>
              <a:ext cx="10" cy="1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0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41" name="Freeform 1453"/>
            <p:cNvSpPr>
              <a:spLocks/>
            </p:cNvSpPr>
            <p:nvPr/>
          </p:nvSpPr>
          <p:spPr bwMode="auto">
            <a:xfrm>
              <a:off x="1235" y="3095"/>
              <a:ext cx="10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6" y="9"/>
                </a:cxn>
                <a:cxn ang="0">
                  <a:pos x="9" y="7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6" y="0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9"/>
                  </a:lnTo>
                  <a:lnTo>
                    <a:pt x="5" y="10"/>
                  </a:lnTo>
                  <a:lnTo>
                    <a:pt x="6" y="9"/>
                  </a:lnTo>
                  <a:lnTo>
                    <a:pt x="9" y="7"/>
                  </a:lnTo>
                  <a:lnTo>
                    <a:pt x="10" y="5"/>
                  </a:lnTo>
                  <a:lnTo>
                    <a:pt x="9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42" name="Freeform 1454"/>
            <p:cNvSpPr>
              <a:spLocks/>
            </p:cNvSpPr>
            <p:nvPr/>
          </p:nvSpPr>
          <p:spPr bwMode="auto">
            <a:xfrm>
              <a:off x="1254" y="3099"/>
              <a:ext cx="11" cy="10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6" y="0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6" y="10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11" y="5"/>
                </a:cxn>
                <a:cxn ang="0">
                  <a:pos x="8" y="1"/>
                </a:cxn>
                <a:cxn ang="0">
                  <a:pos x="8" y="1"/>
                </a:cxn>
              </a:cxnLst>
              <a:rect l="0" t="0" r="r" b="b"/>
              <a:pathLst>
                <a:path w="11" h="10">
                  <a:moveTo>
                    <a:pt x="8" y="1"/>
                  </a:moveTo>
                  <a:lnTo>
                    <a:pt x="6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8" y="8"/>
                  </a:lnTo>
                  <a:lnTo>
                    <a:pt x="11" y="5"/>
                  </a:lnTo>
                  <a:lnTo>
                    <a:pt x="8" y="1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43" name="Freeform 1455"/>
            <p:cNvSpPr>
              <a:spLocks/>
            </p:cNvSpPr>
            <p:nvPr/>
          </p:nvSpPr>
          <p:spPr bwMode="auto">
            <a:xfrm>
              <a:off x="1273" y="3104"/>
              <a:ext cx="10" cy="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</a:cxnLst>
              <a:rect l="0" t="0" r="r" b="b"/>
              <a:pathLst>
                <a:path w="10" h="9">
                  <a:moveTo>
                    <a:pt x="8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44" name="Freeform 1456"/>
            <p:cNvSpPr>
              <a:spLocks/>
            </p:cNvSpPr>
            <p:nvPr/>
          </p:nvSpPr>
          <p:spPr bwMode="auto">
            <a:xfrm>
              <a:off x="1293" y="3107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9"/>
                </a:cxn>
                <a:cxn ang="0">
                  <a:pos x="10" y="6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9"/>
                  </a:lnTo>
                  <a:lnTo>
                    <a:pt x="10" y="6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45" name="Freeform 1457"/>
            <p:cNvSpPr>
              <a:spLocks/>
            </p:cNvSpPr>
            <p:nvPr/>
          </p:nvSpPr>
          <p:spPr bwMode="auto">
            <a:xfrm>
              <a:off x="1312" y="3112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5" y="10"/>
                </a:cxn>
                <a:cxn ang="0">
                  <a:pos x="7" y="9"/>
                </a:cxn>
                <a:cxn ang="0">
                  <a:pos x="10" y="7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5" y="10"/>
                  </a:lnTo>
                  <a:lnTo>
                    <a:pt x="7" y="9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46" name="Freeform 1458"/>
            <p:cNvSpPr>
              <a:spLocks/>
            </p:cNvSpPr>
            <p:nvPr/>
          </p:nvSpPr>
          <p:spPr bwMode="auto">
            <a:xfrm>
              <a:off x="1332" y="3115"/>
              <a:ext cx="10" cy="1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4" y="11"/>
                </a:cxn>
                <a:cxn ang="0">
                  <a:pos x="5" y="11"/>
                </a:cxn>
                <a:cxn ang="0">
                  <a:pos x="7" y="11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10" h="11">
                  <a:moveTo>
                    <a:pt x="5" y="0"/>
                  </a:moveTo>
                  <a:lnTo>
                    <a:pt x="4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2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47" name="Freeform 1459"/>
            <p:cNvSpPr>
              <a:spLocks/>
            </p:cNvSpPr>
            <p:nvPr/>
          </p:nvSpPr>
          <p:spPr bwMode="auto">
            <a:xfrm>
              <a:off x="1353" y="3119"/>
              <a:ext cx="9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9" y="5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10">
                  <a:moveTo>
                    <a:pt x="4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9"/>
                  </a:lnTo>
                  <a:lnTo>
                    <a:pt x="4" y="10"/>
                  </a:lnTo>
                  <a:lnTo>
                    <a:pt x="6" y="9"/>
                  </a:lnTo>
                  <a:lnTo>
                    <a:pt x="7" y="8"/>
                  </a:lnTo>
                  <a:lnTo>
                    <a:pt x="9" y="5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48" name="Freeform 1460"/>
            <p:cNvSpPr>
              <a:spLocks/>
            </p:cNvSpPr>
            <p:nvPr/>
          </p:nvSpPr>
          <p:spPr bwMode="auto">
            <a:xfrm>
              <a:off x="1372" y="3123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2" y="9"/>
                </a:cxn>
                <a:cxn ang="0">
                  <a:pos x="4" y="9"/>
                </a:cxn>
                <a:cxn ang="0">
                  <a:pos x="7" y="9"/>
                </a:cxn>
                <a:cxn ang="0">
                  <a:pos x="8" y="7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2" y="9"/>
                  </a:lnTo>
                  <a:lnTo>
                    <a:pt x="4" y="9"/>
                  </a:lnTo>
                  <a:lnTo>
                    <a:pt x="7" y="9"/>
                  </a:lnTo>
                  <a:lnTo>
                    <a:pt x="8" y="7"/>
                  </a:lnTo>
                  <a:lnTo>
                    <a:pt x="9" y="4"/>
                  </a:lnTo>
                  <a:lnTo>
                    <a:pt x="8" y="1"/>
                  </a:lnTo>
                  <a:lnTo>
                    <a:pt x="7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49" name="Freeform 1461"/>
            <p:cNvSpPr>
              <a:spLocks/>
            </p:cNvSpPr>
            <p:nvPr/>
          </p:nvSpPr>
          <p:spPr bwMode="auto">
            <a:xfrm>
              <a:off x="1391" y="3126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8"/>
                  </a:lnTo>
                  <a:lnTo>
                    <a:pt x="3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50" name="Freeform 1462"/>
            <p:cNvSpPr>
              <a:spLocks/>
            </p:cNvSpPr>
            <p:nvPr/>
          </p:nvSpPr>
          <p:spPr bwMode="auto">
            <a:xfrm>
              <a:off x="1411" y="3129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3" y="9"/>
                </a:cxn>
                <a:cxn ang="0">
                  <a:pos x="5" y="10"/>
                </a:cxn>
                <a:cxn ang="0">
                  <a:pos x="6" y="9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9"/>
                  </a:lnTo>
                  <a:lnTo>
                    <a:pt x="3" y="9"/>
                  </a:lnTo>
                  <a:lnTo>
                    <a:pt x="5" y="10"/>
                  </a:lnTo>
                  <a:lnTo>
                    <a:pt x="6" y="9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51" name="Freeform 1463"/>
            <p:cNvSpPr>
              <a:spLocks/>
            </p:cNvSpPr>
            <p:nvPr/>
          </p:nvSpPr>
          <p:spPr bwMode="auto">
            <a:xfrm>
              <a:off x="1430" y="3132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10" y="8"/>
                </a:cxn>
                <a:cxn ang="0">
                  <a:pos x="10" y="4"/>
                </a:cxn>
                <a:cxn ang="0">
                  <a:pos x="10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10" y="8"/>
                  </a:lnTo>
                  <a:lnTo>
                    <a:pt x="10" y="4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52" name="Freeform 1464"/>
            <p:cNvSpPr>
              <a:spLocks/>
            </p:cNvSpPr>
            <p:nvPr/>
          </p:nvSpPr>
          <p:spPr bwMode="auto">
            <a:xfrm>
              <a:off x="1450" y="3135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7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3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7"/>
                  </a:lnTo>
                  <a:lnTo>
                    <a:pt x="10" y="4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53" name="Freeform 1465"/>
            <p:cNvSpPr>
              <a:spLocks/>
            </p:cNvSpPr>
            <p:nvPr/>
          </p:nvSpPr>
          <p:spPr bwMode="auto">
            <a:xfrm>
              <a:off x="1470" y="3138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8"/>
                </a:cxn>
                <a:cxn ang="0">
                  <a:pos x="2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8"/>
                  </a:lnTo>
                  <a:lnTo>
                    <a:pt x="2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8"/>
                  </a:lnTo>
                  <a:lnTo>
                    <a:pt x="10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54" name="Freeform 1466"/>
            <p:cNvSpPr>
              <a:spLocks/>
            </p:cNvSpPr>
            <p:nvPr/>
          </p:nvSpPr>
          <p:spPr bwMode="auto">
            <a:xfrm>
              <a:off x="1489" y="3139"/>
              <a:ext cx="10" cy="1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10"/>
                </a:cxn>
                <a:cxn ang="0">
                  <a:pos x="3" y="11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9" y="10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0"/>
                </a:cxn>
              </a:cxnLst>
              <a:rect l="0" t="0" r="r" b="b"/>
              <a:pathLst>
                <a:path w="10" h="11">
                  <a:moveTo>
                    <a:pt x="7" y="0"/>
                  </a:moveTo>
                  <a:lnTo>
                    <a:pt x="3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9" y="10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55" name="Freeform 1467"/>
            <p:cNvSpPr>
              <a:spLocks/>
            </p:cNvSpPr>
            <p:nvPr/>
          </p:nvSpPr>
          <p:spPr bwMode="auto">
            <a:xfrm>
              <a:off x="1509" y="3141"/>
              <a:ext cx="10" cy="1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3" y="11"/>
                </a:cxn>
                <a:cxn ang="0">
                  <a:pos x="5" y="11"/>
                </a:cxn>
                <a:cxn ang="0">
                  <a:pos x="8" y="11"/>
                </a:cxn>
                <a:cxn ang="0">
                  <a:pos x="9" y="10"/>
                </a:cxn>
                <a:cxn ang="0">
                  <a:pos x="10" y="6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5" y="0"/>
                </a:cxn>
              </a:cxnLst>
              <a:rect l="0" t="0" r="r" b="b"/>
              <a:pathLst>
                <a:path w="10" h="11">
                  <a:moveTo>
                    <a:pt x="5" y="0"/>
                  </a:moveTo>
                  <a:lnTo>
                    <a:pt x="3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5" y="11"/>
                  </a:lnTo>
                  <a:lnTo>
                    <a:pt x="8" y="11"/>
                  </a:lnTo>
                  <a:lnTo>
                    <a:pt x="9" y="10"/>
                  </a:lnTo>
                  <a:lnTo>
                    <a:pt x="10" y="6"/>
                  </a:lnTo>
                  <a:lnTo>
                    <a:pt x="9" y="3"/>
                  </a:lnTo>
                  <a:lnTo>
                    <a:pt x="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56" name="Freeform 1468"/>
            <p:cNvSpPr>
              <a:spLocks/>
            </p:cNvSpPr>
            <p:nvPr/>
          </p:nvSpPr>
          <p:spPr bwMode="auto">
            <a:xfrm>
              <a:off x="1529" y="3144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1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8" y="8"/>
                </a:cxn>
                <a:cxn ang="0">
                  <a:pos x="10" y="6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4" y="1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10" y="6"/>
                  </a:lnTo>
                  <a:lnTo>
                    <a:pt x="8" y="2"/>
                  </a:lnTo>
                  <a:lnTo>
                    <a:pt x="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57" name="Freeform 1469"/>
            <p:cNvSpPr>
              <a:spLocks/>
            </p:cNvSpPr>
            <p:nvPr/>
          </p:nvSpPr>
          <p:spPr bwMode="auto">
            <a:xfrm>
              <a:off x="1549" y="3147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58" name="Freeform 1470"/>
            <p:cNvSpPr>
              <a:spLocks/>
            </p:cNvSpPr>
            <p:nvPr/>
          </p:nvSpPr>
          <p:spPr bwMode="auto">
            <a:xfrm>
              <a:off x="1569" y="3149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1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10" y="4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4" y="1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8"/>
                  </a:lnTo>
                  <a:lnTo>
                    <a:pt x="10" y="4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59" name="Freeform 1471"/>
            <p:cNvSpPr>
              <a:spLocks/>
            </p:cNvSpPr>
            <p:nvPr/>
          </p:nvSpPr>
          <p:spPr bwMode="auto">
            <a:xfrm>
              <a:off x="1589" y="3151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5" y="10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8"/>
                  </a:lnTo>
                  <a:lnTo>
                    <a:pt x="5" y="10"/>
                  </a:lnTo>
                  <a:lnTo>
                    <a:pt x="6" y="8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60" name="Freeform 1472"/>
            <p:cNvSpPr>
              <a:spLocks/>
            </p:cNvSpPr>
            <p:nvPr/>
          </p:nvSpPr>
          <p:spPr bwMode="auto">
            <a:xfrm>
              <a:off x="1609" y="3152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61" name="Freeform 1473"/>
            <p:cNvSpPr>
              <a:spLocks/>
            </p:cNvSpPr>
            <p:nvPr/>
          </p:nvSpPr>
          <p:spPr bwMode="auto">
            <a:xfrm>
              <a:off x="1629" y="3153"/>
              <a:ext cx="9" cy="1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1" y="3"/>
                </a:cxn>
                <a:cxn ang="0">
                  <a:pos x="0" y="6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4" y="11"/>
                </a:cxn>
                <a:cxn ang="0">
                  <a:pos x="6" y="10"/>
                </a:cxn>
                <a:cxn ang="0">
                  <a:pos x="8" y="9"/>
                </a:cxn>
                <a:cxn ang="0">
                  <a:pos x="9" y="6"/>
                </a:cxn>
                <a:cxn ang="0">
                  <a:pos x="8" y="3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9" h="11">
                  <a:moveTo>
                    <a:pt x="4" y="0"/>
                  </a:moveTo>
                  <a:lnTo>
                    <a:pt x="2" y="0"/>
                  </a:lnTo>
                  <a:lnTo>
                    <a:pt x="1" y="3"/>
                  </a:lnTo>
                  <a:lnTo>
                    <a:pt x="0" y="6"/>
                  </a:lnTo>
                  <a:lnTo>
                    <a:pt x="1" y="9"/>
                  </a:lnTo>
                  <a:lnTo>
                    <a:pt x="2" y="10"/>
                  </a:lnTo>
                  <a:lnTo>
                    <a:pt x="4" y="11"/>
                  </a:lnTo>
                  <a:lnTo>
                    <a:pt x="6" y="10"/>
                  </a:lnTo>
                  <a:lnTo>
                    <a:pt x="8" y="9"/>
                  </a:lnTo>
                  <a:lnTo>
                    <a:pt x="9" y="6"/>
                  </a:lnTo>
                  <a:lnTo>
                    <a:pt x="8" y="3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62" name="Freeform 1474"/>
            <p:cNvSpPr>
              <a:spLocks/>
            </p:cNvSpPr>
            <p:nvPr/>
          </p:nvSpPr>
          <p:spPr bwMode="auto">
            <a:xfrm>
              <a:off x="1648" y="3156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7" y="8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9"/>
                  </a:lnTo>
                  <a:lnTo>
                    <a:pt x="7" y="8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63" name="Freeform 1475"/>
            <p:cNvSpPr>
              <a:spLocks/>
            </p:cNvSpPr>
            <p:nvPr/>
          </p:nvSpPr>
          <p:spPr bwMode="auto">
            <a:xfrm>
              <a:off x="1668" y="3156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9" y="9"/>
                </a:cxn>
                <a:cxn ang="0">
                  <a:pos x="10" y="6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3" y="1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9"/>
                  </a:lnTo>
                  <a:lnTo>
                    <a:pt x="3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9" y="9"/>
                  </a:lnTo>
                  <a:lnTo>
                    <a:pt x="10" y="6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64" name="Freeform 1476"/>
            <p:cNvSpPr>
              <a:spLocks/>
            </p:cNvSpPr>
            <p:nvPr/>
          </p:nvSpPr>
          <p:spPr bwMode="auto">
            <a:xfrm>
              <a:off x="1688" y="3158"/>
              <a:ext cx="9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5" y="10"/>
                </a:cxn>
                <a:cxn ang="0">
                  <a:pos x="6" y="9"/>
                </a:cxn>
                <a:cxn ang="0">
                  <a:pos x="9" y="7"/>
                </a:cxn>
                <a:cxn ang="0">
                  <a:pos x="9" y="5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9"/>
                  </a:lnTo>
                  <a:lnTo>
                    <a:pt x="5" y="10"/>
                  </a:lnTo>
                  <a:lnTo>
                    <a:pt x="6" y="9"/>
                  </a:lnTo>
                  <a:lnTo>
                    <a:pt x="9" y="7"/>
                  </a:lnTo>
                  <a:lnTo>
                    <a:pt x="9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65" name="Freeform 1477"/>
            <p:cNvSpPr>
              <a:spLocks/>
            </p:cNvSpPr>
            <p:nvPr/>
          </p:nvSpPr>
          <p:spPr bwMode="auto">
            <a:xfrm>
              <a:off x="1707" y="3159"/>
              <a:ext cx="11" cy="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6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1" y="5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</a:cxnLst>
              <a:rect l="0" t="0" r="r" b="b"/>
              <a:pathLst>
                <a:path w="11" h="9">
                  <a:moveTo>
                    <a:pt x="6" y="0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9"/>
                  </a:lnTo>
                  <a:lnTo>
                    <a:pt x="6" y="9"/>
                  </a:lnTo>
                  <a:lnTo>
                    <a:pt x="8" y="9"/>
                  </a:lnTo>
                  <a:lnTo>
                    <a:pt x="10" y="9"/>
                  </a:lnTo>
                  <a:lnTo>
                    <a:pt x="11" y="5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66" name="Freeform 1478"/>
            <p:cNvSpPr>
              <a:spLocks/>
            </p:cNvSpPr>
            <p:nvPr/>
          </p:nvSpPr>
          <p:spPr bwMode="auto">
            <a:xfrm>
              <a:off x="1728" y="3161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9" y="7"/>
                </a:cxn>
                <a:cxn ang="0">
                  <a:pos x="10" y="4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2" y="8"/>
                  </a:lnTo>
                  <a:lnTo>
                    <a:pt x="5" y="9"/>
                  </a:lnTo>
                  <a:lnTo>
                    <a:pt x="6" y="8"/>
                  </a:lnTo>
                  <a:lnTo>
                    <a:pt x="9" y="7"/>
                  </a:lnTo>
                  <a:lnTo>
                    <a:pt x="10" y="4"/>
                  </a:ln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67" name="Freeform 1479"/>
            <p:cNvSpPr>
              <a:spLocks/>
            </p:cNvSpPr>
            <p:nvPr/>
          </p:nvSpPr>
          <p:spPr bwMode="auto">
            <a:xfrm>
              <a:off x="1746" y="3162"/>
              <a:ext cx="12" cy="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0" y="7"/>
                </a:cxn>
                <a:cxn ang="0">
                  <a:pos x="12" y="3"/>
                </a:cxn>
                <a:cxn ang="0">
                  <a:pos x="10" y="1"/>
                </a:cxn>
                <a:cxn ang="0">
                  <a:pos x="9" y="0"/>
                </a:cxn>
                <a:cxn ang="0">
                  <a:pos x="7" y="0"/>
                </a:cxn>
              </a:cxnLst>
              <a:rect l="0" t="0" r="r" b="b"/>
              <a:pathLst>
                <a:path w="12" h="10">
                  <a:moveTo>
                    <a:pt x="7" y="0"/>
                  </a:moveTo>
                  <a:lnTo>
                    <a:pt x="4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3" y="7"/>
                  </a:lnTo>
                  <a:lnTo>
                    <a:pt x="4" y="8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0" y="7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9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68" name="Freeform 1480"/>
            <p:cNvSpPr>
              <a:spLocks/>
            </p:cNvSpPr>
            <p:nvPr/>
          </p:nvSpPr>
          <p:spPr bwMode="auto">
            <a:xfrm>
              <a:off x="1768" y="3162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69" name="Freeform 1481"/>
            <p:cNvSpPr>
              <a:spLocks/>
            </p:cNvSpPr>
            <p:nvPr/>
          </p:nvSpPr>
          <p:spPr bwMode="auto">
            <a:xfrm>
              <a:off x="1787" y="3163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5" y="10"/>
                </a:cxn>
                <a:cxn ang="0">
                  <a:pos x="8" y="9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9"/>
                  </a:lnTo>
                  <a:lnTo>
                    <a:pt x="5" y="10"/>
                  </a:lnTo>
                  <a:lnTo>
                    <a:pt x="8" y="9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70" name="Freeform 1482"/>
            <p:cNvSpPr>
              <a:spLocks/>
            </p:cNvSpPr>
            <p:nvPr/>
          </p:nvSpPr>
          <p:spPr bwMode="auto">
            <a:xfrm>
              <a:off x="1807" y="3163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1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71" name="Freeform 1483"/>
            <p:cNvSpPr>
              <a:spLocks/>
            </p:cNvSpPr>
            <p:nvPr/>
          </p:nvSpPr>
          <p:spPr bwMode="auto">
            <a:xfrm>
              <a:off x="1827" y="3164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5" y="10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4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4" y="9"/>
                  </a:lnTo>
                  <a:lnTo>
                    <a:pt x="5" y="10"/>
                  </a:lnTo>
                  <a:lnTo>
                    <a:pt x="8" y="9"/>
                  </a:lnTo>
                  <a:lnTo>
                    <a:pt x="9" y="8"/>
                  </a:lnTo>
                  <a:lnTo>
                    <a:pt x="10" y="4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72" name="Freeform 1484"/>
            <p:cNvSpPr>
              <a:spLocks/>
            </p:cNvSpPr>
            <p:nvPr/>
          </p:nvSpPr>
          <p:spPr bwMode="auto">
            <a:xfrm>
              <a:off x="1847" y="3164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9"/>
                </a:cxn>
                <a:cxn ang="0">
                  <a:pos x="10" y="4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9"/>
                  </a:lnTo>
                  <a:lnTo>
                    <a:pt x="10" y="4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73" name="Freeform 1485"/>
            <p:cNvSpPr>
              <a:spLocks/>
            </p:cNvSpPr>
            <p:nvPr/>
          </p:nvSpPr>
          <p:spPr bwMode="auto">
            <a:xfrm>
              <a:off x="1867" y="3164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74" name="Freeform 1486"/>
            <p:cNvSpPr>
              <a:spLocks/>
            </p:cNvSpPr>
            <p:nvPr/>
          </p:nvSpPr>
          <p:spPr bwMode="auto">
            <a:xfrm>
              <a:off x="1887" y="3164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75" name="Freeform 1487"/>
            <p:cNvSpPr>
              <a:spLocks/>
            </p:cNvSpPr>
            <p:nvPr/>
          </p:nvSpPr>
          <p:spPr bwMode="auto">
            <a:xfrm>
              <a:off x="1907" y="3164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76" name="Freeform 1488"/>
            <p:cNvSpPr>
              <a:spLocks/>
            </p:cNvSpPr>
            <p:nvPr/>
          </p:nvSpPr>
          <p:spPr bwMode="auto">
            <a:xfrm>
              <a:off x="1926" y="3164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10" y="9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10" y="9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77" name="Freeform 1489"/>
            <p:cNvSpPr>
              <a:spLocks/>
            </p:cNvSpPr>
            <p:nvPr/>
          </p:nvSpPr>
          <p:spPr bwMode="auto">
            <a:xfrm>
              <a:off x="1946" y="3164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78" name="Freeform 1490"/>
            <p:cNvSpPr>
              <a:spLocks/>
            </p:cNvSpPr>
            <p:nvPr/>
          </p:nvSpPr>
          <p:spPr bwMode="auto">
            <a:xfrm>
              <a:off x="1966" y="3164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79" name="Freeform 1491"/>
            <p:cNvSpPr>
              <a:spLocks/>
            </p:cNvSpPr>
            <p:nvPr/>
          </p:nvSpPr>
          <p:spPr bwMode="auto">
            <a:xfrm>
              <a:off x="1986" y="3164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5" y="10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4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3" y="8"/>
                  </a:lnTo>
                  <a:lnTo>
                    <a:pt x="4" y="9"/>
                  </a:lnTo>
                  <a:lnTo>
                    <a:pt x="5" y="10"/>
                  </a:lnTo>
                  <a:lnTo>
                    <a:pt x="8" y="9"/>
                  </a:lnTo>
                  <a:lnTo>
                    <a:pt x="9" y="8"/>
                  </a:lnTo>
                  <a:lnTo>
                    <a:pt x="10" y="4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80" name="Freeform 1492"/>
            <p:cNvSpPr>
              <a:spLocks/>
            </p:cNvSpPr>
            <p:nvPr/>
          </p:nvSpPr>
          <p:spPr bwMode="auto">
            <a:xfrm>
              <a:off x="2006" y="3163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10" y="9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0" y="9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81" name="Freeform 1493"/>
            <p:cNvSpPr>
              <a:spLocks/>
            </p:cNvSpPr>
            <p:nvPr/>
          </p:nvSpPr>
          <p:spPr bwMode="auto">
            <a:xfrm>
              <a:off x="2026" y="3162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10" y="8"/>
                </a:cxn>
                <a:cxn ang="0">
                  <a:pos x="10" y="5"/>
                </a:cxn>
                <a:cxn ang="0">
                  <a:pos x="10" y="2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10" y="2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82" name="Freeform 1494"/>
            <p:cNvSpPr>
              <a:spLocks/>
            </p:cNvSpPr>
            <p:nvPr/>
          </p:nvSpPr>
          <p:spPr bwMode="auto">
            <a:xfrm>
              <a:off x="2046" y="3162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3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83" name="Freeform 1495"/>
            <p:cNvSpPr>
              <a:spLocks/>
            </p:cNvSpPr>
            <p:nvPr/>
          </p:nvSpPr>
          <p:spPr bwMode="auto">
            <a:xfrm>
              <a:off x="2067" y="3161"/>
              <a:ext cx="8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4" y="9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8" y="4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2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7" y="8"/>
                  </a:lnTo>
                  <a:lnTo>
                    <a:pt x="8" y="4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84" name="Freeform 1496"/>
            <p:cNvSpPr>
              <a:spLocks/>
            </p:cNvSpPr>
            <p:nvPr/>
          </p:nvSpPr>
          <p:spPr bwMode="auto">
            <a:xfrm>
              <a:off x="2085" y="3159"/>
              <a:ext cx="10" cy="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2"/>
                </a:cxn>
                <a:cxn ang="0">
                  <a:pos x="3" y="3"/>
                </a:cxn>
                <a:cxn ang="0">
                  <a:pos x="0" y="5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3"/>
                </a:cxn>
                <a:cxn ang="0">
                  <a:pos x="9" y="2"/>
                </a:cxn>
                <a:cxn ang="0">
                  <a:pos x="7" y="0"/>
                </a:cxn>
              </a:cxnLst>
              <a:rect l="0" t="0" r="r" b="b"/>
              <a:pathLst>
                <a:path w="10" h="10">
                  <a:moveTo>
                    <a:pt x="7" y="0"/>
                  </a:moveTo>
                  <a:lnTo>
                    <a:pt x="4" y="2"/>
                  </a:lnTo>
                  <a:lnTo>
                    <a:pt x="3" y="3"/>
                  </a:lnTo>
                  <a:lnTo>
                    <a:pt x="0" y="5"/>
                  </a:lnTo>
                  <a:lnTo>
                    <a:pt x="3" y="9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3"/>
                  </a:lnTo>
                  <a:lnTo>
                    <a:pt x="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85" name="Freeform 1497"/>
            <p:cNvSpPr>
              <a:spLocks/>
            </p:cNvSpPr>
            <p:nvPr/>
          </p:nvSpPr>
          <p:spPr bwMode="auto">
            <a:xfrm>
              <a:off x="2107" y="3159"/>
              <a:ext cx="9" cy="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9" y="5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3" y="0"/>
                </a:cxn>
              </a:cxnLst>
              <a:rect l="0" t="0" r="r" b="b"/>
              <a:pathLst>
                <a:path w="9" h="9">
                  <a:moveTo>
                    <a:pt x="3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9"/>
                  </a:lnTo>
                  <a:lnTo>
                    <a:pt x="3" y="9"/>
                  </a:lnTo>
                  <a:lnTo>
                    <a:pt x="6" y="9"/>
                  </a:lnTo>
                  <a:lnTo>
                    <a:pt x="7" y="8"/>
                  </a:lnTo>
                  <a:lnTo>
                    <a:pt x="9" y="5"/>
                  </a:lnTo>
                  <a:lnTo>
                    <a:pt x="7" y="0"/>
                  </a:lnTo>
                  <a:lnTo>
                    <a:pt x="6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86" name="Freeform 1498"/>
            <p:cNvSpPr>
              <a:spLocks/>
            </p:cNvSpPr>
            <p:nvPr/>
          </p:nvSpPr>
          <p:spPr bwMode="auto">
            <a:xfrm>
              <a:off x="2125" y="3157"/>
              <a:ext cx="10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0" y="5"/>
                </a:cxn>
                <a:cxn ang="0">
                  <a:pos x="3" y="8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6" y="0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4" y="1"/>
                  </a:lnTo>
                  <a:lnTo>
                    <a:pt x="3" y="2"/>
                  </a:lnTo>
                  <a:lnTo>
                    <a:pt x="0" y="5"/>
                  </a:lnTo>
                  <a:lnTo>
                    <a:pt x="3" y="8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87" name="Freeform 1499"/>
            <p:cNvSpPr>
              <a:spLocks/>
            </p:cNvSpPr>
            <p:nvPr/>
          </p:nvSpPr>
          <p:spPr bwMode="auto">
            <a:xfrm>
              <a:off x="2146" y="3156"/>
              <a:ext cx="10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6" y="9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10" h="9">
                  <a:moveTo>
                    <a:pt x="4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88" name="Freeform 1500"/>
            <p:cNvSpPr>
              <a:spLocks/>
            </p:cNvSpPr>
            <p:nvPr/>
          </p:nvSpPr>
          <p:spPr bwMode="auto">
            <a:xfrm>
              <a:off x="2166" y="3155"/>
              <a:ext cx="9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8" y="8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9" h="9">
                  <a:moveTo>
                    <a:pt x="5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8" y="8"/>
                  </a:lnTo>
                  <a:lnTo>
                    <a:pt x="9" y="4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89" name="Freeform 1501"/>
            <p:cNvSpPr>
              <a:spLocks/>
            </p:cNvSpPr>
            <p:nvPr/>
          </p:nvSpPr>
          <p:spPr bwMode="auto">
            <a:xfrm>
              <a:off x="2186" y="3153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6" y="9"/>
                </a:cxn>
                <a:cxn ang="0">
                  <a:pos x="7" y="9"/>
                </a:cxn>
                <a:cxn ang="0">
                  <a:pos x="10" y="5"/>
                </a:cxn>
                <a:cxn ang="0">
                  <a:pos x="7" y="2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9"/>
                  </a:lnTo>
                  <a:lnTo>
                    <a:pt x="5" y="10"/>
                  </a:lnTo>
                  <a:lnTo>
                    <a:pt x="6" y="9"/>
                  </a:lnTo>
                  <a:lnTo>
                    <a:pt x="7" y="9"/>
                  </a:lnTo>
                  <a:lnTo>
                    <a:pt x="10" y="5"/>
                  </a:lnTo>
                  <a:lnTo>
                    <a:pt x="7" y="2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90" name="Freeform 1502"/>
            <p:cNvSpPr>
              <a:spLocks/>
            </p:cNvSpPr>
            <p:nvPr/>
          </p:nvSpPr>
          <p:spPr bwMode="auto">
            <a:xfrm>
              <a:off x="2206" y="3152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6" y="9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7"/>
                  </a:lnTo>
                  <a:lnTo>
                    <a:pt x="2" y="9"/>
                  </a:lnTo>
                  <a:lnTo>
                    <a:pt x="5" y="10"/>
                  </a:lnTo>
                  <a:lnTo>
                    <a:pt x="6" y="9"/>
                  </a:lnTo>
                  <a:lnTo>
                    <a:pt x="7" y="7"/>
                  </a:lnTo>
                  <a:lnTo>
                    <a:pt x="10" y="4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91" name="Freeform 1503"/>
            <p:cNvSpPr>
              <a:spLocks/>
            </p:cNvSpPr>
            <p:nvPr/>
          </p:nvSpPr>
          <p:spPr bwMode="auto">
            <a:xfrm>
              <a:off x="2226" y="3150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2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8" y="8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8"/>
                  </a:lnTo>
                  <a:lnTo>
                    <a:pt x="2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8" y="8"/>
                  </a:lnTo>
                  <a:lnTo>
                    <a:pt x="10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92" name="Freeform 1504"/>
            <p:cNvSpPr>
              <a:spLocks/>
            </p:cNvSpPr>
            <p:nvPr/>
          </p:nvSpPr>
          <p:spPr bwMode="auto">
            <a:xfrm>
              <a:off x="2246" y="3147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6" y="9"/>
                </a:cxn>
                <a:cxn ang="0">
                  <a:pos x="7" y="9"/>
                </a:cxn>
                <a:cxn ang="0">
                  <a:pos x="10" y="5"/>
                </a:cxn>
                <a:cxn ang="0">
                  <a:pos x="7" y="3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2" y="0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9"/>
                  </a:lnTo>
                  <a:lnTo>
                    <a:pt x="5" y="10"/>
                  </a:lnTo>
                  <a:lnTo>
                    <a:pt x="6" y="9"/>
                  </a:lnTo>
                  <a:lnTo>
                    <a:pt x="7" y="9"/>
                  </a:lnTo>
                  <a:lnTo>
                    <a:pt x="10" y="5"/>
                  </a:lnTo>
                  <a:lnTo>
                    <a:pt x="7" y="3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93" name="Freeform 1505"/>
            <p:cNvSpPr>
              <a:spLocks/>
            </p:cNvSpPr>
            <p:nvPr/>
          </p:nvSpPr>
          <p:spPr bwMode="auto">
            <a:xfrm>
              <a:off x="2264" y="3145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1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5"/>
                </a:cxn>
                <a:cxn ang="0">
                  <a:pos x="10" y="2"/>
                </a:cxn>
                <a:cxn ang="0">
                  <a:pos x="8" y="1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10" y="2"/>
                  </a:lnTo>
                  <a:lnTo>
                    <a:pt x="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94" name="Freeform 1506"/>
            <p:cNvSpPr>
              <a:spLocks/>
            </p:cNvSpPr>
            <p:nvPr/>
          </p:nvSpPr>
          <p:spPr bwMode="auto">
            <a:xfrm>
              <a:off x="2284" y="3144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0" y="5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9"/>
                </a:cxn>
                <a:cxn ang="0">
                  <a:pos x="8" y="8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9"/>
                  </a:lnTo>
                  <a:lnTo>
                    <a:pt x="8" y="8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95" name="Freeform 1507"/>
            <p:cNvSpPr>
              <a:spLocks/>
            </p:cNvSpPr>
            <p:nvPr/>
          </p:nvSpPr>
          <p:spPr bwMode="auto">
            <a:xfrm>
              <a:off x="2304" y="3141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9"/>
                </a:cxn>
                <a:cxn ang="0">
                  <a:pos x="5" y="10"/>
                </a:cxn>
                <a:cxn ang="0">
                  <a:pos x="7" y="9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9"/>
                  </a:lnTo>
                  <a:lnTo>
                    <a:pt x="5" y="10"/>
                  </a:lnTo>
                  <a:lnTo>
                    <a:pt x="7" y="9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96" name="Freeform 1508"/>
            <p:cNvSpPr>
              <a:spLocks/>
            </p:cNvSpPr>
            <p:nvPr/>
          </p:nvSpPr>
          <p:spPr bwMode="auto">
            <a:xfrm>
              <a:off x="2324" y="3139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10"/>
                </a:cxn>
                <a:cxn ang="0">
                  <a:pos x="7" y="8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10"/>
                  </a:lnTo>
                  <a:lnTo>
                    <a:pt x="7" y="8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97" name="Freeform 1509"/>
            <p:cNvSpPr>
              <a:spLocks/>
            </p:cNvSpPr>
            <p:nvPr/>
          </p:nvSpPr>
          <p:spPr bwMode="auto">
            <a:xfrm>
              <a:off x="2344" y="3136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10"/>
                  </a:lnTo>
                  <a:lnTo>
                    <a:pt x="7" y="9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98" name="Freeform 1510"/>
            <p:cNvSpPr>
              <a:spLocks/>
            </p:cNvSpPr>
            <p:nvPr/>
          </p:nvSpPr>
          <p:spPr bwMode="auto">
            <a:xfrm>
              <a:off x="2364" y="3133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9" y="5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3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4" y="9"/>
                  </a:lnTo>
                  <a:lnTo>
                    <a:pt x="7" y="9"/>
                  </a:lnTo>
                  <a:lnTo>
                    <a:pt x="8" y="8"/>
                  </a:lnTo>
                  <a:lnTo>
                    <a:pt x="9" y="5"/>
                  </a:lnTo>
                  <a:lnTo>
                    <a:pt x="8" y="2"/>
                  </a:lnTo>
                  <a:lnTo>
                    <a:pt x="7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399" name="Freeform 1511"/>
            <p:cNvSpPr>
              <a:spLocks/>
            </p:cNvSpPr>
            <p:nvPr/>
          </p:nvSpPr>
          <p:spPr bwMode="auto">
            <a:xfrm>
              <a:off x="2383" y="3130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5" y="10"/>
                </a:cxn>
                <a:cxn ang="0">
                  <a:pos x="8" y="9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9"/>
                  </a:lnTo>
                  <a:lnTo>
                    <a:pt x="5" y="10"/>
                  </a:lnTo>
                  <a:lnTo>
                    <a:pt x="8" y="9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00" name="Freeform 1512"/>
            <p:cNvSpPr>
              <a:spLocks/>
            </p:cNvSpPr>
            <p:nvPr/>
          </p:nvSpPr>
          <p:spPr bwMode="auto">
            <a:xfrm>
              <a:off x="2403" y="3127"/>
              <a:ext cx="10" cy="1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5" y="11"/>
                </a:cxn>
                <a:cxn ang="0">
                  <a:pos x="6" y="9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11">
                  <a:moveTo>
                    <a:pt x="5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11"/>
                  </a:lnTo>
                  <a:lnTo>
                    <a:pt x="6" y="9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01" name="Freeform 1513"/>
            <p:cNvSpPr>
              <a:spLocks/>
            </p:cNvSpPr>
            <p:nvPr/>
          </p:nvSpPr>
          <p:spPr bwMode="auto">
            <a:xfrm>
              <a:off x="2423" y="3124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3" y="9"/>
                </a:cxn>
                <a:cxn ang="0">
                  <a:pos x="5" y="10"/>
                </a:cxn>
                <a:cxn ang="0">
                  <a:pos x="6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8"/>
                  </a:lnTo>
                  <a:lnTo>
                    <a:pt x="3" y="9"/>
                  </a:lnTo>
                  <a:lnTo>
                    <a:pt x="5" y="10"/>
                  </a:lnTo>
                  <a:lnTo>
                    <a:pt x="6" y="9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2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02" name="Freeform 1514"/>
            <p:cNvSpPr>
              <a:spLocks/>
            </p:cNvSpPr>
            <p:nvPr/>
          </p:nvSpPr>
          <p:spPr bwMode="auto">
            <a:xfrm>
              <a:off x="2442" y="3121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7" y="8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9"/>
                  </a:lnTo>
                  <a:lnTo>
                    <a:pt x="7" y="8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03" name="Freeform 1515"/>
            <p:cNvSpPr>
              <a:spLocks/>
            </p:cNvSpPr>
            <p:nvPr/>
          </p:nvSpPr>
          <p:spPr bwMode="auto">
            <a:xfrm>
              <a:off x="2462" y="3117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04" name="Freeform 1516"/>
            <p:cNvSpPr>
              <a:spLocks/>
            </p:cNvSpPr>
            <p:nvPr/>
          </p:nvSpPr>
          <p:spPr bwMode="auto">
            <a:xfrm>
              <a:off x="2481" y="3113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05" name="Freeform 1517"/>
            <p:cNvSpPr>
              <a:spLocks/>
            </p:cNvSpPr>
            <p:nvPr/>
          </p:nvSpPr>
          <p:spPr bwMode="auto">
            <a:xfrm>
              <a:off x="2501" y="3110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7" y="8"/>
                </a:cxn>
                <a:cxn ang="0">
                  <a:pos x="9" y="7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9"/>
                  </a:lnTo>
                  <a:lnTo>
                    <a:pt x="7" y="8"/>
                  </a:lnTo>
                  <a:lnTo>
                    <a:pt x="9" y="7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06" name="Freeform 1518"/>
            <p:cNvSpPr>
              <a:spLocks/>
            </p:cNvSpPr>
            <p:nvPr/>
          </p:nvSpPr>
          <p:spPr bwMode="auto">
            <a:xfrm>
              <a:off x="2520" y="3105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0" y="6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1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0" y="6"/>
                  </a:lnTo>
                  <a:lnTo>
                    <a:pt x="9" y="2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07" name="Freeform 1519"/>
            <p:cNvSpPr>
              <a:spLocks/>
            </p:cNvSpPr>
            <p:nvPr/>
          </p:nvSpPr>
          <p:spPr bwMode="auto">
            <a:xfrm>
              <a:off x="2540" y="3101"/>
              <a:ext cx="10" cy="1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</a:cxnLst>
              <a:rect l="0" t="0" r="r" b="b"/>
              <a:pathLst>
                <a:path w="10" h="10">
                  <a:moveTo>
                    <a:pt x="2" y="0"/>
                  </a:move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08" name="Freeform 1520"/>
            <p:cNvSpPr>
              <a:spLocks/>
            </p:cNvSpPr>
            <p:nvPr/>
          </p:nvSpPr>
          <p:spPr bwMode="auto">
            <a:xfrm>
              <a:off x="2560" y="3096"/>
              <a:ext cx="10" cy="1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3" y="10"/>
                </a:cxn>
                <a:cxn ang="0">
                  <a:pos x="6" y="10"/>
                </a:cxn>
                <a:cxn ang="0">
                  <a:pos x="7" y="9"/>
                </a:cxn>
                <a:cxn ang="0">
                  <a:pos x="10" y="5"/>
                </a:cxn>
                <a:cxn ang="0">
                  <a:pos x="7" y="3"/>
                </a:cxn>
                <a:cxn ang="0">
                  <a:pos x="6" y="2"/>
                </a:cxn>
                <a:cxn ang="0">
                  <a:pos x="3" y="0"/>
                </a:cxn>
                <a:cxn ang="0">
                  <a:pos x="2" y="2"/>
                </a:cxn>
              </a:cxnLst>
              <a:rect l="0" t="0" r="r" b="b"/>
              <a:pathLst>
                <a:path w="10" h="10">
                  <a:moveTo>
                    <a:pt x="2" y="2"/>
                  </a:move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6" y="10"/>
                  </a:lnTo>
                  <a:lnTo>
                    <a:pt x="7" y="9"/>
                  </a:lnTo>
                  <a:lnTo>
                    <a:pt x="10" y="5"/>
                  </a:lnTo>
                  <a:lnTo>
                    <a:pt x="7" y="3"/>
                  </a:lnTo>
                  <a:lnTo>
                    <a:pt x="6" y="2"/>
                  </a:lnTo>
                  <a:lnTo>
                    <a:pt x="3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09" name="Freeform 1521"/>
            <p:cNvSpPr>
              <a:spLocks/>
            </p:cNvSpPr>
            <p:nvPr/>
          </p:nvSpPr>
          <p:spPr bwMode="auto">
            <a:xfrm>
              <a:off x="2578" y="3093"/>
              <a:ext cx="11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9" y="7"/>
                </a:cxn>
                <a:cxn ang="0">
                  <a:pos x="11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11" h="9">
                  <a:moveTo>
                    <a:pt x="4" y="0"/>
                  </a:move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7" y="9"/>
                  </a:lnTo>
                  <a:lnTo>
                    <a:pt x="8" y="8"/>
                  </a:lnTo>
                  <a:lnTo>
                    <a:pt x="9" y="7"/>
                  </a:lnTo>
                  <a:lnTo>
                    <a:pt x="11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7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10" name="Freeform 1522"/>
            <p:cNvSpPr>
              <a:spLocks/>
            </p:cNvSpPr>
            <p:nvPr/>
          </p:nvSpPr>
          <p:spPr bwMode="auto">
            <a:xfrm>
              <a:off x="2598" y="3088"/>
              <a:ext cx="10" cy="1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5" y="10"/>
                </a:cxn>
                <a:cxn ang="0">
                  <a:pos x="6" y="8"/>
                </a:cxn>
                <a:cxn ang="0">
                  <a:pos x="9" y="7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10" h="10">
                  <a:moveTo>
                    <a:pt x="3" y="0"/>
                  </a:move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5" y="10"/>
                  </a:lnTo>
                  <a:lnTo>
                    <a:pt x="6" y="8"/>
                  </a:lnTo>
                  <a:lnTo>
                    <a:pt x="9" y="7"/>
                  </a:lnTo>
                  <a:lnTo>
                    <a:pt x="10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11" name="Freeform 1523"/>
            <p:cNvSpPr>
              <a:spLocks/>
            </p:cNvSpPr>
            <p:nvPr/>
          </p:nvSpPr>
          <p:spPr bwMode="auto">
            <a:xfrm>
              <a:off x="2617" y="3083"/>
              <a:ext cx="10" cy="1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5" y="10"/>
                </a:cxn>
                <a:cxn ang="0">
                  <a:pos x="7" y="9"/>
                </a:cxn>
                <a:cxn ang="0">
                  <a:pos x="8" y="7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</a:cxnLst>
              <a:rect l="0" t="0" r="r" b="b"/>
              <a:pathLst>
                <a:path w="10" h="10">
                  <a:moveTo>
                    <a:pt x="2" y="0"/>
                  </a:move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5" y="10"/>
                  </a:lnTo>
                  <a:lnTo>
                    <a:pt x="7" y="9"/>
                  </a:lnTo>
                  <a:lnTo>
                    <a:pt x="8" y="7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12" name="Freeform 1524"/>
            <p:cNvSpPr>
              <a:spLocks/>
            </p:cNvSpPr>
            <p:nvPr/>
          </p:nvSpPr>
          <p:spPr bwMode="auto">
            <a:xfrm>
              <a:off x="2637" y="3077"/>
              <a:ext cx="10" cy="10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10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10" y="5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2" y="1"/>
                </a:cxn>
              </a:cxnLst>
              <a:rect l="0" t="0" r="r" b="b"/>
              <a:pathLst>
                <a:path w="10" h="10">
                  <a:moveTo>
                    <a:pt x="2" y="1"/>
                  </a:moveTo>
                  <a:lnTo>
                    <a:pt x="1" y="1"/>
                  </a:lnTo>
                  <a:lnTo>
                    <a:pt x="0" y="5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10" y="5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13" name="Freeform 1525"/>
            <p:cNvSpPr>
              <a:spLocks/>
            </p:cNvSpPr>
            <p:nvPr/>
          </p:nvSpPr>
          <p:spPr bwMode="auto">
            <a:xfrm>
              <a:off x="2655" y="3072"/>
              <a:ext cx="10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9"/>
                </a:cxn>
                <a:cxn ang="0">
                  <a:pos x="5" y="10"/>
                </a:cxn>
                <a:cxn ang="0">
                  <a:pos x="8" y="9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10" h="10">
                  <a:moveTo>
                    <a:pt x="4" y="0"/>
                  </a:moveTo>
                  <a:lnTo>
                    <a:pt x="2" y="1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9"/>
                  </a:lnTo>
                  <a:lnTo>
                    <a:pt x="5" y="10"/>
                  </a:lnTo>
                  <a:lnTo>
                    <a:pt x="8" y="9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14" name="Freeform 1526"/>
            <p:cNvSpPr>
              <a:spLocks/>
            </p:cNvSpPr>
            <p:nvPr/>
          </p:nvSpPr>
          <p:spPr bwMode="auto">
            <a:xfrm>
              <a:off x="2675" y="3066"/>
              <a:ext cx="9" cy="1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8" y="9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</a:cxnLst>
              <a:rect l="0" t="0" r="r" b="b"/>
              <a:pathLst>
                <a:path w="9" h="10">
                  <a:moveTo>
                    <a:pt x="3" y="0"/>
                  </a:move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8" y="9"/>
                  </a:lnTo>
                  <a:lnTo>
                    <a:pt x="9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15" name="Freeform 1527"/>
            <p:cNvSpPr>
              <a:spLocks/>
            </p:cNvSpPr>
            <p:nvPr/>
          </p:nvSpPr>
          <p:spPr bwMode="auto">
            <a:xfrm>
              <a:off x="2694" y="3060"/>
              <a:ext cx="10" cy="10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2" y="1"/>
                </a:cxn>
              </a:cxnLst>
              <a:rect l="0" t="0" r="r" b="b"/>
              <a:pathLst>
                <a:path w="10" h="10">
                  <a:moveTo>
                    <a:pt x="2" y="1"/>
                  </a:move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16" name="Freeform 1528"/>
            <p:cNvSpPr>
              <a:spLocks/>
            </p:cNvSpPr>
            <p:nvPr/>
          </p:nvSpPr>
          <p:spPr bwMode="auto">
            <a:xfrm>
              <a:off x="2712" y="3054"/>
              <a:ext cx="10" cy="1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10" h="10">
                  <a:moveTo>
                    <a:pt x="3" y="0"/>
                  </a:moveTo>
                  <a:lnTo>
                    <a:pt x="2" y="1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17" name="Freeform 1529"/>
            <p:cNvSpPr>
              <a:spLocks/>
            </p:cNvSpPr>
            <p:nvPr/>
          </p:nvSpPr>
          <p:spPr bwMode="auto">
            <a:xfrm>
              <a:off x="2731" y="3048"/>
              <a:ext cx="10" cy="1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5" y="10"/>
                </a:cxn>
                <a:cxn ang="0">
                  <a:pos x="7" y="8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</a:cxnLst>
              <a:rect l="0" t="0" r="r" b="b"/>
              <a:pathLst>
                <a:path w="10" h="10">
                  <a:moveTo>
                    <a:pt x="2" y="0"/>
                  </a:move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8"/>
                  </a:lnTo>
                  <a:lnTo>
                    <a:pt x="5" y="10"/>
                  </a:lnTo>
                  <a:lnTo>
                    <a:pt x="7" y="8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18" name="Freeform 1530"/>
            <p:cNvSpPr>
              <a:spLocks/>
            </p:cNvSpPr>
            <p:nvPr/>
          </p:nvSpPr>
          <p:spPr bwMode="auto">
            <a:xfrm>
              <a:off x="2750" y="3041"/>
              <a:ext cx="10" cy="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2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</a:cxnLst>
              <a:rect l="0" t="0" r="r" b="b"/>
              <a:pathLst>
                <a:path w="10" h="9">
                  <a:moveTo>
                    <a:pt x="2" y="0"/>
                  </a:move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2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19" name="Freeform 1531"/>
            <p:cNvSpPr>
              <a:spLocks/>
            </p:cNvSpPr>
            <p:nvPr/>
          </p:nvSpPr>
          <p:spPr bwMode="auto">
            <a:xfrm>
              <a:off x="2768" y="3035"/>
              <a:ext cx="10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5" y="9"/>
                </a:cxn>
                <a:cxn ang="0">
                  <a:pos x="8" y="8"/>
                </a:cxn>
                <a:cxn ang="0">
                  <a:pos x="9" y="7"/>
                </a:cxn>
                <a:cxn ang="0">
                  <a:pos x="10" y="4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</a:cxnLst>
              <a:rect l="0" t="0" r="r" b="b"/>
              <a:pathLst>
                <a:path w="10" h="9">
                  <a:moveTo>
                    <a:pt x="4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2" y="7"/>
                  </a:lnTo>
                  <a:lnTo>
                    <a:pt x="4" y="8"/>
                  </a:lnTo>
                  <a:lnTo>
                    <a:pt x="5" y="9"/>
                  </a:lnTo>
                  <a:lnTo>
                    <a:pt x="8" y="8"/>
                  </a:lnTo>
                  <a:lnTo>
                    <a:pt x="9" y="7"/>
                  </a:lnTo>
                  <a:lnTo>
                    <a:pt x="10" y="4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20" name="Freeform 1532"/>
            <p:cNvSpPr>
              <a:spLocks/>
            </p:cNvSpPr>
            <p:nvPr/>
          </p:nvSpPr>
          <p:spPr bwMode="auto">
            <a:xfrm>
              <a:off x="2787" y="3026"/>
              <a:ext cx="10" cy="1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0" y="6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1"/>
                </a:cxn>
                <a:cxn ang="0">
                  <a:pos x="7" y="10"/>
                </a:cxn>
                <a:cxn ang="0">
                  <a:pos x="9" y="9"/>
                </a:cxn>
                <a:cxn ang="0">
                  <a:pos x="10" y="6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</a:cxnLst>
              <a:rect l="0" t="0" r="r" b="b"/>
              <a:pathLst>
                <a:path w="10" h="11">
                  <a:moveTo>
                    <a:pt x="2" y="0"/>
                  </a:moveTo>
                  <a:lnTo>
                    <a:pt x="1" y="1"/>
                  </a:lnTo>
                  <a:lnTo>
                    <a:pt x="0" y="6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1"/>
                  </a:lnTo>
                  <a:lnTo>
                    <a:pt x="7" y="10"/>
                  </a:lnTo>
                  <a:lnTo>
                    <a:pt x="9" y="9"/>
                  </a:lnTo>
                  <a:lnTo>
                    <a:pt x="10" y="6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21" name="Freeform 1533"/>
            <p:cNvSpPr>
              <a:spLocks/>
            </p:cNvSpPr>
            <p:nvPr/>
          </p:nvSpPr>
          <p:spPr bwMode="auto">
            <a:xfrm>
              <a:off x="2806" y="3019"/>
              <a:ext cx="8" cy="1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6" y="8"/>
                </a:cxn>
                <a:cxn ang="0">
                  <a:pos x="8" y="7"/>
                </a:cxn>
                <a:cxn ang="0">
                  <a:pos x="8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8"/>
                  </a:lnTo>
                  <a:lnTo>
                    <a:pt x="3" y="10"/>
                  </a:lnTo>
                  <a:lnTo>
                    <a:pt x="6" y="8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22" name="Freeform 1534"/>
            <p:cNvSpPr>
              <a:spLocks/>
            </p:cNvSpPr>
            <p:nvPr/>
          </p:nvSpPr>
          <p:spPr bwMode="auto">
            <a:xfrm>
              <a:off x="2823" y="3010"/>
              <a:ext cx="10" cy="1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10" y="9"/>
                </a:cxn>
                <a:cxn ang="0">
                  <a:pos x="10" y="5"/>
                </a:cxn>
                <a:cxn ang="0">
                  <a:pos x="10" y="3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4" y="2"/>
                </a:cxn>
              </a:cxnLst>
              <a:rect l="0" t="0" r="r" b="b"/>
              <a:pathLst>
                <a:path w="10" h="10">
                  <a:moveTo>
                    <a:pt x="4" y="2"/>
                  </a:move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0" y="9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7" y="2"/>
                  </a:lnTo>
                  <a:lnTo>
                    <a:pt x="5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23" name="Freeform 1535"/>
            <p:cNvSpPr>
              <a:spLocks/>
            </p:cNvSpPr>
            <p:nvPr/>
          </p:nvSpPr>
          <p:spPr bwMode="auto">
            <a:xfrm>
              <a:off x="2842" y="3002"/>
              <a:ext cx="9" cy="1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7" y="8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</a:cxnLst>
              <a:rect l="0" t="0" r="r" b="b"/>
              <a:pathLst>
                <a:path w="9" h="10">
                  <a:moveTo>
                    <a:pt x="2" y="0"/>
                  </a:move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7" y="8"/>
                  </a:lnTo>
                  <a:lnTo>
                    <a:pt x="9" y="5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24" name="Freeform 1536"/>
            <p:cNvSpPr>
              <a:spLocks/>
            </p:cNvSpPr>
            <p:nvPr/>
          </p:nvSpPr>
          <p:spPr bwMode="auto">
            <a:xfrm>
              <a:off x="2859" y="2992"/>
              <a:ext cx="10" cy="10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3"/>
                </a:cxn>
                <a:cxn ang="0">
                  <a:pos x="0" y="6"/>
                </a:cxn>
                <a:cxn ang="0">
                  <a:pos x="1" y="10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10"/>
                </a:cxn>
                <a:cxn ang="0">
                  <a:pos x="10" y="6"/>
                </a:cxn>
                <a:cxn ang="0">
                  <a:pos x="9" y="3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2" y="1"/>
                </a:cxn>
              </a:cxnLst>
              <a:rect l="0" t="0" r="r" b="b"/>
              <a:pathLst>
                <a:path w="10" h="10">
                  <a:moveTo>
                    <a:pt x="2" y="1"/>
                  </a:moveTo>
                  <a:lnTo>
                    <a:pt x="1" y="3"/>
                  </a:lnTo>
                  <a:lnTo>
                    <a:pt x="0" y="6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10" y="6"/>
                  </a:lnTo>
                  <a:lnTo>
                    <a:pt x="9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25" name="Freeform 1537"/>
            <p:cNvSpPr>
              <a:spLocks/>
            </p:cNvSpPr>
            <p:nvPr/>
          </p:nvSpPr>
          <p:spPr bwMode="auto">
            <a:xfrm>
              <a:off x="2876" y="2984"/>
              <a:ext cx="10" cy="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10" h="9">
                  <a:moveTo>
                    <a:pt x="3" y="0"/>
                  </a:move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9"/>
                  </a:lnTo>
                  <a:lnTo>
                    <a:pt x="6" y="8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26" name="Freeform 1538"/>
            <p:cNvSpPr>
              <a:spLocks/>
            </p:cNvSpPr>
            <p:nvPr/>
          </p:nvSpPr>
          <p:spPr bwMode="auto">
            <a:xfrm>
              <a:off x="2892" y="2974"/>
              <a:ext cx="10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3" y="7"/>
                </a:cxn>
                <a:cxn ang="0">
                  <a:pos x="4" y="9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0" y="4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10" h="10">
                  <a:moveTo>
                    <a:pt x="4" y="0"/>
                  </a:moveTo>
                  <a:lnTo>
                    <a:pt x="3" y="1"/>
                  </a:lnTo>
                  <a:lnTo>
                    <a:pt x="0" y="4"/>
                  </a:lnTo>
                  <a:lnTo>
                    <a:pt x="3" y="7"/>
                  </a:lnTo>
                  <a:lnTo>
                    <a:pt x="4" y="9"/>
                  </a:lnTo>
                  <a:lnTo>
                    <a:pt x="7" y="10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0" y="4"/>
                  </a:lnTo>
                  <a:lnTo>
                    <a:pt x="10" y="1"/>
                  </a:lnTo>
                  <a:lnTo>
                    <a:pt x="8" y="0"/>
                  </a:lnTo>
                  <a:lnTo>
                    <a:pt x="7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27" name="Freeform 1539"/>
            <p:cNvSpPr>
              <a:spLocks/>
            </p:cNvSpPr>
            <p:nvPr/>
          </p:nvSpPr>
          <p:spPr bwMode="auto">
            <a:xfrm>
              <a:off x="2910" y="2963"/>
              <a:ext cx="10" cy="1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0"/>
                </a:cxn>
              </a:cxnLst>
              <a:rect l="0" t="0" r="r" b="b"/>
              <a:pathLst>
                <a:path w="10" h="10">
                  <a:moveTo>
                    <a:pt x="1" y="0"/>
                  </a:moveTo>
                  <a:lnTo>
                    <a:pt x="0" y="5"/>
                  </a:lnTo>
                  <a:lnTo>
                    <a:pt x="1" y="9"/>
                  </a:lnTo>
                  <a:lnTo>
                    <a:pt x="2" y="9"/>
                  </a:lnTo>
                  <a:lnTo>
                    <a:pt x="5" y="10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28" name="Freeform 1540"/>
            <p:cNvSpPr>
              <a:spLocks/>
            </p:cNvSpPr>
            <p:nvPr/>
          </p:nvSpPr>
          <p:spPr bwMode="auto">
            <a:xfrm>
              <a:off x="2926" y="2951"/>
              <a:ext cx="10" cy="10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</a:cxnLst>
              <a:rect l="0" t="0" r="r" b="b"/>
              <a:pathLst>
                <a:path w="10" h="10">
                  <a:moveTo>
                    <a:pt x="1" y="1"/>
                  </a:move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29" name="Freeform 1541"/>
            <p:cNvSpPr>
              <a:spLocks/>
            </p:cNvSpPr>
            <p:nvPr/>
          </p:nvSpPr>
          <p:spPr bwMode="auto">
            <a:xfrm>
              <a:off x="2942" y="2939"/>
              <a:ext cx="10" cy="1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10" h="10">
                  <a:moveTo>
                    <a:pt x="0" y="1"/>
                  </a:moveTo>
                  <a:lnTo>
                    <a:pt x="0" y="5"/>
                  </a:lnTo>
                  <a:lnTo>
                    <a:pt x="0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30" name="Freeform 1542"/>
            <p:cNvSpPr>
              <a:spLocks/>
            </p:cNvSpPr>
            <p:nvPr/>
          </p:nvSpPr>
          <p:spPr bwMode="auto">
            <a:xfrm>
              <a:off x="2956" y="2926"/>
              <a:ext cx="10" cy="11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6"/>
                </a:cxn>
                <a:cxn ang="0">
                  <a:pos x="1" y="9"/>
                </a:cxn>
                <a:cxn ang="0">
                  <a:pos x="3" y="9"/>
                </a:cxn>
                <a:cxn ang="0">
                  <a:pos x="5" y="11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6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</a:cxnLst>
              <a:rect l="0" t="0" r="r" b="b"/>
              <a:pathLst>
                <a:path w="10" h="11">
                  <a:moveTo>
                    <a:pt x="1" y="1"/>
                  </a:moveTo>
                  <a:lnTo>
                    <a:pt x="0" y="6"/>
                  </a:lnTo>
                  <a:lnTo>
                    <a:pt x="1" y="9"/>
                  </a:lnTo>
                  <a:lnTo>
                    <a:pt x="3" y="9"/>
                  </a:lnTo>
                  <a:lnTo>
                    <a:pt x="5" y="11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6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31" name="Freeform 1543"/>
            <p:cNvSpPr>
              <a:spLocks/>
            </p:cNvSpPr>
            <p:nvPr/>
          </p:nvSpPr>
          <p:spPr bwMode="auto">
            <a:xfrm>
              <a:off x="2969" y="2912"/>
              <a:ext cx="10" cy="10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0" y="5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8" y="10"/>
                </a:cxn>
                <a:cxn ang="0">
                  <a:pos x="10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3" y="2"/>
                </a:cxn>
              </a:cxnLst>
              <a:rect l="0" t="0" r="r" b="b"/>
              <a:pathLst>
                <a:path w="10" h="10">
                  <a:moveTo>
                    <a:pt x="3" y="2"/>
                  </a:moveTo>
                  <a:lnTo>
                    <a:pt x="0" y="5"/>
                  </a:lnTo>
                  <a:lnTo>
                    <a:pt x="3" y="9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10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32" name="Freeform 1544"/>
            <p:cNvSpPr>
              <a:spLocks/>
            </p:cNvSpPr>
            <p:nvPr/>
          </p:nvSpPr>
          <p:spPr bwMode="auto">
            <a:xfrm>
              <a:off x="2982" y="2898"/>
              <a:ext cx="10" cy="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6" y="9"/>
                </a:cxn>
                <a:cxn ang="0">
                  <a:pos x="8" y="8"/>
                </a:cxn>
                <a:cxn ang="0">
                  <a:pos x="10" y="7"/>
                </a:cxn>
                <a:cxn ang="0">
                  <a:pos x="10" y="3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</a:cxnLst>
              <a:rect l="0" t="0" r="r" b="b"/>
              <a:pathLst>
                <a:path w="10" h="9">
                  <a:moveTo>
                    <a:pt x="2" y="0"/>
                  </a:moveTo>
                  <a:lnTo>
                    <a:pt x="0" y="3"/>
                  </a:lnTo>
                  <a:lnTo>
                    <a:pt x="2" y="7"/>
                  </a:lnTo>
                  <a:lnTo>
                    <a:pt x="4" y="8"/>
                  </a:lnTo>
                  <a:lnTo>
                    <a:pt x="6" y="9"/>
                  </a:lnTo>
                  <a:lnTo>
                    <a:pt x="8" y="8"/>
                  </a:lnTo>
                  <a:lnTo>
                    <a:pt x="10" y="7"/>
                  </a:lnTo>
                  <a:lnTo>
                    <a:pt x="10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33" name="Freeform 1545"/>
            <p:cNvSpPr>
              <a:spLocks/>
            </p:cNvSpPr>
            <p:nvPr/>
          </p:nvSpPr>
          <p:spPr bwMode="auto">
            <a:xfrm>
              <a:off x="2994" y="2881"/>
              <a:ext cx="10" cy="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10" h="9">
                  <a:moveTo>
                    <a:pt x="0" y="1"/>
                  </a:moveTo>
                  <a:lnTo>
                    <a:pt x="0" y="5"/>
                  </a:lnTo>
                  <a:lnTo>
                    <a:pt x="0" y="8"/>
                  </a:lnTo>
                  <a:lnTo>
                    <a:pt x="3" y="8"/>
                  </a:lnTo>
                  <a:lnTo>
                    <a:pt x="5" y="9"/>
                  </a:lnTo>
                  <a:lnTo>
                    <a:pt x="6" y="8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34" name="Freeform 1546"/>
            <p:cNvSpPr>
              <a:spLocks/>
            </p:cNvSpPr>
            <p:nvPr/>
          </p:nvSpPr>
          <p:spPr bwMode="auto">
            <a:xfrm>
              <a:off x="3003" y="2864"/>
              <a:ext cx="10" cy="1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8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</a:cxnLst>
              <a:rect l="0" t="0" r="r" b="b"/>
              <a:pathLst>
                <a:path w="10" h="10">
                  <a:moveTo>
                    <a:pt x="0" y="5"/>
                  </a:moveTo>
                  <a:lnTo>
                    <a:pt x="1" y="8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35" name="Freeform 1547"/>
            <p:cNvSpPr>
              <a:spLocks/>
            </p:cNvSpPr>
            <p:nvPr/>
          </p:nvSpPr>
          <p:spPr bwMode="auto">
            <a:xfrm>
              <a:off x="3010" y="2846"/>
              <a:ext cx="9" cy="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7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0" y="5"/>
                </a:cxn>
              </a:cxnLst>
              <a:rect l="0" t="0" r="r" b="b"/>
              <a:pathLst>
                <a:path w="9" h="9">
                  <a:moveTo>
                    <a:pt x="0" y="5"/>
                  </a:moveTo>
                  <a:lnTo>
                    <a:pt x="0" y="7"/>
                  </a:lnTo>
                  <a:lnTo>
                    <a:pt x="3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7"/>
                  </a:lnTo>
                  <a:lnTo>
                    <a:pt x="9" y="5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1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36" name="Freeform 1548"/>
            <p:cNvSpPr>
              <a:spLocks/>
            </p:cNvSpPr>
            <p:nvPr/>
          </p:nvSpPr>
          <p:spPr bwMode="auto">
            <a:xfrm>
              <a:off x="3013" y="2826"/>
              <a:ext cx="10" cy="1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9" y="9"/>
                </a:cxn>
                <a:cxn ang="0">
                  <a:pos x="10" y="6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0" y="6"/>
                </a:cxn>
              </a:cxnLst>
              <a:rect l="0" t="0" r="r" b="b"/>
              <a:pathLst>
                <a:path w="10" h="10">
                  <a:moveTo>
                    <a:pt x="0" y="6"/>
                  </a:moveTo>
                  <a:lnTo>
                    <a:pt x="2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9" y="9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37" name="Freeform 1549"/>
            <p:cNvSpPr>
              <a:spLocks/>
            </p:cNvSpPr>
            <p:nvPr/>
          </p:nvSpPr>
          <p:spPr bwMode="auto">
            <a:xfrm>
              <a:off x="3013" y="2808"/>
              <a:ext cx="10" cy="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10" y="7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</a:cxnLst>
              <a:rect l="0" t="0" r="r" b="b"/>
              <a:pathLst>
                <a:path w="10" h="9">
                  <a:moveTo>
                    <a:pt x="0" y="4"/>
                  </a:moveTo>
                  <a:lnTo>
                    <a:pt x="2" y="7"/>
                  </a:lnTo>
                  <a:lnTo>
                    <a:pt x="4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10" y="7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38" name="Freeform 1550"/>
            <p:cNvSpPr>
              <a:spLocks/>
            </p:cNvSpPr>
            <p:nvPr/>
          </p:nvSpPr>
          <p:spPr bwMode="auto">
            <a:xfrm>
              <a:off x="3010" y="2788"/>
              <a:ext cx="10" cy="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4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4"/>
                </a:cxn>
              </a:cxnLst>
              <a:rect l="0" t="0" r="r" b="b"/>
              <a:pathLst>
                <a:path w="10" h="9">
                  <a:moveTo>
                    <a:pt x="0" y="4"/>
                  </a:moveTo>
                  <a:lnTo>
                    <a:pt x="2" y="8"/>
                  </a:lnTo>
                  <a:lnTo>
                    <a:pt x="3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9" y="8"/>
                  </a:lnTo>
                  <a:lnTo>
                    <a:pt x="10" y="4"/>
                  </a:lnTo>
                  <a:lnTo>
                    <a:pt x="9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39" name="Freeform 1551"/>
            <p:cNvSpPr>
              <a:spLocks/>
            </p:cNvSpPr>
            <p:nvPr/>
          </p:nvSpPr>
          <p:spPr bwMode="auto">
            <a:xfrm>
              <a:off x="3004" y="2769"/>
              <a:ext cx="10" cy="1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5"/>
                </a:cxn>
              </a:cxnLst>
              <a:rect l="0" t="0" r="r" b="b"/>
              <a:pathLst>
                <a:path w="10" h="10">
                  <a:moveTo>
                    <a:pt x="0" y="5"/>
                  </a:move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40" name="Freeform 1552"/>
            <p:cNvSpPr>
              <a:spLocks/>
            </p:cNvSpPr>
            <p:nvPr/>
          </p:nvSpPr>
          <p:spPr bwMode="auto">
            <a:xfrm>
              <a:off x="2995" y="2751"/>
              <a:ext cx="10" cy="11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4" y="10"/>
                </a:cxn>
                <a:cxn ang="0">
                  <a:pos x="5" y="11"/>
                </a:cxn>
                <a:cxn ang="0">
                  <a:pos x="8" y="10"/>
                </a:cxn>
                <a:cxn ang="0">
                  <a:pos x="9" y="10"/>
                </a:cxn>
                <a:cxn ang="0">
                  <a:pos x="10" y="6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3" y="3"/>
                </a:cxn>
                <a:cxn ang="0">
                  <a:pos x="0" y="5"/>
                </a:cxn>
                <a:cxn ang="0">
                  <a:pos x="3" y="10"/>
                </a:cxn>
              </a:cxnLst>
              <a:rect l="0" t="0" r="r" b="b"/>
              <a:pathLst>
                <a:path w="10" h="11">
                  <a:moveTo>
                    <a:pt x="3" y="10"/>
                  </a:moveTo>
                  <a:lnTo>
                    <a:pt x="4" y="10"/>
                  </a:lnTo>
                  <a:lnTo>
                    <a:pt x="5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0" y="6"/>
                  </a:lnTo>
                  <a:lnTo>
                    <a:pt x="10" y="3"/>
                  </a:lnTo>
                  <a:lnTo>
                    <a:pt x="8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5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41" name="Freeform 1553"/>
            <p:cNvSpPr>
              <a:spLocks/>
            </p:cNvSpPr>
            <p:nvPr/>
          </p:nvSpPr>
          <p:spPr bwMode="auto">
            <a:xfrm>
              <a:off x="2986" y="2735"/>
              <a:ext cx="8" cy="10"/>
            </a:xfrm>
            <a:custGeom>
              <a:avLst/>
              <a:gdLst/>
              <a:ahLst/>
              <a:cxnLst>
                <a:cxn ang="0">
                  <a:pos x="1" y="9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7" y="9"/>
                </a:cxn>
                <a:cxn ang="0">
                  <a:pos x="8" y="5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</a:cxnLst>
              <a:rect l="0" t="0" r="r" b="b"/>
              <a:pathLst>
                <a:path w="8" h="10">
                  <a:moveTo>
                    <a:pt x="1" y="9"/>
                  </a:moveTo>
                  <a:lnTo>
                    <a:pt x="2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7" y="9"/>
                  </a:lnTo>
                  <a:lnTo>
                    <a:pt x="8" y="5"/>
                  </a:lnTo>
                  <a:lnTo>
                    <a:pt x="8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42" name="Freeform 1554"/>
            <p:cNvSpPr>
              <a:spLocks/>
            </p:cNvSpPr>
            <p:nvPr/>
          </p:nvSpPr>
          <p:spPr bwMode="auto">
            <a:xfrm>
              <a:off x="2973" y="2720"/>
              <a:ext cx="9" cy="9"/>
            </a:xfrm>
            <a:custGeom>
              <a:avLst/>
              <a:gdLst/>
              <a:ahLst/>
              <a:cxnLst>
                <a:cxn ang="0">
                  <a:pos x="1" y="9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9" y="9"/>
                </a:cxn>
                <a:cxn ang="0">
                  <a:pos x="9" y="5"/>
                </a:cxn>
                <a:cxn ang="0">
                  <a:pos x="9" y="2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</a:cxnLst>
              <a:rect l="0" t="0" r="r" b="b"/>
              <a:pathLst>
                <a:path w="9" h="9">
                  <a:moveTo>
                    <a:pt x="1" y="9"/>
                  </a:moveTo>
                  <a:lnTo>
                    <a:pt x="3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9" y="9"/>
                  </a:lnTo>
                  <a:lnTo>
                    <a:pt x="9" y="5"/>
                  </a:lnTo>
                  <a:lnTo>
                    <a:pt x="9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43" name="Freeform 1555"/>
            <p:cNvSpPr>
              <a:spLocks/>
            </p:cNvSpPr>
            <p:nvPr/>
          </p:nvSpPr>
          <p:spPr bwMode="auto">
            <a:xfrm>
              <a:off x="2959" y="2706"/>
              <a:ext cx="10" cy="1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4" y="9"/>
                </a:cxn>
                <a:cxn ang="0">
                  <a:pos x="5" y="10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</a:cxnLst>
              <a:rect l="0" t="0" r="r" b="b"/>
              <a:pathLst>
                <a:path w="10" h="10">
                  <a:moveTo>
                    <a:pt x="2" y="8"/>
                  </a:moveTo>
                  <a:lnTo>
                    <a:pt x="4" y="9"/>
                  </a:lnTo>
                  <a:lnTo>
                    <a:pt x="5" y="10"/>
                  </a:lnTo>
                  <a:lnTo>
                    <a:pt x="7" y="9"/>
                  </a:lnTo>
                  <a:lnTo>
                    <a:pt x="8" y="8"/>
                  </a:lnTo>
                  <a:lnTo>
                    <a:pt x="10" y="5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44" name="Freeform 1556"/>
            <p:cNvSpPr>
              <a:spLocks/>
            </p:cNvSpPr>
            <p:nvPr/>
          </p:nvSpPr>
          <p:spPr bwMode="auto">
            <a:xfrm>
              <a:off x="2945" y="2693"/>
              <a:ext cx="9" cy="10"/>
            </a:xfrm>
            <a:custGeom>
              <a:avLst/>
              <a:gdLst/>
              <a:ahLst/>
              <a:cxnLst>
                <a:cxn ang="0">
                  <a:pos x="1" y="9"/>
                </a:cxn>
                <a:cxn ang="0">
                  <a:pos x="3" y="9"/>
                </a:cxn>
                <a:cxn ang="0">
                  <a:pos x="6" y="10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</a:cxnLst>
              <a:rect l="0" t="0" r="r" b="b"/>
              <a:pathLst>
                <a:path w="9" h="10">
                  <a:moveTo>
                    <a:pt x="1" y="9"/>
                  </a:moveTo>
                  <a:lnTo>
                    <a:pt x="3" y="9"/>
                  </a:lnTo>
                  <a:lnTo>
                    <a:pt x="6" y="10"/>
                  </a:lnTo>
                  <a:lnTo>
                    <a:pt x="7" y="9"/>
                  </a:lnTo>
                  <a:lnTo>
                    <a:pt x="8" y="9"/>
                  </a:lnTo>
                  <a:lnTo>
                    <a:pt x="9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45" name="Freeform 1557"/>
            <p:cNvSpPr>
              <a:spLocks/>
            </p:cNvSpPr>
            <p:nvPr/>
          </p:nvSpPr>
          <p:spPr bwMode="auto">
            <a:xfrm>
              <a:off x="2930" y="2681"/>
              <a:ext cx="10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" y="8"/>
                </a:cxn>
                <a:cxn ang="0">
                  <a:pos x="5" y="8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0" y="8"/>
                </a:cxn>
              </a:cxnLst>
              <a:rect l="0" t="0" r="r" b="b"/>
              <a:pathLst>
                <a:path w="10" h="8">
                  <a:moveTo>
                    <a:pt x="0" y="8"/>
                  </a:moveTo>
                  <a:lnTo>
                    <a:pt x="2" y="8"/>
                  </a:lnTo>
                  <a:lnTo>
                    <a:pt x="5" y="8"/>
                  </a:lnTo>
                  <a:lnTo>
                    <a:pt x="6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46" name="Freeform 1558"/>
            <p:cNvSpPr>
              <a:spLocks/>
            </p:cNvSpPr>
            <p:nvPr/>
          </p:nvSpPr>
          <p:spPr bwMode="auto">
            <a:xfrm>
              <a:off x="2914" y="2669"/>
              <a:ext cx="9" cy="9"/>
            </a:xfrm>
            <a:custGeom>
              <a:avLst/>
              <a:gdLst/>
              <a:ahLst/>
              <a:cxnLst>
                <a:cxn ang="0">
                  <a:pos x="1" y="8"/>
                </a:cxn>
                <a:cxn ang="0">
                  <a:pos x="2" y="9"/>
                </a:cxn>
                <a:cxn ang="0">
                  <a:pos x="4" y="9"/>
                </a:cxn>
                <a:cxn ang="0">
                  <a:pos x="6" y="9"/>
                </a:cxn>
                <a:cxn ang="0">
                  <a:pos x="8" y="8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</a:cxnLst>
              <a:rect l="0" t="0" r="r" b="b"/>
              <a:pathLst>
                <a:path w="9" h="9">
                  <a:moveTo>
                    <a:pt x="1" y="8"/>
                  </a:moveTo>
                  <a:lnTo>
                    <a:pt x="2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8" y="8"/>
                  </a:lnTo>
                  <a:lnTo>
                    <a:pt x="9" y="5"/>
                  </a:lnTo>
                  <a:lnTo>
                    <a:pt x="8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47" name="Freeform 1559"/>
            <p:cNvSpPr>
              <a:spLocks/>
            </p:cNvSpPr>
            <p:nvPr/>
          </p:nvSpPr>
          <p:spPr bwMode="auto">
            <a:xfrm>
              <a:off x="2897" y="2658"/>
              <a:ext cx="10" cy="11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5" y="11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10"/>
                </a:cxn>
              </a:cxnLst>
              <a:rect l="0" t="0" r="r" b="b"/>
              <a:pathLst>
                <a:path w="10" h="11">
                  <a:moveTo>
                    <a:pt x="3" y="10"/>
                  </a:moveTo>
                  <a:lnTo>
                    <a:pt x="5" y="11"/>
                  </a:lnTo>
                  <a:lnTo>
                    <a:pt x="7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48" name="Freeform 1560"/>
            <p:cNvSpPr>
              <a:spLocks/>
            </p:cNvSpPr>
            <p:nvPr/>
          </p:nvSpPr>
          <p:spPr bwMode="auto">
            <a:xfrm>
              <a:off x="2880" y="2647"/>
              <a:ext cx="9" cy="11"/>
            </a:xfrm>
            <a:custGeom>
              <a:avLst/>
              <a:gdLst/>
              <a:ahLst/>
              <a:cxnLst>
                <a:cxn ang="0">
                  <a:pos x="2" y="10"/>
                </a:cxn>
                <a:cxn ang="0">
                  <a:pos x="5" y="11"/>
                </a:cxn>
                <a:cxn ang="0">
                  <a:pos x="7" y="10"/>
                </a:cxn>
                <a:cxn ang="0">
                  <a:pos x="9" y="10"/>
                </a:cxn>
                <a:cxn ang="0">
                  <a:pos x="9" y="6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1" y="10"/>
                </a:cxn>
                <a:cxn ang="0">
                  <a:pos x="2" y="10"/>
                </a:cxn>
              </a:cxnLst>
              <a:rect l="0" t="0" r="r" b="b"/>
              <a:pathLst>
                <a:path w="9" h="11">
                  <a:moveTo>
                    <a:pt x="2" y="10"/>
                  </a:moveTo>
                  <a:lnTo>
                    <a:pt x="5" y="11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9" y="6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49" name="Freeform 1561"/>
            <p:cNvSpPr>
              <a:spLocks/>
            </p:cNvSpPr>
            <p:nvPr/>
          </p:nvSpPr>
          <p:spPr bwMode="auto">
            <a:xfrm>
              <a:off x="2861" y="2639"/>
              <a:ext cx="12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7" y="8"/>
                </a:cxn>
                <a:cxn ang="0">
                  <a:pos x="9" y="8"/>
                </a:cxn>
                <a:cxn ang="0">
                  <a:pos x="10" y="7"/>
                </a:cxn>
                <a:cxn ang="0">
                  <a:pos x="12" y="4"/>
                </a:cxn>
                <a:cxn ang="0">
                  <a:pos x="10" y="1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3" y="7"/>
                </a:cxn>
                <a:cxn ang="0">
                  <a:pos x="4" y="8"/>
                </a:cxn>
              </a:cxnLst>
              <a:rect l="0" t="0" r="r" b="b"/>
              <a:pathLst>
                <a:path w="12" h="8">
                  <a:moveTo>
                    <a:pt x="4" y="8"/>
                  </a:moveTo>
                  <a:lnTo>
                    <a:pt x="7" y="8"/>
                  </a:lnTo>
                  <a:lnTo>
                    <a:pt x="9" y="8"/>
                  </a:lnTo>
                  <a:lnTo>
                    <a:pt x="10" y="7"/>
                  </a:lnTo>
                  <a:lnTo>
                    <a:pt x="12" y="4"/>
                  </a:lnTo>
                  <a:lnTo>
                    <a:pt x="10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3" y="7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450" name="Freeform 1562"/>
            <p:cNvSpPr>
              <a:spLocks/>
            </p:cNvSpPr>
            <p:nvPr/>
          </p:nvSpPr>
          <p:spPr bwMode="auto">
            <a:xfrm>
              <a:off x="2845" y="2629"/>
              <a:ext cx="10" cy="10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10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4" y="10"/>
                  </a:lnTo>
                  <a:lnTo>
                    <a:pt x="6" y="10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9451" name="Freeform 1563"/>
          <p:cNvSpPr>
            <a:spLocks/>
          </p:cNvSpPr>
          <p:nvPr/>
        </p:nvSpPr>
        <p:spPr bwMode="auto">
          <a:xfrm>
            <a:off x="4487863" y="4546600"/>
            <a:ext cx="15875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6" y="10"/>
              </a:cxn>
              <a:cxn ang="0">
                <a:pos x="7" y="10"/>
              </a:cxn>
              <a:cxn ang="0">
                <a:pos x="8" y="9"/>
              </a:cxn>
              <a:cxn ang="0">
                <a:pos x="10" y="5"/>
              </a:cxn>
              <a:cxn ang="0">
                <a:pos x="8" y="2"/>
              </a:cxn>
              <a:cxn ang="0">
                <a:pos x="7" y="2"/>
              </a:cxn>
              <a:cxn ang="0">
                <a:pos x="6" y="0"/>
              </a:cxn>
              <a:cxn ang="0">
                <a:pos x="3" y="2"/>
              </a:cxn>
              <a:cxn ang="0">
                <a:pos x="2" y="2"/>
              </a:cxn>
              <a:cxn ang="0">
                <a:pos x="0" y="5"/>
              </a:cxn>
              <a:cxn ang="0">
                <a:pos x="2" y="9"/>
              </a:cxn>
              <a:cxn ang="0">
                <a:pos x="3" y="10"/>
              </a:cxn>
            </a:cxnLst>
            <a:rect l="0" t="0" r="r" b="b"/>
            <a:pathLst>
              <a:path w="10" h="10">
                <a:moveTo>
                  <a:pt x="3" y="10"/>
                </a:moveTo>
                <a:lnTo>
                  <a:pt x="6" y="10"/>
                </a:lnTo>
                <a:lnTo>
                  <a:pt x="7" y="10"/>
                </a:lnTo>
                <a:lnTo>
                  <a:pt x="8" y="9"/>
                </a:lnTo>
                <a:lnTo>
                  <a:pt x="10" y="5"/>
                </a:lnTo>
                <a:lnTo>
                  <a:pt x="8" y="2"/>
                </a:lnTo>
                <a:lnTo>
                  <a:pt x="7" y="2"/>
                </a:lnTo>
                <a:lnTo>
                  <a:pt x="6" y="0"/>
                </a:lnTo>
                <a:lnTo>
                  <a:pt x="3" y="2"/>
                </a:lnTo>
                <a:lnTo>
                  <a:pt x="2" y="2"/>
                </a:lnTo>
                <a:lnTo>
                  <a:pt x="0" y="5"/>
                </a:lnTo>
                <a:lnTo>
                  <a:pt x="2" y="9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52" name="Freeform 1564"/>
          <p:cNvSpPr>
            <a:spLocks/>
          </p:cNvSpPr>
          <p:nvPr/>
        </p:nvSpPr>
        <p:spPr bwMode="auto">
          <a:xfrm>
            <a:off x="4459288" y="4533900"/>
            <a:ext cx="15875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5" y="10"/>
              </a:cxn>
              <a:cxn ang="0">
                <a:pos x="6" y="10"/>
              </a:cxn>
              <a:cxn ang="0">
                <a:pos x="9" y="8"/>
              </a:cxn>
              <a:cxn ang="0">
                <a:pos x="10" y="5"/>
              </a:cxn>
              <a:cxn ang="0">
                <a:pos x="9" y="2"/>
              </a:cxn>
              <a:cxn ang="0">
                <a:pos x="8" y="1"/>
              </a:cxn>
              <a:cxn ang="0">
                <a:pos x="5" y="0"/>
              </a:cxn>
              <a:cxn ang="0">
                <a:pos x="3" y="1"/>
              </a:cxn>
              <a:cxn ang="0">
                <a:pos x="1" y="2"/>
              </a:cxn>
              <a:cxn ang="0">
                <a:pos x="0" y="5"/>
              </a:cxn>
              <a:cxn ang="0">
                <a:pos x="1" y="8"/>
              </a:cxn>
              <a:cxn ang="0">
                <a:pos x="3" y="10"/>
              </a:cxn>
            </a:cxnLst>
            <a:rect l="0" t="0" r="r" b="b"/>
            <a:pathLst>
              <a:path w="10" h="10">
                <a:moveTo>
                  <a:pt x="3" y="10"/>
                </a:moveTo>
                <a:lnTo>
                  <a:pt x="5" y="10"/>
                </a:lnTo>
                <a:lnTo>
                  <a:pt x="6" y="10"/>
                </a:lnTo>
                <a:lnTo>
                  <a:pt x="9" y="8"/>
                </a:lnTo>
                <a:lnTo>
                  <a:pt x="10" y="5"/>
                </a:lnTo>
                <a:lnTo>
                  <a:pt x="9" y="2"/>
                </a:lnTo>
                <a:lnTo>
                  <a:pt x="8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5"/>
                </a:lnTo>
                <a:lnTo>
                  <a:pt x="1" y="8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53" name="Freeform 1565"/>
          <p:cNvSpPr>
            <a:spLocks/>
          </p:cNvSpPr>
          <p:nvPr/>
        </p:nvSpPr>
        <p:spPr bwMode="auto">
          <a:xfrm>
            <a:off x="4430713" y="4522788"/>
            <a:ext cx="15875" cy="14287"/>
          </a:xfrm>
          <a:custGeom>
            <a:avLst/>
            <a:gdLst/>
            <a:ahLst/>
            <a:cxnLst>
              <a:cxn ang="0">
                <a:pos x="3" y="9"/>
              </a:cxn>
              <a:cxn ang="0">
                <a:pos x="5" y="9"/>
              </a:cxn>
              <a:cxn ang="0">
                <a:pos x="7" y="9"/>
              </a:cxn>
              <a:cxn ang="0">
                <a:pos x="8" y="8"/>
              </a:cxn>
              <a:cxn ang="0">
                <a:pos x="10" y="3"/>
              </a:cxn>
              <a:cxn ang="0">
                <a:pos x="8" y="1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0" y="3"/>
              </a:cxn>
              <a:cxn ang="0">
                <a:pos x="2" y="8"/>
              </a:cxn>
              <a:cxn ang="0">
                <a:pos x="3" y="9"/>
              </a:cxn>
            </a:cxnLst>
            <a:rect l="0" t="0" r="r" b="b"/>
            <a:pathLst>
              <a:path w="10" h="9">
                <a:moveTo>
                  <a:pt x="3" y="9"/>
                </a:moveTo>
                <a:lnTo>
                  <a:pt x="5" y="9"/>
                </a:lnTo>
                <a:lnTo>
                  <a:pt x="7" y="9"/>
                </a:lnTo>
                <a:lnTo>
                  <a:pt x="8" y="8"/>
                </a:lnTo>
                <a:lnTo>
                  <a:pt x="10" y="3"/>
                </a:lnTo>
                <a:lnTo>
                  <a:pt x="8" y="1"/>
                </a:ln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0" y="3"/>
                </a:lnTo>
                <a:lnTo>
                  <a:pt x="2" y="8"/>
                </a:lnTo>
                <a:lnTo>
                  <a:pt x="3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54" name="Freeform 1566"/>
          <p:cNvSpPr>
            <a:spLocks/>
          </p:cNvSpPr>
          <p:nvPr/>
        </p:nvSpPr>
        <p:spPr bwMode="auto">
          <a:xfrm>
            <a:off x="4400550" y="4508500"/>
            <a:ext cx="15875" cy="17463"/>
          </a:xfrm>
          <a:custGeom>
            <a:avLst/>
            <a:gdLst/>
            <a:ahLst/>
            <a:cxnLst>
              <a:cxn ang="0">
                <a:pos x="2" y="11"/>
              </a:cxn>
              <a:cxn ang="0">
                <a:pos x="5" y="11"/>
              </a:cxn>
              <a:cxn ang="0">
                <a:pos x="7" y="11"/>
              </a:cxn>
              <a:cxn ang="0">
                <a:pos x="9" y="9"/>
              </a:cxn>
              <a:cxn ang="0">
                <a:pos x="10" y="6"/>
              </a:cxn>
              <a:cxn ang="0">
                <a:pos x="9" y="3"/>
              </a:cxn>
              <a:cxn ang="0">
                <a:pos x="7" y="1"/>
              </a:cxn>
              <a:cxn ang="0">
                <a:pos x="5" y="0"/>
              </a:cxn>
              <a:cxn ang="0">
                <a:pos x="4" y="1"/>
              </a:cxn>
              <a:cxn ang="0">
                <a:pos x="2" y="3"/>
              </a:cxn>
              <a:cxn ang="0">
                <a:pos x="0" y="6"/>
              </a:cxn>
              <a:cxn ang="0">
                <a:pos x="2" y="9"/>
              </a:cxn>
              <a:cxn ang="0">
                <a:pos x="2" y="11"/>
              </a:cxn>
            </a:cxnLst>
            <a:rect l="0" t="0" r="r" b="b"/>
            <a:pathLst>
              <a:path w="10" h="11">
                <a:moveTo>
                  <a:pt x="2" y="11"/>
                </a:moveTo>
                <a:lnTo>
                  <a:pt x="5" y="11"/>
                </a:lnTo>
                <a:lnTo>
                  <a:pt x="7" y="11"/>
                </a:lnTo>
                <a:lnTo>
                  <a:pt x="9" y="9"/>
                </a:lnTo>
                <a:lnTo>
                  <a:pt x="10" y="6"/>
                </a:lnTo>
                <a:lnTo>
                  <a:pt x="9" y="3"/>
                </a:lnTo>
                <a:lnTo>
                  <a:pt x="7" y="1"/>
                </a:lnTo>
                <a:lnTo>
                  <a:pt x="5" y="0"/>
                </a:lnTo>
                <a:lnTo>
                  <a:pt x="4" y="1"/>
                </a:lnTo>
                <a:lnTo>
                  <a:pt x="2" y="3"/>
                </a:lnTo>
                <a:lnTo>
                  <a:pt x="0" y="6"/>
                </a:lnTo>
                <a:lnTo>
                  <a:pt x="2" y="9"/>
                </a:lnTo>
                <a:lnTo>
                  <a:pt x="2" y="1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55" name="Freeform 1567"/>
          <p:cNvSpPr>
            <a:spLocks/>
          </p:cNvSpPr>
          <p:nvPr/>
        </p:nvSpPr>
        <p:spPr bwMode="auto">
          <a:xfrm>
            <a:off x="4373563" y="4498975"/>
            <a:ext cx="15875" cy="14288"/>
          </a:xfrm>
          <a:custGeom>
            <a:avLst/>
            <a:gdLst/>
            <a:ahLst/>
            <a:cxnLst>
              <a:cxn ang="0">
                <a:pos x="2" y="9"/>
              </a:cxn>
              <a:cxn ang="0">
                <a:pos x="5" y="9"/>
              </a:cxn>
              <a:cxn ang="0">
                <a:pos x="6" y="9"/>
              </a:cxn>
              <a:cxn ang="0">
                <a:pos x="7" y="9"/>
              </a:cxn>
              <a:cxn ang="0">
                <a:pos x="10" y="5"/>
              </a:cxn>
              <a:cxn ang="0">
                <a:pos x="7" y="1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0" y="1"/>
              </a:cxn>
              <a:cxn ang="0">
                <a:pos x="0" y="5"/>
              </a:cxn>
              <a:cxn ang="0">
                <a:pos x="0" y="9"/>
              </a:cxn>
              <a:cxn ang="0">
                <a:pos x="2" y="9"/>
              </a:cxn>
            </a:cxnLst>
            <a:rect l="0" t="0" r="r" b="b"/>
            <a:pathLst>
              <a:path w="10" h="9">
                <a:moveTo>
                  <a:pt x="2" y="9"/>
                </a:moveTo>
                <a:lnTo>
                  <a:pt x="5" y="9"/>
                </a:lnTo>
                <a:lnTo>
                  <a:pt x="6" y="9"/>
                </a:lnTo>
                <a:lnTo>
                  <a:pt x="7" y="9"/>
                </a:lnTo>
                <a:lnTo>
                  <a:pt x="10" y="5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0" y="1"/>
                </a:lnTo>
                <a:lnTo>
                  <a:pt x="0" y="5"/>
                </a:lnTo>
                <a:lnTo>
                  <a:pt x="0" y="9"/>
                </a:lnTo>
                <a:lnTo>
                  <a:pt x="2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56" name="Freeform 1568"/>
          <p:cNvSpPr>
            <a:spLocks/>
          </p:cNvSpPr>
          <p:nvPr/>
        </p:nvSpPr>
        <p:spPr bwMode="auto">
          <a:xfrm>
            <a:off x="4341813" y="4487863"/>
            <a:ext cx="15875" cy="14287"/>
          </a:xfrm>
          <a:custGeom>
            <a:avLst/>
            <a:gdLst/>
            <a:ahLst/>
            <a:cxnLst>
              <a:cxn ang="0">
                <a:pos x="3" y="9"/>
              </a:cxn>
              <a:cxn ang="0">
                <a:pos x="5" y="9"/>
              </a:cxn>
              <a:cxn ang="0">
                <a:pos x="7" y="9"/>
              </a:cxn>
              <a:cxn ang="0">
                <a:pos x="8" y="8"/>
              </a:cxn>
              <a:cxn ang="0">
                <a:pos x="10" y="5"/>
              </a:cxn>
              <a:cxn ang="0">
                <a:pos x="8" y="1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0" y="5"/>
              </a:cxn>
              <a:cxn ang="0">
                <a:pos x="2" y="8"/>
              </a:cxn>
              <a:cxn ang="0">
                <a:pos x="3" y="9"/>
              </a:cxn>
            </a:cxnLst>
            <a:rect l="0" t="0" r="r" b="b"/>
            <a:pathLst>
              <a:path w="10" h="9">
                <a:moveTo>
                  <a:pt x="3" y="9"/>
                </a:moveTo>
                <a:lnTo>
                  <a:pt x="5" y="9"/>
                </a:lnTo>
                <a:lnTo>
                  <a:pt x="7" y="9"/>
                </a:lnTo>
                <a:lnTo>
                  <a:pt x="8" y="8"/>
                </a:lnTo>
                <a:lnTo>
                  <a:pt x="10" y="5"/>
                </a:lnTo>
                <a:lnTo>
                  <a:pt x="8" y="1"/>
                </a:ln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0" y="5"/>
                </a:lnTo>
                <a:lnTo>
                  <a:pt x="2" y="8"/>
                </a:lnTo>
                <a:lnTo>
                  <a:pt x="3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57" name="Freeform 1569"/>
          <p:cNvSpPr>
            <a:spLocks/>
          </p:cNvSpPr>
          <p:nvPr/>
        </p:nvSpPr>
        <p:spPr bwMode="auto">
          <a:xfrm>
            <a:off x="4313238" y="4478338"/>
            <a:ext cx="15875" cy="14287"/>
          </a:xfrm>
          <a:custGeom>
            <a:avLst/>
            <a:gdLst/>
            <a:ahLst/>
            <a:cxnLst>
              <a:cxn ang="0">
                <a:pos x="2" y="8"/>
              </a:cxn>
              <a:cxn ang="0">
                <a:pos x="4" y="9"/>
              </a:cxn>
              <a:cxn ang="0">
                <a:pos x="7" y="8"/>
              </a:cxn>
              <a:cxn ang="0">
                <a:pos x="8" y="7"/>
              </a:cxn>
              <a:cxn ang="0">
                <a:pos x="10" y="5"/>
              </a:cxn>
              <a:cxn ang="0">
                <a:pos x="8" y="1"/>
              </a:cxn>
              <a:cxn ang="0">
                <a:pos x="7" y="0"/>
              </a:cxn>
              <a:cxn ang="0">
                <a:pos x="4" y="0"/>
              </a:cxn>
              <a:cxn ang="0">
                <a:pos x="2" y="0"/>
              </a:cxn>
              <a:cxn ang="0">
                <a:pos x="0" y="1"/>
              </a:cxn>
              <a:cxn ang="0">
                <a:pos x="0" y="5"/>
              </a:cxn>
              <a:cxn ang="0">
                <a:pos x="0" y="7"/>
              </a:cxn>
              <a:cxn ang="0">
                <a:pos x="2" y="8"/>
              </a:cxn>
            </a:cxnLst>
            <a:rect l="0" t="0" r="r" b="b"/>
            <a:pathLst>
              <a:path w="10" h="9">
                <a:moveTo>
                  <a:pt x="2" y="8"/>
                </a:moveTo>
                <a:lnTo>
                  <a:pt x="4" y="9"/>
                </a:lnTo>
                <a:lnTo>
                  <a:pt x="7" y="8"/>
                </a:lnTo>
                <a:lnTo>
                  <a:pt x="8" y="7"/>
                </a:lnTo>
                <a:lnTo>
                  <a:pt x="10" y="5"/>
                </a:lnTo>
                <a:lnTo>
                  <a:pt x="8" y="1"/>
                </a:lnTo>
                <a:lnTo>
                  <a:pt x="7" y="0"/>
                </a:lnTo>
                <a:lnTo>
                  <a:pt x="4" y="0"/>
                </a:lnTo>
                <a:lnTo>
                  <a:pt x="2" y="0"/>
                </a:lnTo>
                <a:lnTo>
                  <a:pt x="0" y="1"/>
                </a:lnTo>
                <a:lnTo>
                  <a:pt x="0" y="5"/>
                </a:lnTo>
                <a:lnTo>
                  <a:pt x="0" y="7"/>
                </a:lnTo>
                <a:lnTo>
                  <a:pt x="2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58" name="Freeform 1570"/>
          <p:cNvSpPr>
            <a:spLocks/>
          </p:cNvSpPr>
          <p:nvPr/>
        </p:nvSpPr>
        <p:spPr bwMode="auto">
          <a:xfrm>
            <a:off x="4281488" y="4465638"/>
            <a:ext cx="15875" cy="17462"/>
          </a:xfrm>
          <a:custGeom>
            <a:avLst/>
            <a:gdLst/>
            <a:ahLst/>
            <a:cxnLst>
              <a:cxn ang="0">
                <a:pos x="3" y="11"/>
              </a:cxn>
              <a:cxn ang="0">
                <a:pos x="5" y="11"/>
              </a:cxn>
              <a:cxn ang="0">
                <a:pos x="8" y="11"/>
              </a:cxn>
              <a:cxn ang="0">
                <a:pos x="9" y="9"/>
              </a:cxn>
              <a:cxn ang="0">
                <a:pos x="10" y="5"/>
              </a:cxn>
              <a:cxn ang="0">
                <a:pos x="9" y="3"/>
              </a:cxn>
              <a:cxn ang="0">
                <a:pos x="8" y="2"/>
              </a:cxn>
              <a:cxn ang="0">
                <a:pos x="5" y="0"/>
              </a:cxn>
              <a:cxn ang="0">
                <a:pos x="3" y="2"/>
              </a:cxn>
              <a:cxn ang="0">
                <a:pos x="3" y="3"/>
              </a:cxn>
              <a:cxn ang="0">
                <a:pos x="0" y="5"/>
              </a:cxn>
              <a:cxn ang="0">
                <a:pos x="3" y="9"/>
              </a:cxn>
              <a:cxn ang="0">
                <a:pos x="3" y="11"/>
              </a:cxn>
            </a:cxnLst>
            <a:rect l="0" t="0" r="r" b="b"/>
            <a:pathLst>
              <a:path w="10" h="11">
                <a:moveTo>
                  <a:pt x="3" y="11"/>
                </a:moveTo>
                <a:lnTo>
                  <a:pt x="5" y="11"/>
                </a:lnTo>
                <a:lnTo>
                  <a:pt x="8" y="11"/>
                </a:lnTo>
                <a:lnTo>
                  <a:pt x="9" y="9"/>
                </a:lnTo>
                <a:lnTo>
                  <a:pt x="10" y="5"/>
                </a:lnTo>
                <a:lnTo>
                  <a:pt x="9" y="3"/>
                </a:lnTo>
                <a:lnTo>
                  <a:pt x="8" y="2"/>
                </a:lnTo>
                <a:lnTo>
                  <a:pt x="5" y="0"/>
                </a:lnTo>
                <a:lnTo>
                  <a:pt x="3" y="2"/>
                </a:lnTo>
                <a:lnTo>
                  <a:pt x="3" y="3"/>
                </a:lnTo>
                <a:lnTo>
                  <a:pt x="0" y="5"/>
                </a:lnTo>
                <a:lnTo>
                  <a:pt x="3" y="9"/>
                </a:lnTo>
                <a:lnTo>
                  <a:pt x="3" y="1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59" name="Freeform 1571"/>
          <p:cNvSpPr>
            <a:spLocks/>
          </p:cNvSpPr>
          <p:nvPr/>
        </p:nvSpPr>
        <p:spPr bwMode="auto">
          <a:xfrm>
            <a:off x="4252913" y="4459288"/>
            <a:ext cx="15875" cy="14287"/>
          </a:xfrm>
          <a:custGeom>
            <a:avLst/>
            <a:gdLst/>
            <a:ahLst/>
            <a:cxnLst>
              <a:cxn ang="0">
                <a:pos x="2" y="8"/>
              </a:cxn>
              <a:cxn ang="0">
                <a:pos x="5" y="9"/>
              </a:cxn>
              <a:cxn ang="0">
                <a:pos x="6" y="8"/>
              </a:cxn>
              <a:cxn ang="0">
                <a:pos x="9" y="7"/>
              </a:cxn>
              <a:cxn ang="0">
                <a:pos x="10" y="4"/>
              </a:cxn>
              <a:cxn ang="0">
                <a:pos x="9" y="1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1" y="1"/>
              </a:cxn>
              <a:cxn ang="0">
                <a:pos x="0" y="4"/>
              </a:cxn>
              <a:cxn ang="0">
                <a:pos x="1" y="7"/>
              </a:cxn>
              <a:cxn ang="0">
                <a:pos x="2" y="8"/>
              </a:cxn>
            </a:cxnLst>
            <a:rect l="0" t="0" r="r" b="b"/>
            <a:pathLst>
              <a:path w="10" h="9">
                <a:moveTo>
                  <a:pt x="2" y="8"/>
                </a:moveTo>
                <a:lnTo>
                  <a:pt x="5" y="9"/>
                </a:lnTo>
                <a:lnTo>
                  <a:pt x="6" y="8"/>
                </a:lnTo>
                <a:lnTo>
                  <a:pt x="9" y="7"/>
                </a:lnTo>
                <a:lnTo>
                  <a:pt x="10" y="4"/>
                </a:lnTo>
                <a:lnTo>
                  <a:pt x="9" y="1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1" y="1"/>
                </a:lnTo>
                <a:lnTo>
                  <a:pt x="0" y="4"/>
                </a:lnTo>
                <a:lnTo>
                  <a:pt x="1" y="7"/>
                </a:lnTo>
                <a:lnTo>
                  <a:pt x="2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60" name="Freeform 1572"/>
          <p:cNvSpPr>
            <a:spLocks/>
          </p:cNvSpPr>
          <p:nvPr/>
        </p:nvSpPr>
        <p:spPr bwMode="auto">
          <a:xfrm>
            <a:off x="4221163" y="4449763"/>
            <a:ext cx="15875" cy="14287"/>
          </a:xfrm>
          <a:custGeom>
            <a:avLst/>
            <a:gdLst/>
            <a:ahLst/>
            <a:cxnLst>
              <a:cxn ang="0">
                <a:pos x="4" y="9"/>
              </a:cxn>
              <a:cxn ang="0">
                <a:pos x="6" y="9"/>
              </a:cxn>
              <a:cxn ang="0">
                <a:pos x="7" y="9"/>
              </a:cxn>
              <a:cxn ang="0">
                <a:pos x="9" y="8"/>
              </a:cxn>
              <a:cxn ang="0">
                <a:pos x="10" y="4"/>
              </a:cxn>
              <a:cxn ang="0">
                <a:pos x="9" y="1"/>
              </a:cxn>
              <a:cxn ang="0">
                <a:pos x="7" y="0"/>
              </a:cxn>
              <a:cxn ang="0">
                <a:pos x="6" y="0"/>
              </a:cxn>
              <a:cxn ang="0">
                <a:pos x="4" y="0"/>
              </a:cxn>
              <a:cxn ang="0">
                <a:pos x="2" y="1"/>
              </a:cxn>
              <a:cxn ang="0">
                <a:pos x="0" y="4"/>
              </a:cxn>
              <a:cxn ang="0">
                <a:pos x="2" y="8"/>
              </a:cxn>
              <a:cxn ang="0">
                <a:pos x="4" y="9"/>
              </a:cxn>
            </a:cxnLst>
            <a:rect l="0" t="0" r="r" b="b"/>
            <a:pathLst>
              <a:path w="10" h="9">
                <a:moveTo>
                  <a:pt x="4" y="9"/>
                </a:moveTo>
                <a:lnTo>
                  <a:pt x="6" y="9"/>
                </a:lnTo>
                <a:lnTo>
                  <a:pt x="7" y="9"/>
                </a:lnTo>
                <a:lnTo>
                  <a:pt x="9" y="8"/>
                </a:lnTo>
                <a:lnTo>
                  <a:pt x="10" y="4"/>
                </a:lnTo>
                <a:lnTo>
                  <a:pt x="9" y="1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2" y="1"/>
                </a:lnTo>
                <a:lnTo>
                  <a:pt x="0" y="4"/>
                </a:lnTo>
                <a:lnTo>
                  <a:pt x="2" y="8"/>
                </a:lnTo>
                <a:lnTo>
                  <a:pt x="4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61" name="Freeform 1573"/>
          <p:cNvSpPr>
            <a:spLocks/>
          </p:cNvSpPr>
          <p:nvPr/>
        </p:nvSpPr>
        <p:spPr bwMode="auto">
          <a:xfrm>
            <a:off x="4191000" y="4441825"/>
            <a:ext cx="15875" cy="12700"/>
          </a:xfrm>
          <a:custGeom>
            <a:avLst/>
            <a:gdLst/>
            <a:ahLst/>
            <a:cxnLst>
              <a:cxn ang="0">
                <a:pos x="4" y="8"/>
              </a:cxn>
              <a:cxn ang="0">
                <a:pos x="5" y="8"/>
              </a:cxn>
              <a:cxn ang="0">
                <a:pos x="7" y="8"/>
              </a:cxn>
              <a:cxn ang="0">
                <a:pos x="9" y="7"/>
              </a:cxn>
              <a:cxn ang="0">
                <a:pos x="10" y="3"/>
              </a:cxn>
              <a:cxn ang="0">
                <a:pos x="9" y="1"/>
              </a:cxn>
              <a:cxn ang="0">
                <a:pos x="8" y="0"/>
              </a:cxn>
              <a:cxn ang="0">
                <a:pos x="5" y="0"/>
              </a:cxn>
              <a:cxn ang="0">
                <a:pos x="4" y="0"/>
              </a:cxn>
              <a:cxn ang="0">
                <a:pos x="2" y="1"/>
              </a:cxn>
              <a:cxn ang="0">
                <a:pos x="0" y="3"/>
              </a:cxn>
              <a:cxn ang="0">
                <a:pos x="2" y="7"/>
              </a:cxn>
              <a:cxn ang="0">
                <a:pos x="4" y="8"/>
              </a:cxn>
            </a:cxnLst>
            <a:rect l="0" t="0" r="r" b="b"/>
            <a:pathLst>
              <a:path w="10" h="8">
                <a:moveTo>
                  <a:pt x="4" y="8"/>
                </a:moveTo>
                <a:lnTo>
                  <a:pt x="5" y="8"/>
                </a:lnTo>
                <a:lnTo>
                  <a:pt x="7" y="8"/>
                </a:lnTo>
                <a:lnTo>
                  <a:pt x="9" y="7"/>
                </a:lnTo>
                <a:lnTo>
                  <a:pt x="10" y="3"/>
                </a:lnTo>
                <a:lnTo>
                  <a:pt x="9" y="1"/>
                </a:lnTo>
                <a:lnTo>
                  <a:pt x="8" y="0"/>
                </a:lnTo>
                <a:lnTo>
                  <a:pt x="5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2" y="7"/>
                </a:lnTo>
                <a:lnTo>
                  <a:pt x="4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62" name="Freeform 1574"/>
          <p:cNvSpPr>
            <a:spLocks/>
          </p:cNvSpPr>
          <p:nvPr/>
        </p:nvSpPr>
        <p:spPr bwMode="auto">
          <a:xfrm>
            <a:off x="4162425" y="4432300"/>
            <a:ext cx="15875" cy="14288"/>
          </a:xfrm>
          <a:custGeom>
            <a:avLst/>
            <a:gdLst/>
            <a:ahLst/>
            <a:cxnLst>
              <a:cxn ang="0">
                <a:pos x="2" y="9"/>
              </a:cxn>
              <a:cxn ang="0">
                <a:pos x="5" y="9"/>
              </a:cxn>
              <a:cxn ang="0">
                <a:pos x="6" y="9"/>
              </a:cxn>
              <a:cxn ang="0">
                <a:pos x="7" y="8"/>
              </a:cxn>
              <a:cxn ang="0">
                <a:pos x="10" y="6"/>
              </a:cxn>
              <a:cxn ang="0">
                <a:pos x="7" y="1"/>
              </a:cxn>
              <a:cxn ang="0">
                <a:pos x="6" y="0"/>
              </a:cxn>
              <a:cxn ang="0">
                <a:pos x="5" y="0"/>
              </a:cxn>
              <a:cxn ang="0">
                <a:pos x="3" y="0"/>
              </a:cxn>
              <a:cxn ang="0">
                <a:pos x="1" y="1"/>
              </a:cxn>
              <a:cxn ang="0">
                <a:pos x="0" y="6"/>
              </a:cxn>
              <a:cxn ang="0">
                <a:pos x="1" y="8"/>
              </a:cxn>
              <a:cxn ang="0">
                <a:pos x="2" y="9"/>
              </a:cxn>
            </a:cxnLst>
            <a:rect l="0" t="0" r="r" b="b"/>
            <a:pathLst>
              <a:path w="10" h="9">
                <a:moveTo>
                  <a:pt x="2" y="9"/>
                </a:moveTo>
                <a:lnTo>
                  <a:pt x="5" y="9"/>
                </a:lnTo>
                <a:lnTo>
                  <a:pt x="6" y="9"/>
                </a:lnTo>
                <a:lnTo>
                  <a:pt x="7" y="8"/>
                </a:lnTo>
                <a:lnTo>
                  <a:pt x="10" y="6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6"/>
                </a:lnTo>
                <a:lnTo>
                  <a:pt x="1" y="8"/>
                </a:lnTo>
                <a:lnTo>
                  <a:pt x="2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63" name="Freeform 1575"/>
          <p:cNvSpPr>
            <a:spLocks/>
          </p:cNvSpPr>
          <p:nvPr/>
        </p:nvSpPr>
        <p:spPr bwMode="auto">
          <a:xfrm>
            <a:off x="4130675" y="4424363"/>
            <a:ext cx="15875" cy="15875"/>
          </a:xfrm>
          <a:custGeom>
            <a:avLst/>
            <a:gdLst/>
            <a:ahLst/>
            <a:cxnLst>
              <a:cxn ang="0">
                <a:pos x="2" y="10"/>
              </a:cxn>
              <a:cxn ang="0">
                <a:pos x="5" y="10"/>
              </a:cxn>
              <a:cxn ang="0">
                <a:pos x="7" y="10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7" y="0"/>
              </a:cxn>
              <a:cxn ang="0">
                <a:pos x="5" y="0"/>
              </a:cxn>
              <a:cxn ang="0">
                <a:pos x="2" y="0"/>
              </a:cxn>
              <a:cxn ang="0">
                <a:pos x="1" y="1"/>
              </a:cxn>
              <a:cxn ang="0">
                <a:pos x="0" y="5"/>
              </a:cxn>
              <a:cxn ang="0">
                <a:pos x="1" y="8"/>
              </a:cxn>
              <a:cxn ang="0">
                <a:pos x="2" y="10"/>
              </a:cxn>
            </a:cxnLst>
            <a:rect l="0" t="0" r="r" b="b"/>
            <a:pathLst>
              <a:path w="10" h="10">
                <a:moveTo>
                  <a:pt x="2" y="10"/>
                </a:moveTo>
                <a:lnTo>
                  <a:pt x="5" y="10"/>
                </a:lnTo>
                <a:lnTo>
                  <a:pt x="7" y="10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7" y="0"/>
                </a:lnTo>
                <a:lnTo>
                  <a:pt x="5" y="0"/>
                </a:lnTo>
                <a:lnTo>
                  <a:pt x="2" y="0"/>
                </a:lnTo>
                <a:lnTo>
                  <a:pt x="1" y="1"/>
                </a:lnTo>
                <a:lnTo>
                  <a:pt x="0" y="5"/>
                </a:lnTo>
                <a:lnTo>
                  <a:pt x="1" y="8"/>
                </a:lnTo>
                <a:lnTo>
                  <a:pt x="2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64" name="Freeform 1576"/>
          <p:cNvSpPr>
            <a:spLocks/>
          </p:cNvSpPr>
          <p:nvPr/>
        </p:nvSpPr>
        <p:spPr bwMode="auto">
          <a:xfrm>
            <a:off x="4098925" y="4416425"/>
            <a:ext cx="15875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5" y="10"/>
              </a:cxn>
              <a:cxn ang="0">
                <a:pos x="7" y="10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7" y="0"/>
              </a:cxn>
              <a:cxn ang="0">
                <a:pos x="5" y="0"/>
              </a:cxn>
              <a:cxn ang="0">
                <a:pos x="4" y="0"/>
              </a:cxn>
              <a:cxn ang="0">
                <a:pos x="3" y="1"/>
              </a:cxn>
              <a:cxn ang="0">
                <a:pos x="0" y="5"/>
              </a:cxn>
              <a:cxn ang="0">
                <a:pos x="3" y="8"/>
              </a:cxn>
              <a:cxn ang="0">
                <a:pos x="4" y="10"/>
              </a:cxn>
            </a:cxnLst>
            <a:rect l="0" t="0" r="r" b="b"/>
            <a:pathLst>
              <a:path w="10" h="10">
                <a:moveTo>
                  <a:pt x="4" y="10"/>
                </a:moveTo>
                <a:lnTo>
                  <a:pt x="5" y="10"/>
                </a:lnTo>
                <a:lnTo>
                  <a:pt x="7" y="10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1"/>
                </a:lnTo>
                <a:lnTo>
                  <a:pt x="0" y="5"/>
                </a:lnTo>
                <a:lnTo>
                  <a:pt x="3" y="8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65" name="Freeform 1577"/>
          <p:cNvSpPr>
            <a:spLocks/>
          </p:cNvSpPr>
          <p:nvPr/>
        </p:nvSpPr>
        <p:spPr bwMode="auto">
          <a:xfrm>
            <a:off x="4068763" y="4408488"/>
            <a:ext cx="15875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5" y="10"/>
              </a:cxn>
              <a:cxn ang="0">
                <a:pos x="8" y="10"/>
              </a:cxn>
              <a:cxn ang="0">
                <a:pos x="9" y="9"/>
              </a:cxn>
              <a:cxn ang="0">
                <a:pos x="10" y="5"/>
              </a:cxn>
              <a:cxn ang="0">
                <a:pos x="9" y="1"/>
              </a:cxn>
              <a:cxn ang="0">
                <a:pos x="8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0" y="5"/>
              </a:cxn>
              <a:cxn ang="0">
                <a:pos x="2" y="9"/>
              </a:cxn>
              <a:cxn ang="0">
                <a:pos x="3" y="10"/>
              </a:cxn>
            </a:cxnLst>
            <a:rect l="0" t="0" r="r" b="b"/>
            <a:pathLst>
              <a:path w="10" h="10">
                <a:moveTo>
                  <a:pt x="3" y="10"/>
                </a:moveTo>
                <a:lnTo>
                  <a:pt x="5" y="10"/>
                </a:lnTo>
                <a:lnTo>
                  <a:pt x="8" y="10"/>
                </a:lnTo>
                <a:lnTo>
                  <a:pt x="9" y="9"/>
                </a:lnTo>
                <a:lnTo>
                  <a:pt x="10" y="5"/>
                </a:lnTo>
                <a:lnTo>
                  <a:pt x="9" y="1"/>
                </a:lnTo>
                <a:lnTo>
                  <a:pt x="8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0" y="5"/>
                </a:lnTo>
                <a:lnTo>
                  <a:pt x="2" y="9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66" name="Freeform 1578"/>
          <p:cNvSpPr>
            <a:spLocks/>
          </p:cNvSpPr>
          <p:nvPr/>
        </p:nvSpPr>
        <p:spPr bwMode="auto">
          <a:xfrm>
            <a:off x="4040188" y="4402138"/>
            <a:ext cx="12700" cy="14287"/>
          </a:xfrm>
          <a:custGeom>
            <a:avLst/>
            <a:gdLst/>
            <a:ahLst/>
            <a:cxnLst>
              <a:cxn ang="0">
                <a:pos x="2" y="9"/>
              </a:cxn>
              <a:cxn ang="0">
                <a:pos x="5" y="9"/>
              </a:cxn>
              <a:cxn ang="0">
                <a:pos x="6" y="9"/>
              </a:cxn>
              <a:cxn ang="0">
                <a:pos x="7" y="9"/>
              </a:cxn>
              <a:cxn ang="0">
                <a:pos x="8" y="4"/>
              </a:cxn>
              <a:cxn ang="0">
                <a:pos x="7" y="2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1" y="2"/>
              </a:cxn>
              <a:cxn ang="0">
                <a:pos x="0" y="4"/>
              </a:cxn>
              <a:cxn ang="0">
                <a:pos x="1" y="9"/>
              </a:cxn>
              <a:cxn ang="0">
                <a:pos x="2" y="9"/>
              </a:cxn>
            </a:cxnLst>
            <a:rect l="0" t="0" r="r" b="b"/>
            <a:pathLst>
              <a:path w="8" h="9">
                <a:moveTo>
                  <a:pt x="2" y="9"/>
                </a:moveTo>
                <a:lnTo>
                  <a:pt x="5" y="9"/>
                </a:lnTo>
                <a:lnTo>
                  <a:pt x="6" y="9"/>
                </a:lnTo>
                <a:lnTo>
                  <a:pt x="7" y="9"/>
                </a:lnTo>
                <a:lnTo>
                  <a:pt x="8" y="4"/>
                </a:lnTo>
                <a:lnTo>
                  <a:pt x="7" y="2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1" y="2"/>
                </a:lnTo>
                <a:lnTo>
                  <a:pt x="0" y="4"/>
                </a:lnTo>
                <a:lnTo>
                  <a:pt x="1" y="9"/>
                </a:lnTo>
                <a:lnTo>
                  <a:pt x="2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67" name="Freeform 1579"/>
          <p:cNvSpPr>
            <a:spLocks/>
          </p:cNvSpPr>
          <p:nvPr/>
        </p:nvSpPr>
        <p:spPr bwMode="auto">
          <a:xfrm>
            <a:off x="4006850" y="4395788"/>
            <a:ext cx="17463" cy="14287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5" y="9"/>
              </a:cxn>
              <a:cxn ang="0">
                <a:pos x="8" y="8"/>
              </a:cxn>
              <a:cxn ang="0">
                <a:pos x="10" y="8"/>
              </a:cxn>
              <a:cxn ang="0">
                <a:pos x="11" y="4"/>
              </a:cxn>
              <a:cxn ang="0">
                <a:pos x="10" y="1"/>
              </a:cxn>
              <a:cxn ang="0">
                <a:pos x="8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0" y="4"/>
              </a:cxn>
              <a:cxn ang="0">
                <a:pos x="2" y="8"/>
              </a:cxn>
              <a:cxn ang="0">
                <a:pos x="3" y="8"/>
              </a:cxn>
            </a:cxnLst>
            <a:rect l="0" t="0" r="r" b="b"/>
            <a:pathLst>
              <a:path w="11" h="9">
                <a:moveTo>
                  <a:pt x="3" y="8"/>
                </a:moveTo>
                <a:lnTo>
                  <a:pt x="5" y="9"/>
                </a:lnTo>
                <a:lnTo>
                  <a:pt x="8" y="8"/>
                </a:lnTo>
                <a:lnTo>
                  <a:pt x="10" y="8"/>
                </a:lnTo>
                <a:lnTo>
                  <a:pt x="11" y="4"/>
                </a:lnTo>
                <a:lnTo>
                  <a:pt x="10" y="1"/>
                </a:lnTo>
                <a:lnTo>
                  <a:pt x="8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0" y="4"/>
                </a:lnTo>
                <a:lnTo>
                  <a:pt x="2" y="8"/>
                </a:lnTo>
                <a:lnTo>
                  <a:pt x="3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68" name="Freeform 1580"/>
          <p:cNvSpPr>
            <a:spLocks/>
          </p:cNvSpPr>
          <p:nvPr/>
        </p:nvSpPr>
        <p:spPr bwMode="auto">
          <a:xfrm>
            <a:off x="3976688" y="4389438"/>
            <a:ext cx="15875" cy="15875"/>
          </a:xfrm>
          <a:custGeom>
            <a:avLst/>
            <a:gdLst/>
            <a:ahLst/>
            <a:cxnLst>
              <a:cxn ang="0">
                <a:pos x="5" y="10"/>
              </a:cxn>
              <a:cxn ang="0">
                <a:pos x="6" y="10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6" y="0"/>
              </a:cxn>
              <a:cxn ang="0">
                <a:pos x="5" y="0"/>
              </a:cxn>
              <a:cxn ang="0">
                <a:pos x="3" y="0"/>
              </a:cxn>
              <a:cxn ang="0">
                <a:pos x="3" y="1"/>
              </a:cxn>
              <a:cxn ang="0">
                <a:pos x="0" y="5"/>
              </a:cxn>
              <a:cxn ang="0">
                <a:pos x="3" y="8"/>
              </a:cxn>
              <a:cxn ang="0">
                <a:pos x="3" y="10"/>
              </a:cxn>
              <a:cxn ang="0">
                <a:pos x="5" y="10"/>
              </a:cxn>
            </a:cxnLst>
            <a:rect l="0" t="0" r="r" b="b"/>
            <a:pathLst>
              <a:path w="10" h="10">
                <a:moveTo>
                  <a:pt x="5" y="10"/>
                </a:moveTo>
                <a:lnTo>
                  <a:pt x="6" y="10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3" y="1"/>
                </a:lnTo>
                <a:lnTo>
                  <a:pt x="0" y="5"/>
                </a:lnTo>
                <a:lnTo>
                  <a:pt x="3" y="8"/>
                </a:lnTo>
                <a:lnTo>
                  <a:pt x="3" y="10"/>
                </a:lnTo>
                <a:lnTo>
                  <a:pt x="5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69" name="Freeform 1581"/>
          <p:cNvSpPr>
            <a:spLocks/>
          </p:cNvSpPr>
          <p:nvPr/>
        </p:nvSpPr>
        <p:spPr bwMode="auto">
          <a:xfrm>
            <a:off x="3944938" y="4383088"/>
            <a:ext cx="15875" cy="14287"/>
          </a:xfrm>
          <a:custGeom>
            <a:avLst/>
            <a:gdLst/>
            <a:ahLst/>
            <a:cxnLst>
              <a:cxn ang="0">
                <a:pos x="5" y="9"/>
              </a:cxn>
              <a:cxn ang="0">
                <a:pos x="8" y="9"/>
              </a:cxn>
              <a:cxn ang="0">
                <a:pos x="10" y="8"/>
              </a:cxn>
              <a:cxn ang="0">
                <a:pos x="10" y="4"/>
              </a:cxn>
              <a:cxn ang="0">
                <a:pos x="10" y="2"/>
              </a:cxn>
              <a:cxn ang="0">
                <a:pos x="8" y="0"/>
              </a:cxn>
              <a:cxn ang="0">
                <a:pos x="5" y="0"/>
              </a:cxn>
              <a:cxn ang="0">
                <a:pos x="4" y="0"/>
              </a:cxn>
              <a:cxn ang="0">
                <a:pos x="1" y="2"/>
              </a:cxn>
              <a:cxn ang="0">
                <a:pos x="0" y="4"/>
              </a:cxn>
              <a:cxn ang="0">
                <a:pos x="1" y="8"/>
              </a:cxn>
              <a:cxn ang="0">
                <a:pos x="4" y="9"/>
              </a:cxn>
              <a:cxn ang="0">
                <a:pos x="5" y="9"/>
              </a:cxn>
            </a:cxnLst>
            <a:rect l="0" t="0" r="r" b="b"/>
            <a:pathLst>
              <a:path w="10" h="9">
                <a:moveTo>
                  <a:pt x="5" y="9"/>
                </a:moveTo>
                <a:lnTo>
                  <a:pt x="8" y="9"/>
                </a:lnTo>
                <a:lnTo>
                  <a:pt x="10" y="8"/>
                </a:lnTo>
                <a:lnTo>
                  <a:pt x="10" y="4"/>
                </a:lnTo>
                <a:lnTo>
                  <a:pt x="10" y="2"/>
                </a:lnTo>
                <a:lnTo>
                  <a:pt x="8" y="0"/>
                </a:lnTo>
                <a:lnTo>
                  <a:pt x="5" y="0"/>
                </a:lnTo>
                <a:lnTo>
                  <a:pt x="4" y="0"/>
                </a:lnTo>
                <a:lnTo>
                  <a:pt x="1" y="2"/>
                </a:lnTo>
                <a:lnTo>
                  <a:pt x="0" y="4"/>
                </a:lnTo>
                <a:lnTo>
                  <a:pt x="1" y="8"/>
                </a:lnTo>
                <a:lnTo>
                  <a:pt x="4" y="9"/>
                </a:lnTo>
                <a:lnTo>
                  <a:pt x="5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70" name="Freeform 1582"/>
          <p:cNvSpPr>
            <a:spLocks/>
          </p:cNvSpPr>
          <p:nvPr/>
        </p:nvSpPr>
        <p:spPr bwMode="auto">
          <a:xfrm>
            <a:off x="3916363" y="4378325"/>
            <a:ext cx="15875" cy="14288"/>
          </a:xfrm>
          <a:custGeom>
            <a:avLst/>
            <a:gdLst/>
            <a:ahLst/>
            <a:cxnLst>
              <a:cxn ang="0">
                <a:pos x="5" y="9"/>
              </a:cxn>
              <a:cxn ang="0">
                <a:pos x="6" y="8"/>
              </a:cxn>
              <a:cxn ang="0">
                <a:pos x="7" y="7"/>
              </a:cxn>
              <a:cxn ang="0">
                <a:pos x="10" y="5"/>
              </a:cxn>
              <a:cxn ang="0">
                <a:pos x="7" y="0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1" y="0"/>
              </a:cxn>
              <a:cxn ang="0">
                <a:pos x="0" y="5"/>
              </a:cxn>
              <a:cxn ang="0">
                <a:pos x="1" y="7"/>
              </a:cxn>
              <a:cxn ang="0">
                <a:pos x="2" y="8"/>
              </a:cxn>
              <a:cxn ang="0">
                <a:pos x="5" y="9"/>
              </a:cxn>
            </a:cxnLst>
            <a:rect l="0" t="0" r="r" b="b"/>
            <a:pathLst>
              <a:path w="10" h="9">
                <a:moveTo>
                  <a:pt x="5" y="9"/>
                </a:moveTo>
                <a:lnTo>
                  <a:pt x="6" y="8"/>
                </a:lnTo>
                <a:lnTo>
                  <a:pt x="7" y="7"/>
                </a:lnTo>
                <a:lnTo>
                  <a:pt x="10" y="5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1" y="0"/>
                </a:lnTo>
                <a:lnTo>
                  <a:pt x="0" y="5"/>
                </a:lnTo>
                <a:lnTo>
                  <a:pt x="1" y="7"/>
                </a:lnTo>
                <a:lnTo>
                  <a:pt x="2" y="8"/>
                </a:lnTo>
                <a:lnTo>
                  <a:pt x="5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71" name="Freeform 1583"/>
          <p:cNvSpPr>
            <a:spLocks/>
          </p:cNvSpPr>
          <p:nvPr/>
        </p:nvSpPr>
        <p:spPr bwMode="auto">
          <a:xfrm>
            <a:off x="3884613" y="4370388"/>
            <a:ext cx="15875" cy="15875"/>
          </a:xfrm>
          <a:custGeom>
            <a:avLst/>
            <a:gdLst/>
            <a:ahLst/>
            <a:cxnLst>
              <a:cxn ang="0">
                <a:pos x="5" y="10"/>
              </a:cxn>
              <a:cxn ang="0">
                <a:pos x="7" y="10"/>
              </a:cxn>
              <a:cxn ang="0">
                <a:pos x="7" y="10"/>
              </a:cxn>
              <a:cxn ang="0">
                <a:pos x="10" y="5"/>
              </a:cxn>
              <a:cxn ang="0">
                <a:pos x="7" y="2"/>
              </a:cxn>
              <a:cxn ang="0">
                <a:pos x="7" y="1"/>
              </a:cxn>
              <a:cxn ang="0">
                <a:pos x="5" y="0"/>
              </a:cxn>
              <a:cxn ang="0">
                <a:pos x="2" y="1"/>
              </a:cxn>
              <a:cxn ang="0">
                <a:pos x="1" y="2"/>
              </a:cxn>
              <a:cxn ang="0">
                <a:pos x="0" y="5"/>
              </a:cxn>
              <a:cxn ang="0">
                <a:pos x="1" y="10"/>
              </a:cxn>
              <a:cxn ang="0">
                <a:pos x="2" y="10"/>
              </a:cxn>
              <a:cxn ang="0">
                <a:pos x="5" y="10"/>
              </a:cxn>
            </a:cxnLst>
            <a:rect l="0" t="0" r="r" b="b"/>
            <a:pathLst>
              <a:path w="10" h="10">
                <a:moveTo>
                  <a:pt x="5" y="10"/>
                </a:moveTo>
                <a:lnTo>
                  <a:pt x="7" y="10"/>
                </a:lnTo>
                <a:lnTo>
                  <a:pt x="7" y="10"/>
                </a:lnTo>
                <a:lnTo>
                  <a:pt x="10" y="5"/>
                </a:lnTo>
                <a:lnTo>
                  <a:pt x="7" y="2"/>
                </a:lnTo>
                <a:lnTo>
                  <a:pt x="7" y="1"/>
                </a:lnTo>
                <a:lnTo>
                  <a:pt x="5" y="0"/>
                </a:lnTo>
                <a:lnTo>
                  <a:pt x="2" y="1"/>
                </a:lnTo>
                <a:lnTo>
                  <a:pt x="1" y="2"/>
                </a:lnTo>
                <a:lnTo>
                  <a:pt x="0" y="5"/>
                </a:lnTo>
                <a:lnTo>
                  <a:pt x="1" y="10"/>
                </a:lnTo>
                <a:lnTo>
                  <a:pt x="2" y="10"/>
                </a:lnTo>
                <a:lnTo>
                  <a:pt x="5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72" name="Freeform 1584"/>
          <p:cNvSpPr>
            <a:spLocks/>
          </p:cNvSpPr>
          <p:nvPr/>
        </p:nvSpPr>
        <p:spPr bwMode="auto">
          <a:xfrm>
            <a:off x="3852863" y="4365625"/>
            <a:ext cx="15875" cy="15875"/>
          </a:xfrm>
          <a:custGeom>
            <a:avLst/>
            <a:gdLst/>
            <a:ahLst/>
            <a:cxnLst>
              <a:cxn ang="0">
                <a:pos x="5" y="10"/>
              </a:cxn>
              <a:cxn ang="0">
                <a:pos x="6" y="10"/>
              </a:cxn>
              <a:cxn ang="0">
                <a:pos x="9" y="8"/>
              </a:cxn>
              <a:cxn ang="0">
                <a:pos x="10" y="5"/>
              </a:cxn>
              <a:cxn ang="0">
                <a:pos x="9" y="2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1" y="2"/>
              </a:cxn>
              <a:cxn ang="0">
                <a:pos x="0" y="5"/>
              </a:cxn>
              <a:cxn ang="0">
                <a:pos x="1" y="8"/>
              </a:cxn>
              <a:cxn ang="0">
                <a:pos x="2" y="10"/>
              </a:cxn>
              <a:cxn ang="0">
                <a:pos x="5" y="10"/>
              </a:cxn>
            </a:cxnLst>
            <a:rect l="0" t="0" r="r" b="b"/>
            <a:pathLst>
              <a:path w="10" h="10">
                <a:moveTo>
                  <a:pt x="5" y="10"/>
                </a:moveTo>
                <a:lnTo>
                  <a:pt x="6" y="10"/>
                </a:lnTo>
                <a:lnTo>
                  <a:pt x="9" y="8"/>
                </a:lnTo>
                <a:lnTo>
                  <a:pt x="10" y="5"/>
                </a:lnTo>
                <a:lnTo>
                  <a:pt x="9" y="2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1" y="2"/>
                </a:lnTo>
                <a:lnTo>
                  <a:pt x="0" y="5"/>
                </a:lnTo>
                <a:lnTo>
                  <a:pt x="1" y="8"/>
                </a:lnTo>
                <a:lnTo>
                  <a:pt x="2" y="10"/>
                </a:lnTo>
                <a:lnTo>
                  <a:pt x="5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73" name="Freeform 1585"/>
          <p:cNvSpPr>
            <a:spLocks/>
          </p:cNvSpPr>
          <p:nvPr/>
        </p:nvSpPr>
        <p:spPr bwMode="auto">
          <a:xfrm>
            <a:off x="3821113" y="4360863"/>
            <a:ext cx="15875" cy="15875"/>
          </a:xfrm>
          <a:custGeom>
            <a:avLst/>
            <a:gdLst/>
            <a:ahLst/>
            <a:cxnLst>
              <a:cxn ang="0">
                <a:pos x="5" y="10"/>
              </a:cxn>
              <a:cxn ang="0">
                <a:pos x="7" y="10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7" y="1"/>
              </a:cxn>
              <a:cxn ang="0">
                <a:pos x="5" y="0"/>
              </a:cxn>
              <a:cxn ang="0">
                <a:pos x="4" y="1"/>
              </a:cxn>
              <a:cxn ang="0">
                <a:pos x="1" y="1"/>
              </a:cxn>
              <a:cxn ang="0">
                <a:pos x="0" y="5"/>
              </a:cxn>
              <a:cxn ang="0">
                <a:pos x="1" y="8"/>
              </a:cxn>
              <a:cxn ang="0">
                <a:pos x="4" y="10"/>
              </a:cxn>
              <a:cxn ang="0">
                <a:pos x="5" y="10"/>
              </a:cxn>
            </a:cxnLst>
            <a:rect l="0" t="0" r="r" b="b"/>
            <a:pathLst>
              <a:path w="10" h="10">
                <a:moveTo>
                  <a:pt x="5" y="10"/>
                </a:moveTo>
                <a:lnTo>
                  <a:pt x="7" y="10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7" y="1"/>
                </a:lnTo>
                <a:lnTo>
                  <a:pt x="5" y="0"/>
                </a:lnTo>
                <a:lnTo>
                  <a:pt x="4" y="1"/>
                </a:lnTo>
                <a:lnTo>
                  <a:pt x="1" y="1"/>
                </a:lnTo>
                <a:lnTo>
                  <a:pt x="0" y="5"/>
                </a:lnTo>
                <a:lnTo>
                  <a:pt x="1" y="8"/>
                </a:lnTo>
                <a:lnTo>
                  <a:pt x="4" y="10"/>
                </a:lnTo>
                <a:lnTo>
                  <a:pt x="5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74" name="Freeform 1586"/>
          <p:cNvSpPr>
            <a:spLocks/>
          </p:cNvSpPr>
          <p:nvPr/>
        </p:nvSpPr>
        <p:spPr bwMode="auto">
          <a:xfrm>
            <a:off x="3789363" y="4354513"/>
            <a:ext cx="15875" cy="15875"/>
          </a:xfrm>
          <a:custGeom>
            <a:avLst/>
            <a:gdLst/>
            <a:ahLst/>
            <a:cxnLst>
              <a:cxn ang="0">
                <a:pos x="5" y="10"/>
              </a:cxn>
              <a:cxn ang="0">
                <a:pos x="8" y="10"/>
              </a:cxn>
              <a:cxn ang="0">
                <a:pos x="9" y="9"/>
              </a:cxn>
              <a:cxn ang="0">
                <a:pos x="10" y="5"/>
              </a:cxn>
              <a:cxn ang="0">
                <a:pos x="9" y="3"/>
              </a:cxn>
              <a:cxn ang="0">
                <a:pos x="8" y="1"/>
              </a:cxn>
              <a:cxn ang="0">
                <a:pos x="5" y="0"/>
              </a:cxn>
              <a:cxn ang="0">
                <a:pos x="4" y="1"/>
              </a:cxn>
              <a:cxn ang="0">
                <a:pos x="3" y="3"/>
              </a:cxn>
              <a:cxn ang="0">
                <a:pos x="0" y="5"/>
              </a:cxn>
              <a:cxn ang="0">
                <a:pos x="3" y="9"/>
              </a:cxn>
              <a:cxn ang="0">
                <a:pos x="4" y="10"/>
              </a:cxn>
              <a:cxn ang="0">
                <a:pos x="5" y="10"/>
              </a:cxn>
            </a:cxnLst>
            <a:rect l="0" t="0" r="r" b="b"/>
            <a:pathLst>
              <a:path w="10" h="10">
                <a:moveTo>
                  <a:pt x="5" y="10"/>
                </a:moveTo>
                <a:lnTo>
                  <a:pt x="8" y="10"/>
                </a:lnTo>
                <a:lnTo>
                  <a:pt x="9" y="9"/>
                </a:lnTo>
                <a:lnTo>
                  <a:pt x="10" y="5"/>
                </a:lnTo>
                <a:lnTo>
                  <a:pt x="9" y="3"/>
                </a:lnTo>
                <a:lnTo>
                  <a:pt x="8" y="1"/>
                </a:lnTo>
                <a:lnTo>
                  <a:pt x="5" y="0"/>
                </a:lnTo>
                <a:lnTo>
                  <a:pt x="4" y="1"/>
                </a:lnTo>
                <a:lnTo>
                  <a:pt x="3" y="3"/>
                </a:lnTo>
                <a:lnTo>
                  <a:pt x="0" y="5"/>
                </a:lnTo>
                <a:lnTo>
                  <a:pt x="3" y="9"/>
                </a:lnTo>
                <a:lnTo>
                  <a:pt x="4" y="10"/>
                </a:lnTo>
                <a:lnTo>
                  <a:pt x="5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75" name="Freeform 1587"/>
          <p:cNvSpPr>
            <a:spLocks/>
          </p:cNvSpPr>
          <p:nvPr/>
        </p:nvSpPr>
        <p:spPr bwMode="auto">
          <a:xfrm>
            <a:off x="3757613" y="4351338"/>
            <a:ext cx="17462" cy="14287"/>
          </a:xfrm>
          <a:custGeom>
            <a:avLst/>
            <a:gdLst/>
            <a:ahLst/>
            <a:cxnLst>
              <a:cxn ang="0">
                <a:pos x="6" y="9"/>
              </a:cxn>
              <a:cxn ang="0">
                <a:pos x="8" y="9"/>
              </a:cxn>
              <a:cxn ang="0">
                <a:pos x="10" y="8"/>
              </a:cxn>
              <a:cxn ang="0">
                <a:pos x="11" y="5"/>
              </a:cxn>
              <a:cxn ang="0">
                <a:pos x="10" y="1"/>
              </a:cxn>
              <a:cxn ang="0">
                <a:pos x="8" y="0"/>
              </a:cxn>
              <a:cxn ang="0">
                <a:pos x="6" y="0"/>
              </a:cxn>
              <a:cxn ang="0">
                <a:pos x="5" y="0"/>
              </a:cxn>
              <a:cxn ang="0">
                <a:pos x="4" y="0"/>
              </a:cxn>
              <a:cxn ang="0">
                <a:pos x="1" y="1"/>
              </a:cxn>
              <a:cxn ang="0">
                <a:pos x="0" y="5"/>
              </a:cxn>
              <a:cxn ang="0">
                <a:pos x="1" y="8"/>
              </a:cxn>
              <a:cxn ang="0">
                <a:pos x="4" y="9"/>
              </a:cxn>
              <a:cxn ang="0">
                <a:pos x="5" y="9"/>
              </a:cxn>
              <a:cxn ang="0">
                <a:pos x="6" y="9"/>
              </a:cxn>
            </a:cxnLst>
            <a:rect l="0" t="0" r="r" b="b"/>
            <a:pathLst>
              <a:path w="11" h="9">
                <a:moveTo>
                  <a:pt x="6" y="9"/>
                </a:moveTo>
                <a:lnTo>
                  <a:pt x="8" y="9"/>
                </a:lnTo>
                <a:lnTo>
                  <a:pt x="10" y="8"/>
                </a:lnTo>
                <a:lnTo>
                  <a:pt x="11" y="5"/>
                </a:lnTo>
                <a:lnTo>
                  <a:pt x="10" y="1"/>
                </a:lnTo>
                <a:lnTo>
                  <a:pt x="8" y="0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1" y="1"/>
                </a:lnTo>
                <a:lnTo>
                  <a:pt x="0" y="5"/>
                </a:lnTo>
                <a:lnTo>
                  <a:pt x="1" y="8"/>
                </a:lnTo>
                <a:lnTo>
                  <a:pt x="4" y="9"/>
                </a:lnTo>
                <a:lnTo>
                  <a:pt x="5" y="9"/>
                </a:lnTo>
                <a:lnTo>
                  <a:pt x="6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76" name="Freeform 1588"/>
          <p:cNvSpPr>
            <a:spLocks/>
          </p:cNvSpPr>
          <p:nvPr/>
        </p:nvSpPr>
        <p:spPr bwMode="auto">
          <a:xfrm>
            <a:off x="3729038" y="4346575"/>
            <a:ext cx="15875" cy="15875"/>
          </a:xfrm>
          <a:custGeom>
            <a:avLst/>
            <a:gdLst/>
            <a:ahLst/>
            <a:cxnLst>
              <a:cxn ang="0">
                <a:pos x="5" y="10"/>
              </a:cxn>
              <a:cxn ang="0">
                <a:pos x="6" y="10"/>
              </a:cxn>
              <a:cxn ang="0">
                <a:pos x="7" y="8"/>
              </a:cxn>
              <a:cxn ang="0">
                <a:pos x="10" y="5"/>
              </a:cxn>
              <a:cxn ang="0">
                <a:pos x="7" y="2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0" y="2"/>
              </a:cxn>
              <a:cxn ang="0">
                <a:pos x="0" y="5"/>
              </a:cxn>
              <a:cxn ang="0">
                <a:pos x="0" y="8"/>
              </a:cxn>
              <a:cxn ang="0">
                <a:pos x="2" y="10"/>
              </a:cxn>
              <a:cxn ang="0">
                <a:pos x="5" y="10"/>
              </a:cxn>
            </a:cxnLst>
            <a:rect l="0" t="0" r="r" b="b"/>
            <a:pathLst>
              <a:path w="10" h="10">
                <a:moveTo>
                  <a:pt x="5" y="10"/>
                </a:moveTo>
                <a:lnTo>
                  <a:pt x="6" y="10"/>
                </a:lnTo>
                <a:lnTo>
                  <a:pt x="7" y="8"/>
                </a:lnTo>
                <a:lnTo>
                  <a:pt x="10" y="5"/>
                </a:lnTo>
                <a:lnTo>
                  <a:pt x="7" y="2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0" y="2"/>
                </a:lnTo>
                <a:lnTo>
                  <a:pt x="0" y="5"/>
                </a:lnTo>
                <a:lnTo>
                  <a:pt x="0" y="8"/>
                </a:lnTo>
                <a:lnTo>
                  <a:pt x="2" y="10"/>
                </a:lnTo>
                <a:lnTo>
                  <a:pt x="5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77" name="Freeform 1589"/>
          <p:cNvSpPr>
            <a:spLocks/>
          </p:cNvSpPr>
          <p:nvPr/>
        </p:nvSpPr>
        <p:spPr bwMode="auto">
          <a:xfrm>
            <a:off x="3697288" y="4343400"/>
            <a:ext cx="15875" cy="15875"/>
          </a:xfrm>
          <a:custGeom>
            <a:avLst/>
            <a:gdLst/>
            <a:ahLst/>
            <a:cxnLst>
              <a:cxn ang="0">
                <a:pos x="5" y="10"/>
              </a:cxn>
              <a:cxn ang="0">
                <a:pos x="6" y="8"/>
              </a:cxn>
              <a:cxn ang="0">
                <a:pos x="7" y="7"/>
              </a:cxn>
              <a:cxn ang="0">
                <a:pos x="10" y="4"/>
              </a:cxn>
              <a:cxn ang="0">
                <a:pos x="7" y="1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1" y="1"/>
              </a:cxn>
              <a:cxn ang="0">
                <a:pos x="0" y="4"/>
              </a:cxn>
              <a:cxn ang="0">
                <a:pos x="1" y="7"/>
              </a:cxn>
              <a:cxn ang="0">
                <a:pos x="2" y="8"/>
              </a:cxn>
              <a:cxn ang="0">
                <a:pos x="5" y="10"/>
              </a:cxn>
            </a:cxnLst>
            <a:rect l="0" t="0" r="r" b="b"/>
            <a:pathLst>
              <a:path w="10" h="10">
                <a:moveTo>
                  <a:pt x="5" y="10"/>
                </a:moveTo>
                <a:lnTo>
                  <a:pt x="6" y="8"/>
                </a:lnTo>
                <a:lnTo>
                  <a:pt x="7" y="7"/>
                </a:lnTo>
                <a:lnTo>
                  <a:pt x="10" y="4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1" y="1"/>
                </a:lnTo>
                <a:lnTo>
                  <a:pt x="0" y="4"/>
                </a:lnTo>
                <a:lnTo>
                  <a:pt x="1" y="7"/>
                </a:lnTo>
                <a:lnTo>
                  <a:pt x="2" y="8"/>
                </a:lnTo>
                <a:lnTo>
                  <a:pt x="5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78" name="Freeform 1590"/>
          <p:cNvSpPr>
            <a:spLocks/>
          </p:cNvSpPr>
          <p:nvPr/>
        </p:nvSpPr>
        <p:spPr bwMode="auto">
          <a:xfrm>
            <a:off x="3665538" y="4340225"/>
            <a:ext cx="14287" cy="14288"/>
          </a:xfrm>
          <a:custGeom>
            <a:avLst/>
            <a:gdLst/>
            <a:ahLst/>
            <a:cxnLst>
              <a:cxn ang="0">
                <a:pos x="5" y="9"/>
              </a:cxn>
              <a:cxn ang="0">
                <a:pos x="7" y="8"/>
              </a:cxn>
              <a:cxn ang="0">
                <a:pos x="7" y="7"/>
              </a:cxn>
              <a:cxn ang="0">
                <a:pos x="9" y="4"/>
              </a:cxn>
              <a:cxn ang="0">
                <a:pos x="7" y="1"/>
              </a:cxn>
              <a:cxn ang="0">
                <a:pos x="7" y="0"/>
              </a:cxn>
              <a:cxn ang="0">
                <a:pos x="5" y="0"/>
              </a:cxn>
              <a:cxn ang="0">
                <a:pos x="2" y="0"/>
              </a:cxn>
              <a:cxn ang="0">
                <a:pos x="1" y="1"/>
              </a:cxn>
              <a:cxn ang="0">
                <a:pos x="0" y="4"/>
              </a:cxn>
              <a:cxn ang="0">
                <a:pos x="1" y="7"/>
              </a:cxn>
              <a:cxn ang="0">
                <a:pos x="2" y="8"/>
              </a:cxn>
              <a:cxn ang="0">
                <a:pos x="5" y="9"/>
              </a:cxn>
            </a:cxnLst>
            <a:rect l="0" t="0" r="r" b="b"/>
            <a:pathLst>
              <a:path w="9" h="9">
                <a:moveTo>
                  <a:pt x="5" y="9"/>
                </a:moveTo>
                <a:lnTo>
                  <a:pt x="7" y="8"/>
                </a:lnTo>
                <a:lnTo>
                  <a:pt x="7" y="7"/>
                </a:lnTo>
                <a:lnTo>
                  <a:pt x="9" y="4"/>
                </a:lnTo>
                <a:lnTo>
                  <a:pt x="7" y="1"/>
                </a:lnTo>
                <a:lnTo>
                  <a:pt x="7" y="0"/>
                </a:lnTo>
                <a:lnTo>
                  <a:pt x="5" y="0"/>
                </a:lnTo>
                <a:lnTo>
                  <a:pt x="2" y="0"/>
                </a:lnTo>
                <a:lnTo>
                  <a:pt x="1" y="1"/>
                </a:lnTo>
                <a:lnTo>
                  <a:pt x="0" y="4"/>
                </a:lnTo>
                <a:lnTo>
                  <a:pt x="1" y="7"/>
                </a:lnTo>
                <a:lnTo>
                  <a:pt x="2" y="8"/>
                </a:lnTo>
                <a:lnTo>
                  <a:pt x="5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79" name="Freeform 1591"/>
          <p:cNvSpPr>
            <a:spLocks/>
          </p:cNvSpPr>
          <p:nvPr/>
        </p:nvSpPr>
        <p:spPr bwMode="auto">
          <a:xfrm>
            <a:off x="3633788" y="4335463"/>
            <a:ext cx="15875" cy="14287"/>
          </a:xfrm>
          <a:custGeom>
            <a:avLst/>
            <a:gdLst/>
            <a:ahLst/>
            <a:cxnLst>
              <a:cxn ang="0">
                <a:pos x="4" y="9"/>
              </a:cxn>
              <a:cxn ang="0">
                <a:pos x="7" y="9"/>
              </a:cxn>
              <a:cxn ang="0">
                <a:pos x="9" y="7"/>
              </a:cxn>
              <a:cxn ang="0">
                <a:pos x="10" y="5"/>
              </a:cxn>
              <a:cxn ang="0">
                <a:pos x="9" y="1"/>
              </a:cxn>
              <a:cxn ang="0">
                <a:pos x="7" y="0"/>
              </a:cxn>
              <a:cxn ang="0">
                <a:pos x="4" y="0"/>
              </a:cxn>
              <a:cxn ang="0">
                <a:pos x="3" y="0"/>
              </a:cxn>
              <a:cxn ang="0">
                <a:pos x="1" y="1"/>
              </a:cxn>
              <a:cxn ang="0">
                <a:pos x="0" y="5"/>
              </a:cxn>
              <a:cxn ang="0">
                <a:pos x="1" y="7"/>
              </a:cxn>
              <a:cxn ang="0">
                <a:pos x="3" y="9"/>
              </a:cxn>
              <a:cxn ang="0">
                <a:pos x="4" y="9"/>
              </a:cxn>
            </a:cxnLst>
            <a:rect l="0" t="0" r="r" b="b"/>
            <a:pathLst>
              <a:path w="10" h="9">
                <a:moveTo>
                  <a:pt x="4" y="9"/>
                </a:moveTo>
                <a:lnTo>
                  <a:pt x="7" y="9"/>
                </a:lnTo>
                <a:lnTo>
                  <a:pt x="9" y="7"/>
                </a:lnTo>
                <a:lnTo>
                  <a:pt x="10" y="5"/>
                </a:lnTo>
                <a:lnTo>
                  <a:pt x="9" y="1"/>
                </a:lnTo>
                <a:lnTo>
                  <a:pt x="7" y="0"/>
                </a:lnTo>
                <a:lnTo>
                  <a:pt x="4" y="0"/>
                </a:lnTo>
                <a:lnTo>
                  <a:pt x="3" y="0"/>
                </a:lnTo>
                <a:lnTo>
                  <a:pt x="1" y="1"/>
                </a:lnTo>
                <a:lnTo>
                  <a:pt x="0" y="5"/>
                </a:lnTo>
                <a:lnTo>
                  <a:pt x="1" y="7"/>
                </a:lnTo>
                <a:lnTo>
                  <a:pt x="3" y="9"/>
                </a:lnTo>
                <a:lnTo>
                  <a:pt x="4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80" name="Freeform 1592"/>
          <p:cNvSpPr>
            <a:spLocks/>
          </p:cNvSpPr>
          <p:nvPr/>
        </p:nvSpPr>
        <p:spPr bwMode="auto">
          <a:xfrm>
            <a:off x="3602038" y="4329113"/>
            <a:ext cx="15875" cy="17462"/>
          </a:xfrm>
          <a:custGeom>
            <a:avLst/>
            <a:gdLst/>
            <a:ahLst/>
            <a:cxnLst>
              <a:cxn ang="0">
                <a:pos x="5" y="11"/>
              </a:cxn>
              <a:cxn ang="0">
                <a:pos x="8" y="11"/>
              </a:cxn>
              <a:cxn ang="0">
                <a:pos x="9" y="9"/>
              </a:cxn>
              <a:cxn ang="0">
                <a:pos x="10" y="7"/>
              </a:cxn>
              <a:cxn ang="0">
                <a:pos x="9" y="3"/>
              </a:cxn>
              <a:cxn ang="0">
                <a:pos x="8" y="2"/>
              </a:cxn>
              <a:cxn ang="0">
                <a:pos x="5" y="0"/>
              </a:cxn>
              <a:cxn ang="0">
                <a:pos x="3" y="2"/>
              </a:cxn>
              <a:cxn ang="0">
                <a:pos x="1" y="3"/>
              </a:cxn>
              <a:cxn ang="0">
                <a:pos x="0" y="7"/>
              </a:cxn>
              <a:cxn ang="0">
                <a:pos x="1" y="9"/>
              </a:cxn>
              <a:cxn ang="0">
                <a:pos x="3" y="11"/>
              </a:cxn>
              <a:cxn ang="0">
                <a:pos x="5" y="11"/>
              </a:cxn>
            </a:cxnLst>
            <a:rect l="0" t="0" r="r" b="b"/>
            <a:pathLst>
              <a:path w="10" h="11">
                <a:moveTo>
                  <a:pt x="5" y="11"/>
                </a:moveTo>
                <a:lnTo>
                  <a:pt x="8" y="11"/>
                </a:lnTo>
                <a:lnTo>
                  <a:pt x="9" y="9"/>
                </a:lnTo>
                <a:lnTo>
                  <a:pt x="10" y="7"/>
                </a:lnTo>
                <a:lnTo>
                  <a:pt x="9" y="3"/>
                </a:lnTo>
                <a:lnTo>
                  <a:pt x="8" y="2"/>
                </a:lnTo>
                <a:lnTo>
                  <a:pt x="5" y="0"/>
                </a:lnTo>
                <a:lnTo>
                  <a:pt x="3" y="2"/>
                </a:lnTo>
                <a:lnTo>
                  <a:pt x="1" y="3"/>
                </a:lnTo>
                <a:lnTo>
                  <a:pt x="0" y="7"/>
                </a:lnTo>
                <a:lnTo>
                  <a:pt x="1" y="9"/>
                </a:lnTo>
                <a:lnTo>
                  <a:pt x="3" y="11"/>
                </a:lnTo>
                <a:lnTo>
                  <a:pt x="5" y="1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81" name="Freeform 1593"/>
          <p:cNvSpPr>
            <a:spLocks/>
          </p:cNvSpPr>
          <p:nvPr/>
        </p:nvSpPr>
        <p:spPr bwMode="auto">
          <a:xfrm>
            <a:off x="3570288" y="4327525"/>
            <a:ext cx="15875" cy="15875"/>
          </a:xfrm>
          <a:custGeom>
            <a:avLst/>
            <a:gdLst/>
            <a:ahLst/>
            <a:cxnLst>
              <a:cxn ang="0">
                <a:pos x="5" y="10"/>
              </a:cxn>
              <a:cxn ang="0">
                <a:pos x="7" y="10"/>
              </a:cxn>
              <a:cxn ang="0">
                <a:pos x="9" y="9"/>
              </a:cxn>
              <a:cxn ang="0">
                <a:pos x="10" y="5"/>
              </a:cxn>
              <a:cxn ang="0">
                <a:pos x="9" y="1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0" y="5"/>
              </a:cxn>
              <a:cxn ang="0">
                <a:pos x="2" y="9"/>
              </a:cxn>
              <a:cxn ang="0">
                <a:pos x="3" y="10"/>
              </a:cxn>
              <a:cxn ang="0">
                <a:pos x="5" y="10"/>
              </a:cxn>
            </a:cxnLst>
            <a:rect l="0" t="0" r="r" b="b"/>
            <a:pathLst>
              <a:path w="10" h="10">
                <a:moveTo>
                  <a:pt x="5" y="10"/>
                </a:moveTo>
                <a:lnTo>
                  <a:pt x="7" y="10"/>
                </a:lnTo>
                <a:lnTo>
                  <a:pt x="9" y="9"/>
                </a:lnTo>
                <a:lnTo>
                  <a:pt x="10" y="5"/>
                </a:lnTo>
                <a:lnTo>
                  <a:pt x="9" y="1"/>
                </a:ln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0" y="5"/>
                </a:lnTo>
                <a:lnTo>
                  <a:pt x="2" y="9"/>
                </a:lnTo>
                <a:lnTo>
                  <a:pt x="3" y="10"/>
                </a:lnTo>
                <a:lnTo>
                  <a:pt x="5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82" name="Freeform 1594"/>
          <p:cNvSpPr>
            <a:spLocks/>
          </p:cNvSpPr>
          <p:nvPr/>
        </p:nvSpPr>
        <p:spPr bwMode="auto">
          <a:xfrm>
            <a:off x="3538538" y="4324350"/>
            <a:ext cx="15875" cy="15875"/>
          </a:xfrm>
          <a:custGeom>
            <a:avLst/>
            <a:gdLst/>
            <a:ahLst/>
            <a:cxnLst>
              <a:cxn ang="0">
                <a:pos x="5" y="10"/>
              </a:cxn>
              <a:cxn ang="0">
                <a:pos x="8" y="10"/>
              </a:cxn>
              <a:cxn ang="0">
                <a:pos x="9" y="8"/>
              </a:cxn>
              <a:cxn ang="0">
                <a:pos x="10" y="5"/>
              </a:cxn>
              <a:cxn ang="0">
                <a:pos x="9" y="2"/>
              </a:cxn>
              <a:cxn ang="0">
                <a:pos x="8" y="1"/>
              </a:cxn>
              <a:cxn ang="0">
                <a:pos x="5" y="0"/>
              </a:cxn>
              <a:cxn ang="0">
                <a:pos x="3" y="1"/>
              </a:cxn>
              <a:cxn ang="0">
                <a:pos x="2" y="2"/>
              </a:cxn>
              <a:cxn ang="0">
                <a:pos x="0" y="5"/>
              </a:cxn>
              <a:cxn ang="0">
                <a:pos x="2" y="8"/>
              </a:cxn>
              <a:cxn ang="0">
                <a:pos x="3" y="10"/>
              </a:cxn>
              <a:cxn ang="0">
                <a:pos x="5" y="10"/>
              </a:cxn>
            </a:cxnLst>
            <a:rect l="0" t="0" r="r" b="b"/>
            <a:pathLst>
              <a:path w="10" h="10">
                <a:moveTo>
                  <a:pt x="5" y="10"/>
                </a:moveTo>
                <a:lnTo>
                  <a:pt x="8" y="10"/>
                </a:lnTo>
                <a:lnTo>
                  <a:pt x="9" y="8"/>
                </a:lnTo>
                <a:lnTo>
                  <a:pt x="10" y="5"/>
                </a:lnTo>
                <a:lnTo>
                  <a:pt x="9" y="2"/>
                </a:lnTo>
                <a:lnTo>
                  <a:pt x="8" y="1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5"/>
                </a:lnTo>
                <a:lnTo>
                  <a:pt x="2" y="8"/>
                </a:lnTo>
                <a:lnTo>
                  <a:pt x="3" y="10"/>
                </a:lnTo>
                <a:lnTo>
                  <a:pt x="5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83" name="Freeform 1595"/>
          <p:cNvSpPr>
            <a:spLocks/>
          </p:cNvSpPr>
          <p:nvPr/>
        </p:nvSpPr>
        <p:spPr bwMode="auto">
          <a:xfrm>
            <a:off x="3508375" y="4322763"/>
            <a:ext cx="15875" cy="14287"/>
          </a:xfrm>
          <a:custGeom>
            <a:avLst/>
            <a:gdLst/>
            <a:ahLst/>
            <a:cxnLst>
              <a:cxn ang="0">
                <a:pos x="5" y="9"/>
              </a:cxn>
              <a:cxn ang="0">
                <a:pos x="6" y="8"/>
              </a:cxn>
              <a:cxn ang="0">
                <a:pos x="8" y="8"/>
              </a:cxn>
              <a:cxn ang="0">
                <a:pos x="10" y="4"/>
              </a:cxn>
              <a:cxn ang="0">
                <a:pos x="8" y="1"/>
              </a:cxn>
              <a:cxn ang="0">
                <a:pos x="6" y="0"/>
              </a:cxn>
              <a:cxn ang="0">
                <a:pos x="5" y="0"/>
              </a:cxn>
              <a:cxn ang="0">
                <a:pos x="3" y="0"/>
              </a:cxn>
              <a:cxn ang="0">
                <a:pos x="1" y="1"/>
              </a:cxn>
              <a:cxn ang="0">
                <a:pos x="0" y="4"/>
              </a:cxn>
              <a:cxn ang="0">
                <a:pos x="1" y="8"/>
              </a:cxn>
              <a:cxn ang="0">
                <a:pos x="3" y="8"/>
              </a:cxn>
              <a:cxn ang="0">
                <a:pos x="5" y="9"/>
              </a:cxn>
            </a:cxnLst>
            <a:rect l="0" t="0" r="r" b="b"/>
            <a:pathLst>
              <a:path w="10" h="9">
                <a:moveTo>
                  <a:pt x="5" y="9"/>
                </a:moveTo>
                <a:lnTo>
                  <a:pt x="6" y="8"/>
                </a:lnTo>
                <a:lnTo>
                  <a:pt x="8" y="8"/>
                </a:lnTo>
                <a:lnTo>
                  <a:pt x="10" y="4"/>
                </a:lnTo>
                <a:lnTo>
                  <a:pt x="8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4"/>
                </a:lnTo>
                <a:lnTo>
                  <a:pt x="1" y="8"/>
                </a:lnTo>
                <a:lnTo>
                  <a:pt x="3" y="8"/>
                </a:lnTo>
                <a:lnTo>
                  <a:pt x="5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84" name="Freeform 1596"/>
          <p:cNvSpPr>
            <a:spLocks/>
          </p:cNvSpPr>
          <p:nvPr/>
        </p:nvSpPr>
        <p:spPr bwMode="auto">
          <a:xfrm>
            <a:off x="3476625" y="4319588"/>
            <a:ext cx="15875" cy="15875"/>
          </a:xfrm>
          <a:custGeom>
            <a:avLst/>
            <a:gdLst/>
            <a:ahLst/>
            <a:cxnLst>
              <a:cxn ang="0">
                <a:pos x="5" y="10"/>
              </a:cxn>
              <a:cxn ang="0">
                <a:pos x="7" y="9"/>
              </a:cxn>
              <a:cxn ang="0">
                <a:pos x="8" y="8"/>
              </a:cxn>
              <a:cxn ang="0">
                <a:pos x="10" y="5"/>
              </a:cxn>
              <a:cxn ang="0">
                <a:pos x="8" y="0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1" y="0"/>
              </a:cxn>
              <a:cxn ang="0">
                <a:pos x="0" y="5"/>
              </a:cxn>
              <a:cxn ang="0">
                <a:pos x="1" y="8"/>
              </a:cxn>
              <a:cxn ang="0">
                <a:pos x="3" y="9"/>
              </a:cxn>
              <a:cxn ang="0">
                <a:pos x="5" y="10"/>
              </a:cxn>
            </a:cxnLst>
            <a:rect l="0" t="0" r="r" b="b"/>
            <a:pathLst>
              <a:path w="10" h="10">
                <a:moveTo>
                  <a:pt x="5" y="10"/>
                </a:moveTo>
                <a:lnTo>
                  <a:pt x="7" y="9"/>
                </a:lnTo>
                <a:lnTo>
                  <a:pt x="8" y="8"/>
                </a:lnTo>
                <a:lnTo>
                  <a:pt x="10" y="5"/>
                </a:lnTo>
                <a:lnTo>
                  <a:pt x="8" y="0"/>
                </a:ln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1" y="0"/>
                </a:lnTo>
                <a:lnTo>
                  <a:pt x="0" y="5"/>
                </a:lnTo>
                <a:lnTo>
                  <a:pt x="1" y="8"/>
                </a:lnTo>
                <a:lnTo>
                  <a:pt x="3" y="9"/>
                </a:lnTo>
                <a:lnTo>
                  <a:pt x="5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85" name="Freeform 1597"/>
          <p:cNvSpPr>
            <a:spLocks/>
          </p:cNvSpPr>
          <p:nvPr/>
        </p:nvSpPr>
        <p:spPr bwMode="auto">
          <a:xfrm>
            <a:off x="3444875" y="4316413"/>
            <a:ext cx="15875" cy="15875"/>
          </a:xfrm>
          <a:custGeom>
            <a:avLst/>
            <a:gdLst/>
            <a:ahLst/>
            <a:cxnLst>
              <a:cxn ang="0">
                <a:pos x="5" y="10"/>
              </a:cxn>
              <a:cxn ang="0">
                <a:pos x="6" y="8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6" y="0"/>
              </a:cxn>
              <a:cxn ang="0">
                <a:pos x="5" y="0"/>
              </a:cxn>
              <a:cxn ang="0">
                <a:pos x="4" y="0"/>
              </a:cxn>
              <a:cxn ang="0">
                <a:pos x="1" y="1"/>
              </a:cxn>
              <a:cxn ang="0">
                <a:pos x="0" y="5"/>
              </a:cxn>
              <a:cxn ang="0">
                <a:pos x="1" y="8"/>
              </a:cxn>
              <a:cxn ang="0">
                <a:pos x="4" y="8"/>
              </a:cxn>
              <a:cxn ang="0">
                <a:pos x="5" y="10"/>
              </a:cxn>
            </a:cxnLst>
            <a:rect l="0" t="0" r="r" b="b"/>
            <a:pathLst>
              <a:path w="10" h="10">
                <a:moveTo>
                  <a:pt x="5" y="10"/>
                </a:moveTo>
                <a:lnTo>
                  <a:pt x="6" y="8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1" y="1"/>
                </a:lnTo>
                <a:lnTo>
                  <a:pt x="0" y="5"/>
                </a:lnTo>
                <a:lnTo>
                  <a:pt x="1" y="8"/>
                </a:lnTo>
                <a:lnTo>
                  <a:pt x="4" y="8"/>
                </a:lnTo>
                <a:lnTo>
                  <a:pt x="5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86" name="Freeform 1598"/>
          <p:cNvSpPr>
            <a:spLocks/>
          </p:cNvSpPr>
          <p:nvPr/>
        </p:nvSpPr>
        <p:spPr bwMode="auto">
          <a:xfrm>
            <a:off x="3413125" y="4314825"/>
            <a:ext cx="15875" cy="14288"/>
          </a:xfrm>
          <a:custGeom>
            <a:avLst/>
            <a:gdLst/>
            <a:ahLst/>
            <a:cxnLst>
              <a:cxn ang="0">
                <a:pos x="5" y="9"/>
              </a:cxn>
              <a:cxn ang="0">
                <a:pos x="7" y="8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7" y="0"/>
              </a:cxn>
              <a:cxn ang="0">
                <a:pos x="5" y="0"/>
              </a:cxn>
              <a:cxn ang="0">
                <a:pos x="4" y="0"/>
              </a:cxn>
              <a:cxn ang="0">
                <a:pos x="1" y="1"/>
              </a:cxn>
              <a:cxn ang="0">
                <a:pos x="0" y="5"/>
              </a:cxn>
              <a:cxn ang="0">
                <a:pos x="1" y="8"/>
              </a:cxn>
              <a:cxn ang="0">
                <a:pos x="4" y="8"/>
              </a:cxn>
              <a:cxn ang="0">
                <a:pos x="5" y="9"/>
              </a:cxn>
            </a:cxnLst>
            <a:rect l="0" t="0" r="r" b="b"/>
            <a:pathLst>
              <a:path w="10" h="9">
                <a:moveTo>
                  <a:pt x="5" y="9"/>
                </a:moveTo>
                <a:lnTo>
                  <a:pt x="7" y="8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1" y="1"/>
                </a:lnTo>
                <a:lnTo>
                  <a:pt x="0" y="5"/>
                </a:lnTo>
                <a:lnTo>
                  <a:pt x="1" y="8"/>
                </a:lnTo>
                <a:lnTo>
                  <a:pt x="4" y="8"/>
                </a:lnTo>
                <a:lnTo>
                  <a:pt x="5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87" name="Freeform 1599"/>
          <p:cNvSpPr>
            <a:spLocks/>
          </p:cNvSpPr>
          <p:nvPr/>
        </p:nvSpPr>
        <p:spPr bwMode="auto">
          <a:xfrm>
            <a:off x="3381375" y="4310063"/>
            <a:ext cx="15875" cy="17462"/>
          </a:xfrm>
          <a:custGeom>
            <a:avLst/>
            <a:gdLst/>
            <a:ahLst/>
            <a:cxnLst>
              <a:cxn ang="0">
                <a:pos x="5" y="11"/>
              </a:cxn>
              <a:cxn ang="0">
                <a:pos x="8" y="11"/>
              </a:cxn>
              <a:cxn ang="0">
                <a:pos x="8" y="9"/>
              </a:cxn>
              <a:cxn ang="0">
                <a:pos x="10" y="6"/>
              </a:cxn>
              <a:cxn ang="0">
                <a:pos x="8" y="3"/>
              </a:cxn>
              <a:cxn ang="0">
                <a:pos x="8" y="2"/>
              </a:cxn>
              <a:cxn ang="0">
                <a:pos x="5" y="0"/>
              </a:cxn>
              <a:cxn ang="0">
                <a:pos x="4" y="2"/>
              </a:cxn>
              <a:cxn ang="0">
                <a:pos x="1" y="3"/>
              </a:cxn>
              <a:cxn ang="0">
                <a:pos x="0" y="6"/>
              </a:cxn>
              <a:cxn ang="0">
                <a:pos x="1" y="9"/>
              </a:cxn>
              <a:cxn ang="0">
                <a:pos x="4" y="11"/>
              </a:cxn>
              <a:cxn ang="0">
                <a:pos x="5" y="11"/>
              </a:cxn>
            </a:cxnLst>
            <a:rect l="0" t="0" r="r" b="b"/>
            <a:pathLst>
              <a:path w="10" h="11">
                <a:moveTo>
                  <a:pt x="5" y="11"/>
                </a:moveTo>
                <a:lnTo>
                  <a:pt x="8" y="11"/>
                </a:lnTo>
                <a:lnTo>
                  <a:pt x="8" y="9"/>
                </a:lnTo>
                <a:lnTo>
                  <a:pt x="10" y="6"/>
                </a:lnTo>
                <a:lnTo>
                  <a:pt x="8" y="3"/>
                </a:lnTo>
                <a:lnTo>
                  <a:pt x="8" y="2"/>
                </a:lnTo>
                <a:lnTo>
                  <a:pt x="5" y="0"/>
                </a:lnTo>
                <a:lnTo>
                  <a:pt x="4" y="2"/>
                </a:lnTo>
                <a:lnTo>
                  <a:pt x="1" y="3"/>
                </a:lnTo>
                <a:lnTo>
                  <a:pt x="0" y="6"/>
                </a:lnTo>
                <a:lnTo>
                  <a:pt x="1" y="9"/>
                </a:lnTo>
                <a:lnTo>
                  <a:pt x="4" y="11"/>
                </a:lnTo>
                <a:lnTo>
                  <a:pt x="5" y="1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88" name="Freeform 1600"/>
          <p:cNvSpPr>
            <a:spLocks/>
          </p:cNvSpPr>
          <p:nvPr/>
        </p:nvSpPr>
        <p:spPr bwMode="auto">
          <a:xfrm>
            <a:off x="3349625" y="4310063"/>
            <a:ext cx="15875" cy="15875"/>
          </a:xfrm>
          <a:custGeom>
            <a:avLst/>
            <a:gdLst/>
            <a:ahLst/>
            <a:cxnLst>
              <a:cxn ang="0">
                <a:pos x="5" y="10"/>
              </a:cxn>
              <a:cxn ang="0">
                <a:pos x="8" y="9"/>
              </a:cxn>
              <a:cxn ang="0">
                <a:pos x="9" y="9"/>
              </a:cxn>
              <a:cxn ang="0">
                <a:pos x="10" y="5"/>
              </a:cxn>
              <a:cxn ang="0">
                <a:pos x="9" y="0"/>
              </a:cxn>
              <a:cxn ang="0">
                <a:pos x="8" y="0"/>
              </a:cxn>
              <a:cxn ang="0">
                <a:pos x="5" y="0"/>
              </a:cxn>
              <a:cxn ang="0">
                <a:pos x="3" y="0"/>
              </a:cxn>
              <a:cxn ang="0">
                <a:pos x="1" y="0"/>
              </a:cxn>
              <a:cxn ang="0">
                <a:pos x="0" y="5"/>
              </a:cxn>
              <a:cxn ang="0">
                <a:pos x="1" y="9"/>
              </a:cxn>
              <a:cxn ang="0">
                <a:pos x="3" y="9"/>
              </a:cxn>
              <a:cxn ang="0">
                <a:pos x="5" y="10"/>
              </a:cxn>
            </a:cxnLst>
            <a:rect l="0" t="0" r="r" b="b"/>
            <a:pathLst>
              <a:path w="10" h="10">
                <a:moveTo>
                  <a:pt x="5" y="10"/>
                </a:moveTo>
                <a:lnTo>
                  <a:pt x="8" y="9"/>
                </a:lnTo>
                <a:lnTo>
                  <a:pt x="9" y="9"/>
                </a:lnTo>
                <a:lnTo>
                  <a:pt x="10" y="5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0"/>
                </a:lnTo>
                <a:lnTo>
                  <a:pt x="1" y="0"/>
                </a:lnTo>
                <a:lnTo>
                  <a:pt x="0" y="5"/>
                </a:lnTo>
                <a:lnTo>
                  <a:pt x="1" y="9"/>
                </a:lnTo>
                <a:lnTo>
                  <a:pt x="3" y="9"/>
                </a:lnTo>
                <a:lnTo>
                  <a:pt x="5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89" name="Freeform 1601"/>
          <p:cNvSpPr>
            <a:spLocks/>
          </p:cNvSpPr>
          <p:nvPr/>
        </p:nvSpPr>
        <p:spPr bwMode="auto">
          <a:xfrm>
            <a:off x="3317875" y="4306888"/>
            <a:ext cx="15875" cy="17462"/>
          </a:xfrm>
          <a:custGeom>
            <a:avLst/>
            <a:gdLst/>
            <a:ahLst/>
            <a:cxnLst>
              <a:cxn ang="0">
                <a:pos x="5" y="11"/>
              </a:cxn>
              <a:cxn ang="0">
                <a:pos x="8" y="11"/>
              </a:cxn>
              <a:cxn ang="0">
                <a:pos x="9" y="10"/>
              </a:cxn>
              <a:cxn ang="0">
                <a:pos x="10" y="6"/>
              </a:cxn>
              <a:cxn ang="0">
                <a:pos x="9" y="2"/>
              </a:cxn>
              <a:cxn ang="0">
                <a:pos x="8" y="1"/>
              </a:cxn>
              <a:cxn ang="0">
                <a:pos x="5" y="0"/>
              </a:cxn>
              <a:cxn ang="0">
                <a:pos x="4" y="1"/>
              </a:cxn>
              <a:cxn ang="0">
                <a:pos x="2" y="2"/>
              </a:cxn>
              <a:cxn ang="0">
                <a:pos x="0" y="6"/>
              </a:cxn>
              <a:cxn ang="0">
                <a:pos x="2" y="10"/>
              </a:cxn>
              <a:cxn ang="0">
                <a:pos x="4" y="11"/>
              </a:cxn>
              <a:cxn ang="0">
                <a:pos x="5" y="11"/>
              </a:cxn>
            </a:cxnLst>
            <a:rect l="0" t="0" r="r" b="b"/>
            <a:pathLst>
              <a:path w="10" h="11">
                <a:moveTo>
                  <a:pt x="5" y="11"/>
                </a:moveTo>
                <a:lnTo>
                  <a:pt x="8" y="11"/>
                </a:lnTo>
                <a:lnTo>
                  <a:pt x="9" y="10"/>
                </a:lnTo>
                <a:lnTo>
                  <a:pt x="10" y="6"/>
                </a:lnTo>
                <a:lnTo>
                  <a:pt x="9" y="2"/>
                </a:lnTo>
                <a:lnTo>
                  <a:pt x="8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6"/>
                </a:lnTo>
                <a:lnTo>
                  <a:pt x="2" y="10"/>
                </a:lnTo>
                <a:lnTo>
                  <a:pt x="4" y="11"/>
                </a:lnTo>
                <a:lnTo>
                  <a:pt x="5" y="1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90" name="Freeform 1602"/>
          <p:cNvSpPr>
            <a:spLocks/>
          </p:cNvSpPr>
          <p:nvPr/>
        </p:nvSpPr>
        <p:spPr bwMode="auto">
          <a:xfrm>
            <a:off x="3287713" y="4306888"/>
            <a:ext cx="14287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7" y="8"/>
              </a:cxn>
              <a:cxn ang="0">
                <a:pos x="8" y="8"/>
              </a:cxn>
              <a:cxn ang="0">
                <a:pos x="9" y="5"/>
              </a:cxn>
              <a:cxn ang="0">
                <a:pos x="8" y="1"/>
              </a:cxn>
              <a:cxn ang="0">
                <a:pos x="7" y="0"/>
              </a:cxn>
              <a:cxn ang="0">
                <a:pos x="4" y="0"/>
              </a:cxn>
              <a:cxn ang="0">
                <a:pos x="2" y="0"/>
              </a:cxn>
              <a:cxn ang="0">
                <a:pos x="1" y="1"/>
              </a:cxn>
              <a:cxn ang="0">
                <a:pos x="0" y="5"/>
              </a:cxn>
              <a:cxn ang="0">
                <a:pos x="1" y="8"/>
              </a:cxn>
              <a:cxn ang="0">
                <a:pos x="2" y="8"/>
              </a:cxn>
              <a:cxn ang="0">
                <a:pos x="4" y="10"/>
              </a:cxn>
            </a:cxnLst>
            <a:rect l="0" t="0" r="r" b="b"/>
            <a:pathLst>
              <a:path w="9" h="10">
                <a:moveTo>
                  <a:pt x="4" y="10"/>
                </a:moveTo>
                <a:lnTo>
                  <a:pt x="7" y="8"/>
                </a:lnTo>
                <a:lnTo>
                  <a:pt x="8" y="8"/>
                </a:lnTo>
                <a:lnTo>
                  <a:pt x="9" y="5"/>
                </a:lnTo>
                <a:lnTo>
                  <a:pt x="8" y="1"/>
                </a:lnTo>
                <a:lnTo>
                  <a:pt x="7" y="0"/>
                </a:lnTo>
                <a:lnTo>
                  <a:pt x="4" y="0"/>
                </a:lnTo>
                <a:lnTo>
                  <a:pt x="2" y="0"/>
                </a:lnTo>
                <a:lnTo>
                  <a:pt x="1" y="1"/>
                </a:lnTo>
                <a:lnTo>
                  <a:pt x="0" y="5"/>
                </a:lnTo>
                <a:lnTo>
                  <a:pt x="1" y="8"/>
                </a:lnTo>
                <a:lnTo>
                  <a:pt x="2" y="8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91" name="Freeform 1603"/>
          <p:cNvSpPr>
            <a:spLocks/>
          </p:cNvSpPr>
          <p:nvPr/>
        </p:nvSpPr>
        <p:spPr bwMode="auto">
          <a:xfrm>
            <a:off x="3255963" y="4305300"/>
            <a:ext cx="15875" cy="14288"/>
          </a:xfrm>
          <a:custGeom>
            <a:avLst/>
            <a:gdLst/>
            <a:ahLst/>
            <a:cxnLst>
              <a:cxn ang="0">
                <a:pos x="5" y="9"/>
              </a:cxn>
              <a:cxn ang="0">
                <a:pos x="7" y="9"/>
              </a:cxn>
              <a:cxn ang="0">
                <a:pos x="8" y="8"/>
              </a:cxn>
              <a:cxn ang="0">
                <a:pos x="10" y="5"/>
              </a:cxn>
              <a:cxn ang="0">
                <a:pos x="8" y="1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1" y="1"/>
              </a:cxn>
              <a:cxn ang="0">
                <a:pos x="0" y="5"/>
              </a:cxn>
              <a:cxn ang="0">
                <a:pos x="1" y="8"/>
              </a:cxn>
              <a:cxn ang="0">
                <a:pos x="3" y="9"/>
              </a:cxn>
              <a:cxn ang="0">
                <a:pos x="5" y="9"/>
              </a:cxn>
            </a:cxnLst>
            <a:rect l="0" t="0" r="r" b="b"/>
            <a:pathLst>
              <a:path w="10" h="9">
                <a:moveTo>
                  <a:pt x="5" y="9"/>
                </a:moveTo>
                <a:lnTo>
                  <a:pt x="7" y="9"/>
                </a:lnTo>
                <a:lnTo>
                  <a:pt x="8" y="8"/>
                </a:lnTo>
                <a:lnTo>
                  <a:pt x="10" y="5"/>
                </a:lnTo>
                <a:lnTo>
                  <a:pt x="8" y="1"/>
                </a:ln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5"/>
                </a:lnTo>
                <a:lnTo>
                  <a:pt x="1" y="8"/>
                </a:lnTo>
                <a:lnTo>
                  <a:pt x="3" y="9"/>
                </a:lnTo>
                <a:lnTo>
                  <a:pt x="5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92" name="Freeform 1604"/>
          <p:cNvSpPr>
            <a:spLocks/>
          </p:cNvSpPr>
          <p:nvPr/>
        </p:nvSpPr>
        <p:spPr bwMode="auto">
          <a:xfrm>
            <a:off x="3224213" y="4305300"/>
            <a:ext cx="15875" cy="14288"/>
          </a:xfrm>
          <a:custGeom>
            <a:avLst/>
            <a:gdLst/>
            <a:ahLst/>
            <a:cxnLst>
              <a:cxn ang="0">
                <a:pos x="5" y="9"/>
              </a:cxn>
              <a:cxn ang="0">
                <a:pos x="7" y="8"/>
              </a:cxn>
              <a:cxn ang="0">
                <a:pos x="8" y="7"/>
              </a:cxn>
              <a:cxn ang="0">
                <a:pos x="10" y="3"/>
              </a:cxn>
              <a:cxn ang="0">
                <a:pos x="8" y="1"/>
              </a:cxn>
              <a:cxn ang="0">
                <a:pos x="7" y="0"/>
              </a:cxn>
              <a:cxn ang="0">
                <a:pos x="5" y="0"/>
              </a:cxn>
              <a:cxn ang="0">
                <a:pos x="2" y="0"/>
              </a:cxn>
              <a:cxn ang="0">
                <a:pos x="1" y="1"/>
              </a:cxn>
              <a:cxn ang="0">
                <a:pos x="0" y="3"/>
              </a:cxn>
              <a:cxn ang="0">
                <a:pos x="1" y="7"/>
              </a:cxn>
              <a:cxn ang="0">
                <a:pos x="2" y="8"/>
              </a:cxn>
              <a:cxn ang="0">
                <a:pos x="5" y="9"/>
              </a:cxn>
            </a:cxnLst>
            <a:rect l="0" t="0" r="r" b="b"/>
            <a:pathLst>
              <a:path w="10" h="9">
                <a:moveTo>
                  <a:pt x="5" y="9"/>
                </a:moveTo>
                <a:lnTo>
                  <a:pt x="7" y="8"/>
                </a:lnTo>
                <a:lnTo>
                  <a:pt x="8" y="7"/>
                </a:lnTo>
                <a:lnTo>
                  <a:pt x="10" y="3"/>
                </a:lnTo>
                <a:lnTo>
                  <a:pt x="8" y="1"/>
                </a:lnTo>
                <a:lnTo>
                  <a:pt x="7" y="0"/>
                </a:lnTo>
                <a:lnTo>
                  <a:pt x="5" y="0"/>
                </a:lnTo>
                <a:lnTo>
                  <a:pt x="2" y="0"/>
                </a:lnTo>
                <a:lnTo>
                  <a:pt x="1" y="1"/>
                </a:lnTo>
                <a:lnTo>
                  <a:pt x="0" y="3"/>
                </a:lnTo>
                <a:lnTo>
                  <a:pt x="1" y="7"/>
                </a:lnTo>
                <a:lnTo>
                  <a:pt x="2" y="8"/>
                </a:lnTo>
                <a:lnTo>
                  <a:pt x="5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93" name="Freeform 1605"/>
          <p:cNvSpPr>
            <a:spLocks/>
          </p:cNvSpPr>
          <p:nvPr/>
        </p:nvSpPr>
        <p:spPr bwMode="auto">
          <a:xfrm>
            <a:off x="3192463" y="4302125"/>
            <a:ext cx="14287" cy="15875"/>
          </a:xfrm>
          <a:custGeom>
            <a:avLst/>
            <a:gdLst/>
            <a:ahLst/>
            <a:cxnLst>
              <a:cxn ang="0">
                <a:pos x="5" y="10"/>
              </a:cxn>
              <a:cxn ang="0">
                <a:pos x="7" y="10"/>
              </a:cxn>
              <a:cxn ang="0">
                <a:pos x="9" y="9"/>
              </a:cxn>
              <a:cxn ang="0">
                <a:pos x="9" y="5"/>
              </a:cxn>
              <a:cxn ang="0">
                <a:pos x="9" y="2"/>
              </a:cxn>
              <a:cxn ang="0">
                <a:pos x="7" y="2"/>
              </a:cxn>
              <a:cxn ang="0">
                <a:pos x="5" y="0"/>
              </a:cxn>
              <a:cxn ang="0">
                <a:pos x="2" y="2"/>
              </a:cxn>
              <a:cxn ang="0">
                <a:pos x="1" y="2"/>
              </a:cxn>
              <a:cxn ang="0">
                <a:pos x="0" y="5"/>
              </a:cxn>
              <a:cxn ang="0">
                <a:pos x="1" y="9"/>
              </a:cxn>
              <a:cxn ang="0">
                <a:pos x="2" y="10"/>
              </a:cxn>
              <a:cxn ang="0">
                <a:pos x="5" y="10"/>
              </a:cxn>
            </a:cxnLst>
            <a:rect l="0" t="0" r="r" b="b"/>
            <a:pathLst>
              <a:path w="9" h="10">
                <a:moveTo>
                  <a:pt x="5" y="10"/>
                </a:moveTo>
                <a:lnTo>
                  <a:pt x="7" y="10"/>
                </a:lnTo>
                <a:lnTo>
                  <a:pt x="9" y="9"/>
                </a:lnTo>
                <a:lnTo>
                  <a:pt x="9" y="5"/>
                </a:lnTo>
                <a:lnTo>
                  <a:pt x="9" y="2"/>
                </a:lnTo>
                <a:lnTo>
                  <a:pt x="7" y="2"/>
                </a:lnTo>
                <a:lnTo>
                  <a:pt x="5" y="0"/>
                </a:lnTo>
                <a:lnTo>
                  <a:pt x="2" y="2"/>
                </a:lnTo>
                <a:lnTo>
                  <a:pt x="1" y="2"/>
                </a:lnTo>
                <a:lnTo>
                  <a:pt x="0" y="5"/>
                </a:lnTo>
                <a:lnTo>
                  <a:pt x="1" y="9"/>
                </a:lnTo>
                <a:lnTo>
                  <a:pt x="2" y="10"/>
                </a:lnTo>
                <a:lnTo>
                  <a:pt x="5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94" name="Freeform 1606"/>
          <p:cNvSpPr>
            <a:spLocks/>
          </p:cNvSpPr>
          <p:nvPr/>
        </p:nvSpPr>
        <p:spPr bwMode="auto">
          <a:xfrm>
            <a:off x="3160713" y="4302125"/>
            <a:ext cx="15875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8" y="9"/>
              </a:cxn>
              <a:cxn ang="0">
                <a:pos x="9" y="9"/>
              </a:cxn>
              <a:cxn ang="0">
                <a:pos x="10" y="5"/>
              </a:cxn>
              <a:cxn ang="0">
                <a:pos x="9" y="2"/>
              </a:cxn>
              <a:cxn ang="0">
                <a:pos x="8" y="0"/>
              </a:cxn>
              <a:cxn ang="0">
                <a:pos x="4" y="0"/>
              </a:cxn>
              <a:cxn ang="0">
                <a:pos x="3" y="0"/>
              </a:cxn>
              <a:cxn ang="0">
                <a:pos x="1" y="2"/>
              </a:cxn>
              <a:cxn ang="0">
                <a:pos x="0" y="5"/>
              </a:cxn>
              <a:cxn ang="0">
                <a:pos x="1" y="9"/>
              </a:cxn>
              <a:cxn ang="0">
                <a:pos x="3" y="9"/>
              </a:cxn>
              <a:cxn ang="0">
                <a:pos x="4" y="10"/>
              </a:cxn>
            </a:cxnLst>
            <a:rect l="0" t="0" r="r" b="b"/>
            <a:pathLst>
              <a:path w="10" h="10">
                <a:moveTo>
                  <a:pt x="4" y="10"/>
                </a:moveTo>
                <a:lnTo>
                  <a:pt x="8" y="9"/>
                </a:lnTo>
                <a:lnTo>
                  <a:pt x="9" y="9"/>
                </a:lnTo>
                <a:lnTo>
                  <a:pt x="10" y="5"/>
                </a:lnTo>
                <a:lnTo>
                  <a:pt x="9" y="2"/>
                </a:lnTo>
                <a:lnTo>
                  <a:pt x="8" y="0"/>
                </a:lnTo>
                <a:lnTo>
                  <a:pt x="4" y="0"/>
                </a:lnTo>
                <a:lnTo>
                  <a:pt x="3" y="0"/>
                </a:lnTo>
                <a:lnTo>
                  <a:pt x="1" y="2"/>
                </a:lnTo>
                <a:lnTo>
                  <a:pt x="0" y="5"/>
                </a:lnTo>
                <a:lnTo>
                  <a:pt x="1" y="9"/>
                </a:lnTo>
                <a:lnTo>
                  <a:pt x="3" y="9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95" name="Freeform 1607"/>
          <p:cNvSpPr>
            <a:spLocks/>
          </p:cNvSpPr>
          <p:nvPr/>
        </p:nvSpPr>
        <p:spPr bwMode="auto">
          <a:xfrm>
            <a:off x="3127375" y="4300538"/>
            <a:ext cx="15875" cy="15875"/>
          </a:xfrm>
          <a:custGeom>
            <a:avLst/>
            <a:gdLst/>
            <a:ahLst/>
            <a:cxnLst>
              <a:cxn ang="0">
                <a:pos x="6" y="10"/>
              </a:cxn>
              <a:cxn ang="0">
                <a:pos x="9" y="10"/>
              </a:cxn>
              <a:cxn ang="0">
                <a:pos x="10" y="9"/>
              </a:cxn>
              <a:cxn ang="0">
                <a:pos x="10" y="5"/>
              </a:cxn>
              <a:cxn ang="0">
                <a:pos x="10" y="3"/>
              </a:cxn>
              <a:cxn ang="0">
                <a:pos x="9" y="0"/>
              </a:cxn>
              <a:cxn ang="0">
                <a:pos x="6" y="0"/>
              </a:cxn>
              <a:cxn ang="0">
                <a:pos x="4" y="0"/>
              </a:cxn>
              <a:cxn ang="0">
                <a:pos x="2" y="3"/>
              </a:cxn>
              <a:cxn ang="0">
                <a:pos x="0" y="5"/>
              </a:cxn>
              <a:cxn ang="0">
                <a:pos x="2" y="9"/>
              </a:cxn>
              <a:cxn ang="0">
                <a:pos x="4" y="10"/>
              </a:cxn>
              <a:cxn ang="0">
                <a:pos x="6" y="10"/>
              </a:cxn>
            </a:cxnLst>
            <a:rect l="0" t="0" r="r" b="b"/>
            <a:pathLst>
              <a:path w="10" h="10">
                <a:moveTo>
                  <a:pt x="6" y="10"/>
                </a:moveTo>
                <a:lnTo>
                  <a:pt x="9" y="10"/>
                </a:lnTo>
                <a:lnTo>
                  <a:pt x="10" y="9"/>
                </a:lnTo>
                <a:lnTo>
                  <a:pt x="10" y="5"/>
                </a:lnTo>
                <a:lnTo>
                  <a:pt x="10" y="3"/>
                </a:lnTo>
                <a:lnTo>
                  <a:pt x="9" y="0"/>
                </a:lnTo>
                <a:lnTo>
                  <a:pt x="6" y="0"/>
                </a:lnTo>
                <a:lnTo>
                  <a:pt x="4" y="0"/>
                </a:lnTo>
                <a:lnTo>
                  <a:pt x="2" y="3"/>
                </a:lnTo>
                <a:lnTo>
                  <a:pt x="0" y="5"/>
                </a:lnTo>
                <a:lnTo>
                  <a:pt x="2" y="9"/>
                </a:lnTo>
                <a:lnTo>
                  <a:pt x="4" y="10"/>
                </a:lnTo>
                <a:lnTo>
                  <a:pt x="6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96" name="Freeform 1608"/>
          <p:cNvSpPr>
            <a:spLocks/>
          </p:cNvSpPr>
          <p:nvPr/>
        </p:nvSpPr>
        <p:spPr bwMode="auto">
          <a:xfrm>
            <a:off x="3097213" y="4300538"/>
            <a:ext cx="15875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7" y="10"/>
              </a:cxn>
              <a:cxn ang="0">
                <a:pos x="9" y="9"/>
              </a:cxn>
              <a:cxn ang="0">
                <a:pos x="10" y="4"/>
              </a:cxn>
              <a:cxn ang="0">
                <a:pos x="9" y="1"/>
              </a:cxn>
              <a:cxn ang="0">
                <a:pos x="7" y="0"/>
              </a:cxn>
              <a:cxn ang="0">
                <a:pos x="4" y="0"/>
              </a:cxn>
              <a:cxn ang="0">
                <a:pos x="3" y="0"/>
              </a:cxn>
              <a:cxn ang="0">
                <a:pos x="2" y="1"/>
              </a:cxn>
              <a:cxn ang="0">
                <a:pos x="0" y="4"/>
              </a:cxn>
              <a:cxn ang="0">
                <a:pos x="2" y="9"/>
              </a:cxn>
              <a:cxn ang="0">
                <a:pos x="3" y="10"/>
              </a:cxn>
              <a:cxn ang="0">
                <a:pos x="4" y="10"/>
              </a:cxn>
            </a:cxnLst>
            <a:rect l="0" t="0" r="r" b="b"/>
            <a:pathLst>
              <a:path w="10" h="10">
                <a:moveTo>
                  <a:pt x="4" y="10"/>
                </a:moveTo>
                <a:lnTo>
                  <a:pt x="7" y="10"/>
                </a:lnTo>
                <a:lnTo>
                  <a:pt x="9" y="9"/>
                </a:lnTo>
                <a:lnTo>
                  <a:pt x="10" y="4"/>
                </a:lnTo>
                <a:lnTo>
                  <a:pt x="9" y="1"/>
                </a:lnTo>
                <a:lnTo>
                  <a:pt x="7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lnTo>
                  <a:pt x="0" y="4"/>
                </a:lnTo>
                <a:lnTo>
                  <a:pt x="2" y="9"/>
                </a:lnTo>
                <a:lnTo>
                  <a:pt x="3" y="10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97" name="Freeform 1609"/>
          <p:cNvSpPr>
            <a:spLocks/>
          </p:cNvSpPr>
          <p:nvPr/>
        </p:nvSpPr>
        <p:spPr bwMode="auto">
          <a:xfrm>
            <a:off x="3063875" y="4300538"/>
            <a:ext cx="15875" cy="15875"/>
          </a:xfrm>
          <a:custGeom>
            <a:avLst/>
            <a:gdLst/>
            <a:ahLst/>
            <a:cxnLst>
              <a:cxn ang="0">
                <a:pos x="6" y="10"/>
              </a:cxn>
              <a:cxn ang="0">
                <a:pos x="9" y="10"/>
              </a:cxn>
              <a:cxn ang="0">
                <a:pos x="10" y="9"/>
              </a:cxn>
              <a:cxn ang="0">
                <a:pos x="10" y="4"/>
              </a:cxn>
              <a:cxn ang="0">
                <a:pos x="10" y="1"/>
              </a:cxn>
              <a:cxn ang="0">
                <a:pos x="9" y="0"/>
              </a:cxn>
              <a:cxn ang="0">
                <a:pos x="6" y="0"/>
              </a:cxn>
              <a:cxn ang="0">
                <a:pos x="4" y="0"/>
              </a:cxn>
              <a:cxn ang="0">
                <a:pos x="3" y="1"/>
              </a:cxn>
              <a:cxn ang="0">
                <a:pos x="0" y="4"/>
              </a:cxn>
              <a:cxn ang="0">
                <a:pos x="3" y="9"/>
              </a:cxn>
              <a:cxn ang="0">
                <a:pos x="4" y="10"/>
              </a:cxn>
              <a:cxn ang="0">
                <a:pos x="6" y="10"/>
              </a:cxn>
            </a:cxnLst>
            <a:rect l="0" t="0" r="r" b="b"/>
            <a:pathLst>
              <a:path w="10" h="10">
                <a:moveTo>
                  <a:pt x="6" y="10"/>
                </a:moveTo>
                <a:lnTo>
                  <a:pt x="9" y="10"/>
                </a:lnTo>
                <a:lnTo>
                  <a:pt x="10" y="9"/>
                </a:lnTo>
                <a:lnTo>
                  <a:pt x="10" y="4"/>
                </a:lnTo>
                <a:lnTo>
                  <a:pt x="10" y="1"/>
                </a:lnTo>
                <a:lnTo>
                  <a:pt x="9" y="0"/>
                </a:lnTo>
                <a:lnTo>
                  <a:pt x="6" y="0"/>
                </a:lnTo>
                <a:lnTo>
                  <a:pt x="4" y="0"/>
                </a:lnTo>
                <a:lnTo>
                  <a:pt x="3" y="1"/>
                </a:lnTo>
                <a:lnTo>
                  <a:pt x="0" y="4"/>
                </a:lnTo>
                <a:lnTo>
                  <a:pt x="3" y="9"/>
                </a:lnTo>
                <a:lnTo>
                  <a:pt x="4" y="10"/>
                </a:lnTo>
                <a:lnTo>
                  <a:pt x="6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498" name="Freeform 1610"/>
          <p:cNvSpPr>
            <a:spLocks/>
          </p:cNvSpPr>
          <p:nvPr/>
        </p:nvSpPr>
        <p:spPr bwMode="auto">
          <a:xfrm>
            <a:off x="3035300" y="4300538"/>
            <a:ext cx="12700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6" y="10"/>
              </a:cxn>
              <a:cxn ang="0">
                <a:pos x="8" y="8"/>
              </a:cxn>
              <a:cxn ang="0">
                <a:pos x="8" y="4"/>
              </a:cxn>
              <a:cxn ang="0">
                <a:pos x="8" y="1"/>
              </a:cxn>
              <a:cxn ang="0">
                <a:pos x="6" y="0"/>
              </a:cxn>
              <a:cxn ang="0">
                <a:pos x="3" y="0"/>
              </a:cxn>
              <a:cxn ang="0">
                <a:pos x="2" y="0"/>
              </a:cxn>
              <a:cxn ang="0">
                <a:pos x="1" y="1"/>
              </a:cxn>
              <a:cxn ang="0">
                <a:pos x="0" y="4"/>
              </a:cxn>
              <a:cxn ang="0">
                <a:pos x="1" y="8"/>
              </a:cxn>
              <a:cxn ang="0">
                <a:pos x="2" y="10"/>
              </a:cxn>
              <a:cxn ang="0">
                <a:pos x="3" y="10"/>
              </a:cxn>
            </a:cxnLst>
            <a:rect l="0" t="0" r="r" b="b"/>
            <a:pathLst>
              <a:path w="8" h="10">
                <a:moveTo>
                  <a:pt x="3" y="10"/>
                </a:moveTo>
                <a:lnTo>
                  <a:pt x="6" y="10"/>
                </a:lnTo>
                <a:lnTo>
                  <a:pt x="8" y="8"/>
                </a:lnTo>
                <a:lnTo>
                  <a:pt x="8" y="4"/>
                </a:lnTo>
                <a:lnTo>
                  <a:pt x="8" y="1"/>
                </a:lnTo>
                <a:lnTo>
                  <a:pt x="6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4"/>
                </a:lnTo>
                <a:lnTo>
                  <a:pt x="1" y="8"/>
                </a:lnTo>
                <a:lnTo>
                  <a:pt x="2" y="10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79499" name="Group 1611"/>
          <p:cNvGrpSpPr>
            <a:grpSpLocks/>
          </p:cNvGrpSpPr>
          <p:nvPr/>
        </p:nvGrpSpPr>
        <p:grpSpPr bwMode="auto">
          <a:xfrm>
            <a:off x="1166813" y="4441825"/>
            <a:ext cx="3744912" cy="1336675"/>
            <a:chOff x="735" y="2554"/>
            <a:chExt cx="2359" cy="842"/>
          </a:xfrm>
        </p:grpSpPr>
        <p:sp>
          <p:nvSpPr>
            <p:cNvPr id="679500" name="Freeform 1612"/>
            <p:cNvSpPr>
              <a:spLocks/>
            </p:cNvSpPr>
            <p:nvPr/>
          </p:nvSpPr>
          <p:spPr bwMode="auto">
            <a:xfrm>
              <a:off x="2082" y="2625"/>
              <a:ext cx="10" cy="10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6" y="9"/>
                </a:cxn>
                <a:cxn ang="0">
                  <a:pos x="7" y="9"/>
                </a:cxn>
                <a:cxn ang="0">
                  <a:pos x="10" y="5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3" y="10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6" y="9"/>
                  </a:lnTo>
                  <a:lnTo>
                    <a:pt x="7" y="9"/>
                  </a:lnTo>
                  <a:lnTo>
                    <a:pt x="10" y="5"/>
                  </a:lnTo>
                  <a:lnTo>
                    <a:pt x="7" y="1"/>
                  </a:lnTo>
                  <a:lnTo>
                    <a:pt x="6" y="1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9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01" name="Freeform 1613"/>
            <p:cNvSpPr>
              <a:spLocks/>
            </p:cNvSpPr>
            <p:nvPr/>
          </p:nvSpPr>
          <p:spPr bwMode="auto">
            <a:xfrm>
              <a:off x="2061" y="2622"/>
              <a:ext cx="10" cy="9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7" y="9"/>
                </a:cxn>
                <a:cxn ang="0">
                  <a:pos x="10" y="8"/>
                </a:cxn>
                <a:cxn ang="0">
                  <a:pos x="10" y="4"/>
                </a:cxn>
                <a:cxn ang="0">
                  <a:pos x="10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6" y="9"/>
                </a:cxn>
              </a:cxnLst>
              <a:rect l="0" t="0" r="r" b="b"/>
              <a:pathLst>
                <a:path w="10" h="9">
                  <a:moveTo>
                    <a:pt x="6" y="9"/>
                  </a:moveTo>
                  <a:lnTo>
                    <a:pt x="7" y="9"/>
                  </a:lnTo>
                  <a:lnTo>
                    <a:pt x="10" y="8"/>
                  </a:lnTo>
                  <a:lnTo>
                    <a:pt x="10" y="4"/>
                  </a:lnTo>
                  <a:lnTo>
                    <a:pt x="10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8"/>
                  </a:lnTo>
                  <a:lnTo>
                    <a:pt x="3" y="9"/>
                  </a:lnTo>
                  <a:lnTo>
                    <a:pt x="6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02" name="Freeform 1614"/>
            <p:cNvSpPr>
              <a:spLocks/>
            </p:cNvSpPr>
            <p:nvPr/>
          </p:nvSpPr>
          <p:spPr bwMode="auto">
            <a:xfrm>
              <a:off x="2042" y="2618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10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10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03" name="Freeform 1615"/>
            <p:cNvSpPr>
              <a:spLocks/>
            </p:cNvSpPr>
            <p:nvPr/>
          </p:nvSpPr>
          <p:spPr bwMode="auto">
            <a:xfrm>
              <a:off x="2022" y="2614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04" name="Freeform 1616"/>
            <p:cNvSpPr>
              <a:spLocks/>
            </p:cNvSpPr>
            <p:nvPr/>
          </p:nvSpPr>
          <p:spPr bwMode="auto">
            <a:xfrm>
              <a:off x="2002" y="2611"/>
              <a:ext cx="11" cy="11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8" y="11"/>
                </a:cxn>
                <a:cxn ang="0">
                  <a:pos x="9" y="8"/>
                </a:cxn>
                <a:cxn ang="0">
                  <a:pos x="11" y="6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3" y="11"/>
                </a:cxn>
                <a:cxn ang="0">
                  <a:pos x="5" y="11"/>
                </a:cxn>
                <a:cxn ang="0">
                  <a:pos x="5" y="11"/>
                </a:cxn>
              </a:cxnLst>
              <a:rect l="0" t="0" r="r" b="b"/>
              <a:pathLst>
                <a:path w="11" h="11">
                  <a:moveTo>
                    <a:pt x="5" y="11"/>
                  </a:moveTo>
                  <a:lnTo>
                    <a:pt x="8" y="11"/>
                  </a:lnTo>
                  <a:lnTo>
                    <a:pt x="9" y="8"/>
                  </a:lnTo>
                  <a:lnTo>
                    <a:pt x="11" y="6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8"/>
                  </a:lnTo>
                  <a:lnTo>
                    <a:pt x="3" y="11"/>
                  </a:lnTo>
                  <a:lnTo>
                    <a:pt x="5" y="11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05" name="Freeform 1617"/>
            <p:cNvSpPr>
              <a:spLocks/>
            </p:cNvSpPr>
            <p:nvPr/>
          </p:nvSpPr>
          <p:spPr bwMode="auto">
            <a:xfrm>
              <a:off x="1982" y="2608"/>
              <a:ext cx="10" cy="10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7" y="10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9"/>
                  </a:lnTo>
                  <a:lnTo>
                    <a:pt x="4" y="10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06" name="Freeform 1618"/>
            <p:cNvSpPr>
              <a:spLocks/>
            </p:cNvSpPr>
            <p:nvPr/>
          </p:nvSpPr>
          <p:spPr bwMode="auto">
            <a:xfrm>
              <a:off x="1964" y="2605"/>
              <a:ext cx="10" cy="9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10" y="4"/>
                </a:cxn>
                <a:cxn ang="0">
                  <a:pos x="7" y="2"/>
                </a:cxn>
                <a:cxn ang="0">
                  <a:pos x="6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3" y="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6" y="9"/>
                  </a:lnTo>
                  <a:lnTo>
                    <a:pt x="7" y="8"/>
                  </a:lnTo>
                  <a:lnTo>
                    <a:pt x="10" y="4"/>
                  </a:lnTo>
                  <a:lnTo>
                    <a:pt x="7" y="2"/>
                  </a:lnTo>
                  <a:lnTo>
                    <a:pt x="6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2" y="9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07" name="Freeform 1619"/>
            <p:cNvSpPr>
              <a:spLocks/>
            </p:cNvSpPr>
            <p:nvPr/>
          </p:nvSpPr>
          <p:spPr bwMode="auto">
            <a:xfrm>
              <a:off x="1943" y="2602"/>
              <a:ext cx="10" cy="9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6" y="9"/>
                </a:cxn>
              </a:cxnLst>
              <a:rect l="0" t="0" r="r" b="b"/>
              <a:pathLst>
                <a:path w="10" h="9">
                  <a:moveTo>
                    <a:pt x="6" y="9"/>
                  </a:moveTo>
                  <a:lnTo>
                    <a:pt x="8" y="9"/>
                  </a:lnTo>
                  <a:lnTo>
                    <a:pt x="10" y="9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9"/>
                  </a:lnTo>
                  <a:lnTo>
                    <a:pt x="6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08" name="Freeform 1620"/>
            <p:cNvSpPr>
              <a:spLocks/>
            </p:cNvSpPr>
            <p:nvPr/>
          </p:nvSpPr>
          <p:spPr bwMode="auto">
            <a:xfrm>
              <a:off x="1924" y="2599"/>
              <a:ext cx="10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6" y="9"/>
                </a:cxn>
                <a:cxn ang="0">
                  <a:pos x="9" y="8"/>
                </a:cxn>
                <a:cxn ang="0">
                  <a:pos x="10" y="6"/>
                </a:cxn>
                <a:cxn ang="0">
                  <a:pos x="9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9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6" y="9"/>
                  </a:lnTo>
                  <a:lnTo>
                    <a:pt x="9" y="8"/>
                  </a:lnTo>
                  <a:lnTo>
                    <a:pt x="10" y="6"/>
                  </a:lnTo>
                  <a:lnTo>
                    <a:pt x="9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09" name="Freeform 1621"/>
            <p:cNvSpPr>
              <a:spLocks/>
            </p:cNvSpPr>
            <p:nvPr/>
          </p:nvSpPr>
          <p:spPr bwMode="auto">
            <a:xfrm>
              <a:off x="1904" y="2596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10" name="Freeform 1622"/>
            <p:cNvSpPr>
              <a:spLocks/>
            </p:cNvSpPr>
            <p:nvPr/>
          </p:nvSpPr>
          <p:spPr bwMode="auto">
            <a:xfrm>
              <a:off x="1884" y="2594"/>
              <a:ext cx="10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8" y="8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9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8" y="8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11" name="Freeform 1623"/>
            <p:cNvSpPr>
              <a:spLocks/>
            </p:cNvSpPr>
            <p:nvPr/>
          </p:nvSpPr>
          <p:spPr bwMode="auto">
            <a:xfrm>
              <a:off x="1864" y="2590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12" name="Freeform 1624"/>
            <p:cNvSpPr>
              <a:spLocks/>
            </p:cNvSpPr>
            <p:nvPr/>
          </p:nvSpPr>
          <p:spPr bwMode="auto">
            <a:xfrm>
              <a:off x="1846" y="2588"/>
              <a:ext cx="10" cy="9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10" y="4"/>
                </a:cxn>
                <a:cxn ang="0">
                  <a:pos x="7" y="2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9"/>
                </a:cxn>
                <a:cxn ang="0">
                  <a:pos x="4" y="9"/>
                </a:cxn>
              </a:cxnLst>
              <a:rect l="0" t="0" r="r" b="b"/>
              <a:pathLst>
                <a:path w="10" h="9">
                  <a:moveTo>
                    <a:pt x="4" y="9"/>
                  </a:moveTo>
                  <a:lnTo>
                    <a:pt x="6" y="9"/>
                  </a:lnTo>
                  <a:lnTo>
                    <a:pt x="7" y="8"/>
                  </a:lnTo>
                  <a:lnTo>
                    <a:pt x="10" y="4"/>
                  </a:lnTo>
                  <a:lnTo>
                    <a:pt x="7" y="2"/>
                  </a:lnTo>
                  <a:lnTo>
                    <a:pt x="6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13" name="Freeform 1625"/>
            <p:cNvSpPr>
              <a:spLocks/>
            </p:cNvSpPr>
            <p:nvPr/>
          </p:nvSpPr>
          <p:spPr bwMode="auto">
            <a:xfrm>
              <a:off x="1825" y="2585"/>
              <a:ext cx="11" cy="10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1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10"/>
                </a:cxn>
                <a:cxn ang="0">
                  <a:pos x="6" y="10"/>
                </a:cxn>
              </a:cxnLst>
              <a:rect l="0" t="0" r="r" b="b"/>
              <a:pathLst>
                <a:path w="11" h="10">
                  <a:moveTo>
                    <a:pt x="6" y="10"/>
                  </a:moveTo>
                  <a:lnTo>
                    <a:pt x="7" y="10"/>
                  </a:lnTo>
                  <a:lnTo>
                    <a:pt x="8" y="9"/>
                  </a:lnTo>
                  <a:lnTo>
                    <a:pt x="11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10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14" name="Freeform 1626"/>
            <p:cNvSpPr>
              <a:spLocks/>
            </p:cNvSpPr>
            <p:nvPr/>
          </p:nvSpPr>
          <p:spPr bwMode="auto">
            <a:xfrm>
              <a:off x="1806" y="2583"/>
              <a:ext cx="9" cy="9"/>
            </a:xfrm>
            <a:custGeom>
              <a:avLst/>
              <a:gdLst/>
              <a:ahLst/>
              <a:cxnLst>
                <a:cxn ang="0">
                  <a:pos x="4" y="9"/>
                </a:cxn>
                <a:cxn ang="0">
                  <a:pos x="6" y="9"/>
                </a:cxn>
                <a:cxn ang="0">
                  <a:pos x="8" y="8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4" y="9"/>
                </a:cxn>
              </a:cxnLst>
              <a:rect l="0" t="0" r="r" b="b"/>
              <a:pathLst>
                <a:path w="9" h="9">
                  <a:moveTo>
                    <a:pt x="4" y="9"/>
                  </a:moveTo>
                  <a:lnTo>
                    <a:pt x="6" y="9"/>
                  </a:lnTo>
                  <a:lnTo>
                    <a:pt x="8" y="8"/>
                  </a:lnTo>
                  <a:lnTo>
                    <a:pt x="9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4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15" name="Freeform 1627"/>
            <p:cNvSpPr>
              <a:spLocks/>
            </p:cNvSpPr>
            <p:nvPr/>
          </p:nvSpPr>
          <p:spPr bwMode="auto">
            <a:xfrm>
              <a:off x="1785" y="2580"/>
              <a:ext cx="11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9" y="10"/>
                </a:cxn>
                <a:cxn ang="0">
                  <a:pos x="10" y="9"/>
                </a:cxn>
                <a:cxn ang="0">
                  <a:pos x="11" y="5"/>
                </a:cxn>
                <a:cxn ang="0">
                  <a:pos x="10" y="3"/>
                </a:cxn>
                <a:cxn ang="0">
                  <a:pos x="9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10"/>
                </a:cxn>
                <a:cxn ang="0">
                  <a:pos x="5" y="10"/>
                </a:cxn>
              </a:cxnLst>
              <a:rect l="0" t="0" r="r" b="b"/>
              <a:pathLst>
                <a:path w="11" h="10">
                  <a:moveTo>
                    <a:pt x="5" y="10"/>
                  </a:moveTo>
                  <a:lnTo>
                    <a:pt x="9" y="10"/>
                  </a:lnTo>
                  <a:lnTo>
                    <a:pt x="10" y="9"/>
                  </a:lnTo>
                  <a:lnTo>
                    <a:pt x="11" y="5"/>
                  </a:lnTo>
                  <a:lnTo>
                    <a:pt x="10" y="3"/>
                  </a:lnTo>
                  <a:lnTo>
                    <a:pt x="9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16" name="Freeform 1628"/>
            <p:cNvSpPr>
              <a:spLocks/>
            </p:cNvSpPr>
            <p:nvPr/>
          </p:nvSpPr>
          <p:spPr bwMode="auto">
            <a:xfrm>
              <a:off x="1765" y="2578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0" y="5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2"/>
                </a:cxn>
                <a:cxn ang="0">
                  <a:pos x="0" y="5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8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10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17" name="Freeform 1629"/>
            <p:cNvSpPr>
              <a:spLocks/>
            </p:cNvSpPr>
            <p:nvPr/>
          </p:nvSpPr>
          <p:spPr bwMode="auto">
            <a:xfrm>
              <a:off x="1746" y="2576"/>
              <a:ext cx="10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7" y="9"/>
                </a:cxn>
                <a:cxn ang="0">
                  <a:pos x="9" y="8"/>
                </a:cxn>
                <a:cxn ang="0">
                  <a:pos x="10" y="4"/>
                </a:cxn>
                <a:cxn ang="0">
                  <a:pos x="9" y="2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3" y="9"/>
                </a:cxn>
                <a:cxn ang="0">
                  <a:pos x="5" y="9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7" y="9"/>
                  </a:lnTo>
                  <a:lnTo>
                    <a:pt x="9" y="8"/>
                  </a:lnTo>
                  <a:lnTo>
                    <a:pt x="10" y="4"/>
                  </a:lnTo>
                  <a:lnTo>
                    <a:pt x="9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18" name="Freeform 1630"/>
            <p:cNvSpPr>
              <a:spLocks/>
            </p:cNvSpPr>
            <p:nvPr/>
          </p:nvSpPr>
          <p:spPr bwMode="auto">
            <a:xfrm>
              <a:off x="1727" y="2574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9"/>
                </a:cxn>
                <a:cxn ang="0">
                  <a:pos x="7" y="9"/>
                </a:cxn>
                <a:cxn ang="0">
                  <a:pos x="10" y="5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9"/>
                  </a:lnTo>
                  <a:lnTo>
                    <a:pt x="7" y="9"/>
                  </a:lnTo>
                  <a:lnTo>
                    <a:pt x="10" y="5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9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19" name="Freeform 1631"/>
            <p:cNvSpPr>
              <a:spLocks/>
            </p:cNvSpPr>
            <p:nvPr/>
          </p:nvSpPr>
          <p:spPr bwMode="auto">
            <a:xfrm>
              <a:off x="1707" y="2572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20" name="Freeform 1632"/>
            <p:cNvSpPr>
              <a:spLocks/>
            </p:cNvSpPr>
            <p:nvPr/>
          </p:nvSpPr>
          <p:spPr bwMode="auto">
            <a:xfrm>
              <a:off x="1687" y="2569"/>
              <a:ext cx="10" cy="11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6" y="10"/>
                </a:cxn>
                <a:cxn ang="0">
                  <a:pos x="7" y="9"/>
                </a:cxn>
                <a:cxn ang="0">
                  <a:pos x="10" y="5"/>
                </a:cxn>
                <a:cxn ang="0">
                  <a:pos x="7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5" y="11"/>
                </a:cxn>
              </a:cxnLst>
              <a:rect l="0" t="0" r="r" b="b"/>
              <a:pathLst>
                <a:path w="10" h="11">
                  <a:moveTo>
                    <a:pt x="5" y="11"/>
                  </a:moveTo>
                  <a:lnTo>
                    <a:pt x="6" y="10"/>
                  </a:lnTo>
                  <a:lnTo>
                    <a:pt x="7" y="9"/>
                  </a:lnTo>
                  <a:lnTo>
                    <a:pt x="10" y="5"/>
                  </a:lnTo>
                  <a:lnTo>
                    <a:pt x="7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21" name="Freeform 1633"/>
            <p:cNvSpPr>
              <a:spLocks/>
            </p:cNvSpPr>
            <p:nvPr/>
          </p:nvSpPr>
          <p:spPr bwMode="auto">
            <a:xfrm>
              <a:off x="1667" y="2568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7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7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22" name="Freeform 1634"/>
            <p:cNvSpPr>
              <a:spLocks/>
            </p:cNvSpPr>
            <p:nvPr/>
          </p:nvSpPr>
          <p:spPr bwMode="auto">
            <a:xfrm>
              <a:off x="1647" y="2566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10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4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23" name="Freeform 1635"/>
            <p:cNvSpPr>
              <a:spLocks/>
            </p:cNvSpPr>
            <p:nvPr/>
          </p:nvSpPr>
          <p:spPr bwMode="auto">
            <a:xfrm>
              <a:off x="1627" y="2565"/>
              <a:ext cx="10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4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5" y="9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8" y="9"/>
                  </a:lnTo>
                  <a:lnTo>
                    <a:pt x="9" y="8"/>
                  </a:lnTo>
                  <a:lnTo>
                    <a:pt x="10" y="4"/>
                  </a:lnTo>
                  <a:lnTo>
                    <a:pt x="9" y="1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8"/>
                  </a:lnTo>
                  <a:lnTo>
                    <a:pt x="3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24" name="Freeform 1636"/>
            <p:cNvSpPr>
              <a:spLocks/>
            </p:cNvSpPr>
            <p:nvPr/>
          </p:nvSpPr>
          <p:spPr bwMode="auto">
            <a:xfrm>
              <a:off x="1607" y="2562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10"/>
                </a:cxn>
                <a:cxn ang="0">
                  <a:pos x="9" y="10"/>
                </a:cxn>
                <a:cxn ang="0">
                  <a:pos x="10" y="6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3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10"/>
                  </a:lnTo>
                  <a:lnTo>
                    <a:pt x="9" y="10"/>
                  </a:lnTo>
                  <a:lnTo>
                    <a:pt x="10" y="6"/>
                  </a:lnTo>
                  <a:lnTo>
                    <a:pt x="9" y="3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25" name="Freeform 1637"/>
            <p:cNvSpPr>
              <a:spLocks/>
            </p:cNvSpPr>
            <p:nvPr/>
          </p:nvSpPr>
          <p:spPr bwMode="auto">
            <a:xfrm>
              <a:off x="1588" y="2562"/>
              <a:ext cx="9" cy="10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7" y="9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2" y="9"/>
                </a:cxn>
                <a:cxn ang="0">
                  <a:pos x="3" y="10"/>
                </a:cxn>
              </a:cxnLst>
              <a:rect l="0" t="0" r="r" b="b"/>
              <a:pathLst>
                <a:path w="9" h="10">
                  <a:moveTo>
                    <a:pt x="3" y="10"/>
                  </a:moveTo>
                  <a:lnTo>
                    <a:pt x="7" y="9"/>
                  </a:lnTo>
                  <a:lnTo>
                    <a:pt x="8" y="7"/>
                  </a:lnTo>
                  <a:lnTo>
                    <a:pt x="9" y="5"/>
                  </a:lnTo>
                  <a:lnTo>
                    <a:pt x="8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9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26" name="Freeform 1638"/>
            <p:cNvSpPr>
              <a:spLocks/>
            </p:cNvSpPr>
            <p:nvPr/>
          </p:nvSpPr>
          <p:spPr bwMode="auto">
            <a:xfrm>
              <a:off x="1568" y="2560"/>
              <a:ext cx="10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6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9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7" y="9"/>
                  </a:lnTo>
                  <a:lnTo>
                    <a:pt x="8" y="8"/>
                  </a:lnTo>
                  <a:lnTo>
                    <a:pt x="10" y="6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27" name="Freeform 1639"/>
            <p:cNvSpPr>
              <a:spLocks/>
            </p:cNvSpPr>
            <p:nvPr/>
          </p:nvSpPr>
          <p:spPr bwMode="auto">
            <a:xfrm>
              <a:off x="1548" y="2559"/>
              <a:ext cx="10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6" y="9"/>
                </a:cxn>
                <a:cxn ang="0">
                  <a:pos x="9" y="9"/>
                </a:cxn>
                <a:cxn ang="0">
                  <a:pos x="10" y="4"/>
                </a:cxn>
                <a:cxn ang="0">
                  <a:pos x="9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5" y="9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6" y="9"/>
                  </a:lnTo>
                  <a:lnTo>
                    <a:pt x="9" y="9"/>
                  </a:lnTo>
                  <a:lnTo>
                    <a:pt x="10" y="4"/>
                  </a:lnTo>
                  <a:lnTo>
                    <a:pt x="9" y="1"/>
                  </a:lnTo>
                  <a:lnTo>
                    <a:pt x="6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9"/>
                  </a:lnTo>
                  <a:lnTo>
                    <a:pt x="2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28" name="Freeform 1640"/>
            <p:cNvSpPr>
              <a:spLocks/>
            </p:cNvSpPr>
            <p:nvPr/>
          </p:nvSpPr>
          <p:spPr bwMode="auto">
            <a:xfrm>
              <a:off x="1528" y="2557"/>
              <a:ext cx="10" cy="11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7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3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1"/>
                </a:cxn>
              </a:cxnLst>
              <a:rect l="0" t="0" r="r" b="b"/>
              <a:pathLst>
                <a:path w="10" h="11">
                  <a:moveTo>
                    <a:pt x="5" y="11"/>
                  </a:moveTo>
                  <a:lnTo>
                    <a:pt x="7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29" name="Freeform 1641"/>
            <p:cNvSpPr>
              <a:spLocks/>
            </p:cNvSpPr>
            <p:nvPr/>
          </p:nvSpPr>
          <p:spPr bwMode="auto">
            <a:xfrm>
              <a:off x="1508" y="2557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9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9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9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9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30" name="Freeform 1642"/>
            <p:cNvSpPr>
              <a:spLocks/>
            </p:cNvSpPr>
            <p:nvPr/>
          </p:nvSpPr>
          <p:spPr bwMode="auto">
            <a:xfrm>
              <a:off x="1488" y="2556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31" name="Freeform 1643"/>
            <p:cNvSpPr>
              <a:spLocks/>
            </p:cNvSpPr>
            <p:nvPr/>
          </p:nvSpPr>
          <p:spPr bwMode="auto">
            <a:xfrm>
              <a:off x="1468" y="2556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7" y="9"/>
                </a:cxn>
                <a:cxn ang="0">
                  <a:pos x="9" y="7"/>
                </a:cxn>
                <a:cxn ang="0">
                  <a:pos x="10" y="4"/>
                </a:cxn>
                <a:cxn ang="0">
                  <a:pos x="9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3" y="9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7" y="9"/>
                  </a:lnTo>
                  <a:lnTo>
                    <a:pt x="9" y="7"/>
                  </a:lnTo>
                  <a:lnTo>
                    <a:pt x="10" y="4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2" y="7"/>
                  </a:lnTo>
                  <a:lnTo>
                    <a:pt x="3" y="9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32" name="Freeform 1644"/>
            <p:cNvSpPr>
              <a:spLocks/>
            </p:cNvSpPr>
            <p:nvPr/>
          </p:nvSpPr>
          <p:spPr bwMode="auto">
            <a:xfrm>
              <a:off x="1449" y="2555"/>
              <a:ext cx="9" cy="10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6" y="8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8"/>
                </a:cxn>
                <a:cxn ang="0">
                  <a:pos x="4" y="10"/>
                </a:cxn>
              </a:cxnLst>
              <a:rect l="0" t="0" r="r" b="b"/>
              <a:pathLst>
                <a:path w="9" h="10">
                  <a:moveTo>
                    <a:pt x="4" y="10"/>
                  </a:moveTo>
                  <a:lnTo>
                    <a:pt x="6" y="8"/>
                  </a:lnTo>
                  <a:lnTo>
                    <a:pt x="8" y="7"/>
                  </a:lnTo>
                  <a:lnTo>
                    <a:pt x="9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8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33" name="Freeform 1645"/>
            <p:cNvSpPr>
              <a:spLocks/>
            </p:cNvSpPr>
            <p:nvPr/>
          </p:nvSpPr>
          <p:spPr bwMode="auto">
            <a:xfrm>
              <a:off x="1429" y="2554"/>
              <a:ext cx="10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10" y="5"/>
                </a:cxn>
                <a:cxn ang="0">
                  <a:pos x="7" y="2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9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6" y="9"/>
                  </a:lnTo>
                  <a:lnTo>
                    <a:pt x="7" y="8"/>
                  </a:lnTo>
                  <a:lnTo>
                    <a:pt x="10" y="5"/>
                  </a:lnTo>
                  <a:lnTo>
                    <a:pt x="7" y="2"/>
                  </a:lnTo>
                  <a:lnTo>
                    <a:pt x="6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34" name="Freeform 1646"/>
            <p:cNvSpPr>
              <a:spLocks/>
            </p:cNvSpPr>
            <p:nvPr/>
          </p:nvSpPr>
          <p:spPr bwMode="auto">
            <a:xfrm>
              <a:off x="1409" y="2554"/>
              <a:ext cx="10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5" y="8"/>
                </a:cxn>
              </a:cxnLst>
              <a:rect l="0" t="0" r="r" b="b"/>
              <a:pathLst>
                <a:path w="10" h="8">
                  <a:moveTo>
                    <a:pt x="5" y="8"/>
                  </a:moveTo>
                  <a:lnTo>
                    <a:pt x="6" y="8"/>
                  </a:lnTo>
                  <a:lnTo>
                    <a:pt x="8" y="8"/>
                  </a:lnTo>
                  <a:lnTo>
                    <a:pt x="10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8"/>
                  </a:lnTo>
                  <a:lnTo>
                    <a:pt x="2" y="8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35" name="Freeform 1647"/>
            <p:cNvSpPr>
              <a:spLocks/>
            </p:cNvSpPr>
            <p:nvPr/>
          </p:nvSpPr>
          <p:spPr bwMode="auto">
            <a:xfrm>
              <a:off x="1389" y="2554"/>
              <a:ext cx="10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10" y="3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5" y="8"/>
                </a:cxn>
              </a:cxnLst>
              <a:rect l="0" t="0" r="r" b="b"/>
              <a:pathLst>
                <a:path w="10" h="8">
                  <a:moveTo>
                    <a:pt x="5" y="8"/>
                  </a:moveTo>
                  <a:lnTo>
                    <a:pt x="6" y="8"/>
                  </a:lnTo>
                  <a:lnTo>
                    <a:pt x="7" y="7"/>
                  </a:lnTo>
                  <a:lnTo>
                    <a:pt x="10" y="3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2" y="8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36" name="Freeform 1648"/>
            <p:cNvSpPr>
              <a:spLocks/>
            </p:cNvSpPr>
            <p:nvPr/>
          </p:nvSpPr>
          <p:spPr bwMode="auto">
            <a:xfrm>
              <a:off x="1369" y="2554"/>
              <a:ext cx="10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6" y="8"/>
                </a:cxn>
                <a:cxn ang="0">
                  <a:pos x="9" y="7"/>
                </a:cxn>
                <a:cxn ang="0">
                  <a:pos x="10" y="3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3" y="8"/>
                </a:cxn>
                <a:cxn ang="0">
                  <a:pos x="5" y="8"/>
                </a:cxn>
              </a:cxnLst>
              <a:rect l="0" t="0" r="r" b="b"/>
              <a:pathLst>
                <a:path w="10" h="8">
                  <a:moveTo>
                    <a:pt x="5" y="8"/>
                  </a:moveTo>
                  <a:lnTo>
                    <a:pt x="6" y="8"/>
                  </a:lnTo>
                  <a:lnTo>
                    <a:pt x="9" y="7"/>
                  </a:lnTo>
                  <a:lnTo>
                    <a:pt x="10" y="3"/>
                  </a:ln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8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37" name="Freeform 1649"/>
            <p:cNvSpPr>
              <a:spLocks/>
            </p:cNvSpPr>
            <p:nvPr/>
          </p:nvSpPr>
          <p:spPr bwMode="auto">
            <a:xfrm>
              <a:off x="1349" y="2554"/>
              <a:ext cx="10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6" y="8"/>
                </a:cxn>
                <a:cxn ang="0">
                  <a:pos x="8" y="7"/>
                </a:cxn>
                <a:cxn ang="0">
                  <a:pos x="10" y="3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3" y="8"/>
                </a:cxn>
                <a:cxn ang="0">
                  <a:pos x="5" y="8"/>
                </a:cxn>
              </a:cxnLst>
              <a:rect l="0" t="0" r="r" b="b"/>
              <a:pathLst>
                <a:path w="10" h="8">
                  <a:moveTo>
                    <a:pt x="5" y="8"/>
                  </a:moveTo>
                  <a:lnTo>
                    <a:pt x="6" y="8"/>
                  </a:lnTo>
                  <a:lnTo>
                    <a:pt x="8" y="7"/>
                  </a:lnTo>
                  <a:lnTo>
                    <a:pt x="10" y="3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8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38" name="Freeform 1650"/>
            <p:cNvSpPr>
              <a:spLocks/>
            </p:cNvSpPr>
            <p:nvPr/>
          </p:nvSpPr>
          <p:spPr bwMode="auto">
            <a:xfrm>
              <a:off x="1329" y="2554"/>
              <a:ext cx="10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3" y="8"/>
                </a:cxn>
                <a:cxn ang="0">
                  <a:pos x="5" y="8"/>
                </a:cxn>
              </a:cxnLst>
              <a:rect l="0" t="0" r="r" b="b"/>
              <a:pathLst>
                <a:path w="10" h="8">
                  <a:moveTo>
                    <a:pt x="5" y="8"/>
                  </a:moveTo>
                  <a:lnTo>
                    <a:pt x="7" y="8"/>
                  </a:lnTo>
                  <a:lnTo>
                    <a:pt x="8" y="7"/>
                  </a:lnTo>
                  <a:lnTo>
                    <a:pt x="10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8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39" name="Freeform 1651"/>
            <p:cNvSpPr>
              <a:spLocks/>
            </p:cNvSpPr>
            <p:nvPr/>
          </p:nvSpPr>
          <p:spPr bwMode="auto">
            <a:xfrm>
              <a:off x="1309" y="2554"/>
              <a:ext cx="9" cy="8"/>
            </a:xfrm>
            <a:custGeom>
              <a:avLst/>
              <a:gdLst/>
              <a:ahLst/>
              <a:cxnLst>
                <a:cxn ang="0">
                  <a:pos x="5" y="8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3" y="8"/>
                </a:cxn>
                <a:cxn ang="0">
                  <a:pos x="5" y="8"/>
                </a:cxn>
              </a:cxnLst>
              <a:rect l="0" t="0" r="r" b="b"/>
              <a:pathLst>
                <a:path w="9" h="8">
                  <a:moveTo>
                    <a:pt x="5" y="8"/>
                  </a:moveTo>
                  <a:lnTo>
                    <a:pt x="7" y="8"/>
                  </a:lnTo>
                  <a:lnTo>
                    <a:pt x="8" y="7"/>
                  </a:lnTo>
                  <a:lnTo>
                    <a:pt x="9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3" y="8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40" name="Freeform 1652"/>
            <p:cNvSpPr>
              <a:spLocks/>
            </p:cNvSpPr>
            <p:nvPr/>
          </p:nvSpPr>
          <p:spPr bwMode="auto">
            <a:xfrm>
              <a:off x="1290" y="2554"/>
              <a:ext cx="10" cy="9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6" y="8"/>
                </a:cxn>
                <a:cxn ang="0">
                  <a:pos x="7" y="8"/>
                </a:cxn>
                <a:cxn ang="0">
                  <a:pos x="10" y="5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8"/>
                </a:cxn>
                <a:cxn ang="0">
                  <a:pos x="1" y="8"/>
                </a:cxn>
                <a:cxn ang="0">
                  <a:pos x="3" y="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6" y="8"/>
                  </a:lnTo>
                  <a:lnTo>
                    <a:pt x="7" y="8"/>
                  </a:lnTo>
                  <a:lnTo>
                    <a:pt x="10" y="5"/>
                  </a:lnTo>
                  <a:lnTo>
                    <a:pt x="7" y="1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8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41" name="Freeform 1653"/>
            <p:cNvSpPr>
              <a:spLocks/>
            </p:cNvSpPr>
            <p:nvPr/>
          </p:nvSpPr>
          <p:spPr bwMode="auto">
            <a:xfrm>
              <a:off x="1268" y="2554"/>
              <a:ext cx="10" cy="9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7" y="9"/>
                </a:cxn>
              </a:cxnLst>
              <a:rect l="0" t="0" r="r" b="b"/>
              <a:pathLst>
                <a:path w="10" h="9">
                  <a:moveTo>
                    <a:pt x="7" y="9"/>
                  </a:moveTo>
                  <a:lnTo>
                    <a:pt x="8" y="9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9"/>
                  </a:lnTo>
                  <a:lnTo>
                    <a:pt x="7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42" name="Freeform 1654"/>
            <p:cNvSpPr>
              <a:spLocks/>
            </p:cNvSpPr>
            <p:nvPr/>
          </p:nvSpPr>
          <p:spPr bwMode="auto">
            <a:xfrm>
              <a:off x="1250" y="2555"/>
              <a:ext cx="10" cy="10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6" y="10"/>
                </a:cxn>
                <a:cxn ang="0">
                  <a:pos x="7" y="7"/>
                </a:cxn>
                <a:cxn ang="0">
                  <a:pos x="10" y="5"/>
                </a:cxn>
                <a:cxn ang="0">
                  <a:pos x="7" y="1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1" y="10"/>
                </a:cxn>
                <a:cxn ang="0">
                  <a:pos x="4" y="10"/>
                </a:cxn>
              </a:cxnLst>
              <a:rect l="0" t="0" r="r" b="b"/>
              <a:pathLst>
                <a:path w="10" h="10">
                  <a:moveTo>
                    <a:pt x="4" y="10"/>
                  </a:moveTo>
                  <a:lnTo>
                    <a:pt x="6" y="10"/>
                  </a:lnTo>
                  <a:lnTo>
                    <a:pt x="7" y="7"/>
                  </a:lnTo>
                  <a:lnTo>
                    <a:pt x="10" y="5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1" y="10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43" name="Freeform 1655"/>
            <p:cNvSpPr>
              <a:spLocks/>
            </p:cNvSpPr>
            <p:nvPr/>
          </p:nvSpPr>
          <p:spPr bwMode="auto">
            <a:xfrm>
              <a:off x="1229" y="2556"/>
              <a:ext cx="10" cy="10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9"/>
                </a:cxn>
                <a:cxn ang="0">
                  <a:pos x="2" y="10"/>
                </a:cxn>
                <a:cxn ang="0">
                  <a:pos x="6" y="10"/>
                </a:cxn>
              </a:cxnLst>
              <a:rect l="0" t="0" r="r" b="b"/>
              <a:pathLst>
                <a:path w="10" h="10">
                  <a:moveTo>
                    <a:pt x="6" y="10"/>
                  </a:moveTo>
                  <a:lnTo>
                    <a:pt x="7" y="10"/>
                  </a:lnTo>
                  <a:lnTo>
                    <a:pt x="8" y="9"/>
                  </a:lnTo>
                  <a:lnTo>
                    <a:pt x="10" y="4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9"/>
                  </a:lnTo>
                  <a:lnTo>
                    <a:pt x="2" y="10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44" name="Freeform 1656"/>
            <p:cNvSpPr>
              <a:spLocks/>
            </p:cNvSpPr>
            <p:nvPr/>
          </p:nvSpPr>
          <p:spPr bwMode="auto">
            <a:xfrm>
              <a:off x="1210" y="2556"/>
              <a:ext cx="9" cy="10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10"/>
                </a:cxn>
                <a:cxn ang="0">
                  <a:pos x="1" y="10"/>
                </a:cxn>
                <a:cxn ang="0">
                  <a:pos x="4" y="10"/>
                </a:cxn>
              </a:cxnLst>
              <a:rect l="0" t="0" r="r" b="b"/>
              <a:pathLst>
                <a:path w="9" h="10">
                  <a:moveTo>
                    <a:pt x="4" y="10"/>
                  </a:moveTo>
                  <a:lnTo>
                    <a:pt x="6" y="10"/>
                  </a:lnTo>
                  <a:lnTo>
                    <a:pt x="8" y="10"/>
                  </a:lnTo>
                  <a:lnTo>
                    <a:pt x="9" y="5"/>
                  </a:lnTo>
                  <a:lnTo>
                    <a:pt x="8" y="1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4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45" name="Freeform 1657"/>
            <p:cNvSpPr>
              <a:spLocks/>
            </p:cNvSpPr>
            <p:nvPr/>
          </p:nvSpPr>
          <p:spPr bwMode="auto">
            <a:xfrm>
              <a:off x="1189" y="2557"/>
              <a:ext cx="10" cy="11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7" y="11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3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0" y="5"/>
                </a:cxn>
                <a:cxn ang="0">
                  <a:pos x="3" y="9"/>
                </a:cxn>
                <a:cxn ang="0">
                  <a:pos x="3" y="11"/>
                </a:cxn>
                <a:cxn ang="0">
                  <a:pos x="5" y="11"/>
                </a:cxn>
              </a:cxnLst>
              <a:rect l="0" t="0" r="r" b="b"/>
              <a:pathLst>
                <a:path w="10" h="11">
                  <a:moveTo>
                    <a:pt x="5" y="11"/>
                  </a:moveTo>
                  <a:lnTo>
                    <a:pt x="7" y="11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3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3" y="3"/>
                  </a:lnTo>
                  <a:lnTo>
                    <a:pt x="0" y="5"/>
                  </a:lnTo>
                  <a:lnTo>
                    <a:pt x="3" y="9"/>
                  </a:lnTo>
                  <a:lnTo>
                    <a:pt x="3" y="11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46" name="Freeform 1658"/>
            <p:cNvSpPr>
              <a:spLocks/>
            </p:cNvSpPr>
            <p:nvPr/>
          </p:nvSpPr>
          <p:spPr bwMode="auto">
            <a:xfrm>
              <a:off x="1169" y="2560"/>
              <a:ext cx="10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6" y="8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0" y="5"/>
                </a:cxn>
                <a:cxn ang="0">
                  <a:pos x="3" y="8"/>
                </a:cxn>
                <a:cxn ang="0">
                  <a:pos x="4" y="8"/>
                </a:cxn>
                <a:cxn ang="0">
                  <a:pos x="5" y="9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6" y="8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8"/>
                  </a:lnTo>
                  <a:lnTo>
                    <a:pt x="4" y="8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47" name="Freeform 1659"/>
            <p:cNvSpPr>
              <a:spLocks/>
            </p:cNvSpPr>
            <p:nvPr/>
          </p:nvSpPr>
          <p:spPr bwMode="auto">
            <a:xfrm>
              <a:off x="1149" y="2561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8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8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8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48" name="Freeform 1660"/>
            <p:cNvSpPr>
              <a:spLocks/>
            </p:cNvSpPr>
            <p:nvPr/>
          </p:nvSpPr>
          <p:spPr bwMode="auto">
            <a:xfrm>
              <a:off x="1129" y="2562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6"/>
                </a:cxn>
                <a:cxn ang="0">
                  <a:pos x="9" y="3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3"/>
                </a:cxn>
                <a:cxn ang="0">
                  <a:pos x="0" y="6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10"/>
                  </a:lnTo>
                  <a:lnTo>
                    <a:pt x="9" y="9"/>
                  </a:lnTo>
                  <a:lnTo>
                    <a:pt x="10" y="6"/>
                  </a:lnTo>
                  <a:lnTo>
                    <a:pt x="9" y="3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3" y="9"/>
                  </a:lnTo>
                  <a:lnTo>
                    <a:pt x="4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49" name="Freeform 1661"/>
            <p:cNvSpPr>
              <a:spLocks/>
            </p:cNvSpPr>
            <p:nvPr/>
          </p:nvSpPr>
          <p:spPr bwMode="auto">
            <a:xfrm>
              <a:off x="1110" y="2565"/>
              <a:ext cx="9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7" y="9"/>
                </a:cxn>
                <a:cxn ang="0">
                  <a:pos x="9" y="8"/>
                </a:cxn>
                <a:cxn ang="0">
                  <a:pos x="9" y="4"/>
                </a:cxn>
                <a:cxn ang="0">
                  <a:pos x="9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5" y="9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lnTo>
                    <a:pt x="7" y="9"/>
                  </a:lnTo>
                  <a:lnTo>
                    <a:pt x="9" y="8"/>
                  </a:lnTo>
                  <a:lnTo>
                    <a:pt x="9" y="4"/>
                  </a:lnTo>
                  <a:lnTo>
                    <a:pt x="9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50" name="Freeform 1662"/>
            <p:cNvSpPr>
              <a:spLocks/>
            </p:cNvSpPr>
            <p:nvPr/>
          </p:nvSpPr>
          <p:spPr bwMode="auto">
            <a:xfrm>
              <a:off x="1090" y="2567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7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51" name="Freeform 1663"/>
            <p:cNvSpPr>
              <a:spLocks/>
            </p:cNvSpPr>
            <p:nvPr/>
          </p:nvSpPr>
          <p:spPr bwMode="auto">
            <a:xfrm>
              <a:off x="1071" y="2569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6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3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6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3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52" name="Freeform 1664"/>
            <p:cNvSpPr>
              <a:spLocks/>
            </p:cNvSpPr>
            <p:nvPr/>
          </p:nvSpPr>
          <p:spPr bwMode="auto">
            <a:xfrm>
              <a:off x="1051" y="2572"/>
              <a:ext cx="10" cy="11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10" y="6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4" y="10"/>
                </a:cxn>
                <a:cxn ang="0">
                  <a:pos x="5" y="11"/>
                </a:cxn>
              </a:cxnLst>
              <a:rect l="0" t="0" r="r" b="b"/>
              <a:pathLst>
                <a:path w="10" h="11">
                  <a:moveTo>
                    <a:pt x="5" y="11"/>
                  </a:moveTo>
                  <a:lnTo>
                    <a:pt x="6" y="10"/>
                  </a:lnTo>
                  <a:lnTo>
                    <a:pt x="8" y="8"/>
                  </a:lnTo>
                  <a:lnTo>
                    <a:pt x="10" y="6"/>
                  </a:lnTo>
                  <a:lnTo>
                    <a:pt x="8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8"/>
                  </a:lnTo>
                  <a:lnTo>
                    <a:pt x="4" y="10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53" name="Freeform 1665"/>
            <p:cNvSpPr>
              <a:spLocks/>
            </p:cNvSpPr>
            <p:nvPr/>
          </p:nvSpPr>
          <p:spPr bwMode="auto">
            <a:xfrm>
              <a:off x="1031" y="2574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0" y="6"/>
                </a:cxn>
                <a:cxn ang="0">
                  <a:pos x="8" y="3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3" y="10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10"/>
                  </a:lnTo>
                  <a:lnTo>
                    <a:pt x="8" y="10"/>
                  </a:lnTo>
                  <a:lnTo>
                    <a:pt x="10" y="6"/>
                  </a:lnTo>
                  <a:lnTo>
                    <a:pt x="8" y="3"/>
                  </a:lnTo>
                  <a:lnTo>
                    <a:pt x="8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54" name="Freeform 1666"/>
            <p:cNvSpPr>
              <a:spLocks/>
            </p:cNvSpPr>
            <p:nvPr/>
          </p:nvSpPr>
          <p:spPr bwMode="auto">
            <a:xfrm>
              <a:off x="1011" y="2579"/>
              <a:ext cx="10" cy="10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8" y="9"/>
                </a:cxn>
                <a:cxn ang="0">
                  <a:pos x="9" y="7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9"/>
                </a:cxn>
                <a:cxn ang="0">
                  <a:pos x="5" y="10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8" y="9"/>
                  </a:lnTo>
                  <a:lnTo>
                    <a:pt x="9" y="7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9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55" name="Freeform 1667"/>
            <p:cNvSpPr>
              <a:spLocks/>
            </p:cNvSpPr>
            <p:nvPr/>
          </p:nvSpPr>
          <p:spPr bwMode="auto">
            <a:xfrm>
              <a:off x="992" y="2583"/>
              <a:ext cx="10" cy="9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7" y="9"/>
                </a:cxn>
                <a:cxn ang="0">
                  <a:pos x="8" y="7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5" y="9"/>
                </a:cxn>
              </a:cxnLst>
              <a:rect l="0" t="0" r="r" b="b"/>
              <a:pathLst>
                <a:path w="10" h="9">
                  <a:moveTo>
                    <a:pt x="5" y="9"/>
                  </a:moveTo>
                  <a:lnTo>
                    <a:pt x="7" y="9"/>
                  </a:lnTo>
                  <a:lnTo>
                    <a:pt x="8" y="7"/>
                  </a:lnTo>
                  <a:lnTo>
                    <a:pt x="10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3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56" name="Freeform 1668"/>
            <p:cNvSpPr>
              <a:spLocks/>
            </p:cNvSpPr>
            <p:nvPr/>
          </p:nvSpPr>
          <p:spPr bwMode="auto">
            <a:xfrm>
              <a:off x="973" y="2586"/>
              <a:ext cx="10" cy="10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7" y="9"/>
                </a:cxn>
                <a:cxn ang="0">
                  <a:pos x="10" y="5"/>
                </a:cxn>
                <a:cxn ang="0">
                  <a:pos x="7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6" y="10"/>
                </a:cxn>
              </a:cxnLst>
              <a:rect l="0" t="0" r="r" b="b"/>
              <a:pathLst>
                <a:path w="10" h="10">
                  <a:moveTo>
                    <a:pt x="6" y="10"/>
                  </a:moveTo>
                  <a:lnTo>
                    <a:pt x="7" y="9"/>
                  </a:lnTo>
                  <a:lnTo>
                    <a:pt x="10" y="5"/>
                  </a:lnTo>
                  <a:lnTo>
                    <a:pt x="7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57" name="Freeform 1669"/>
            <p:cNvSpPr>
              <a:spLocks/>
            </p:cNvSpPr>
            <p:nvPr/>
          </p:nvSpPr>
          <p:spPr bwMode="auto">
            <a:xfrm>
              <a:off x="953" y="2591"/>
              <a:ext cx="10" cy="10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5" y="10"/>
                </a:cxn>
                <a:cxn ang="0">
                  <a:pos x="8" y="9"/>
                </a:cxn>
              </a:cxnLst>
              <a:rect l="0" t="0" r="r" b="b"/>
              <a:pathLst>
                <a:path w="10" h="10">
                  <a:moveTo>
                    <a:pt x="8" y="9"/>
                  </a:move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10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58" name="Freeform 1670"/>
            <p:cNvSpPr>
              <a:spLocks/>
            </p:cNvSpPr>
            <p:nvPr/>
          </p:nvSpPr>
          <p:spPr bwMode="auto">
            <a:xfrm>
              <a:off x="933" y="2596"/>
              <a:ext cx="10" cy="10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8" y="10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59" name="Freeform 1671"/>
            <p:cNvSpPr>
              <a:spLocks/>
            </p:cNvSpPr>
            <p:nvPr/>
          </p:nvSpPr>
          <p:spPr bwMode="auto">
            <a:xfrm>
              <a:off x="915" y="2602"/>
              <a:ext cx="10" cy="9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8" y="7"/>
                </a:cxn>
                <a:cxn ang="0">
                  <a:pos x="10" y="5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6" y="9"/>
                </a:cxn>
              </a:cxnLst>
              <a:rect l="0" t="0" r="r" b="b"/>
              <a:pathLst>
                <a:path w="10" h="9">
                  <a:moveTo>
                    <a:pt x="6" y="9"/>
                  </a:moveTo>
                  <a:lnTo>
                    <a:pt x="8" y="7"/>
                  </a:lnTo>
                  <a:lnTo>
                    <a:pt x="10" y="5"/>
                  </a:lnTo>
                  <a:lnTo>
                    <a:pt x="8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9"/>
                  </a:lnTo>
                  <a:lnTo>
                    <a:pt x="5" y="9"/>
                  </a:lnTo>
                  <a:lnTo>
                    <a:pt x="6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60" name="Freeform 1672"/>
            <p:cNvSpPr>
              <a:spLocks/>
            </p:cNvSpPr>
            <p:nvPr/>
          </p:nvSpPr>
          <p:spPr bwMode="auto">
            <a:xfrm>
              <a:off x="896" y="2607"/>
              <a:ext cx="10" cy="10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7" y="8"/>
                </a:cxn>
                <a:cxn ang="0">
                  <a:pos x="10" y="5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6" y="10"/>
                </a:cxn>
              </a:cxnLst>
              <a:rect l="0" t="0" r="r" b="b"/>
              <a:pathLst>
                <a:path w="10" h="10">
                  <a:moveTo>
                    <a:pt x="6" y="10"/>
                  </a:moveTo>
                  <a:lnTo>
                    <a:pt x="7" y="8"/>
                  </a:lnTo>
                  <a:lnTo>
                    <a:pt x="10" y="5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6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61" name="Freeform 1673"/>
            <p:cNvSpPr>
              <a:spLocks/>
            </p:cNvSpPr>
            <p:nvPr/>
          </p:nvSpPr>
          <p:spPr bwMode="auto">
            <a:xfrm>
              <a:off x="876" y="2614"/>
              <a:ext cx="10" cy="9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10" y="8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8" y="9"/>
                </a:cxn>
              </a:cxnLst>
              <a:rect l="0" t="0" r="r" b="b"/>
              <a:pathLst>
                <a:path w="10" h="9">
                  <a:moveTo>
                    <a:pt x="8" y="9"/>
                  </a:moveTo>
                  <a:lnTo>
                    <a:pt x="10" y="8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62" name="Freeform 1674"/>
            <p:cNvSpPr>
              <a:spLocks/>
            </p:cNvSpPr>
            <p:nvPr/>
          </p:nvSpPr>
          <p:spPr bwMode="auto">
            <a:xfrm>
              <a:off x="859" y="2622"/>
              <a:ext cx="10" cy="9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6" y="8"/>
                </a:cxn>
              </a:cxnLst>
              <a:rect l="0" t="0" r="r" b="b"/>
              <a:pathLst>
                <a:path w="10" h="9">
                  <a:moveTo>
                    <a:pt x="6" y="8"/>
                  </a:moveTo>
                  <a:lnTo>
                    <a:pt x="7" y="7"/>
                  </a:lnTo>
                  <a:lnTo>
                    <a:pt x="10" y="4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2" y="8"/>
                  </a:lnTo>
                  <a:lnTo>
                    <a:pt x="4" y="9"/>
                  </a:lnTo>
                  <a:lnTo>
                    <a:pt x="6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63" name="Freeform 1675"/>
            <p:cNvSpPr>
              <a:spLocks/>
            </p:cNvSpPr>
            <p:nvPr/>
          </p:nvSpPr>
          <p:spPr bwMode="auto">
            <a:xfrm>
              <a:off x="840" y="2629"/>
              <a:ext cx="10" cy="10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8" y="10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9" y="8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64" name="Freeform 1676"/>
            <p:cNvSpPr>
              <a:spLocks/>
            </p:cNvSpPr>
            <p:nvPr/>
          </p:nvSpPr>
          <p:spPr bwMode="auto">
            <a:xfrm>
              <a:off x="823" y="2639"/>
              <a:ext cx="10" cy="8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8" y="7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5" y="8"/>
                </a:cxn>
                <a:cxn ang="0">
                  <a:pos x="7" y="8"/>
                </a:cxn>
              </a:cxnLst>
              <a:rect l="0" t="0" r="r" b="b"/>
              <a:pathLst>
                <a:path w="10" h="8">
                  <a:moveTo>
                    <a:pt x="7" y="8"/>
                  </a:moveTo>
                  <a:lnTo>
                    <a:pt x="8" y="7"/>
                  </a:lnTo>
                  <a:lnTo>
                    <a:pt x="10" y="4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7"/>
                  </a:lnTo>
                  <a:lnTo>
                    <a:pt x="2" y="8"/>
                  </a:lnTo>
                  <a:lnTo>
                    <a:pt x="5" y="8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65" name="Freeform 1677"/>
            <p:cNvSpPr>
              <a:spLocks/>
            </p:cNvSpPr>
            <p:nvPr/>
          </p:nvSpPr>
          <p:spPr bwMode="auto">
            <a:xfrm>
              <a:off x="805" y="2647"/>
              <a:ext cx="10" cy="11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9" y="10"/>
                </a:cxn>
                <a:cxn ang="0">
                  <a:pos x="10" y="6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4" y="11"/>
                </a:cxn>
                <a:cxn ang="0">
                  <a:pos x="5" y="11"/>
                </a:cxn>
                <a:cxn ang="0">
                  <a:pos x="8" y="11"/>
                </a:cxn>
              </a:cxnLst>
              <a:rect l="0" t="0" r="r" b="b"/>
              <a:pathLst>
                <a:path w="10" h="11">
                  <a:moveTo>
                    <a:pt x="8" y="11"/>
                  </a:moveTo>
                  <a:lnTo>
                    <a:pt x="9" y="10"/>
                  </a:lnTo>
                  <a:lnTo>
                    <a:pt x="10" y="6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4" y="11"/>
                  </a:lnTo>
                  <a:lnTo>
                    <a:pt x="5" y="11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66" name="Freeform 1678"/>
            <p:cNvSpPr>
              <a:spLocks/>
            </p:cNvSpPr>
            <p:nvPr/>
          </p:nvSpPr>
          <p:spPr bwMode="auto">
            <a:xfrm>
              <a:off x="789" y="2659"/>
              <a:ext cx="10" cy="10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9" y="9"/>
                </a:cxn>
              </a:cxnLst>
              <a:rect l="0" t="0" r="r" b="b"/>
              <a:pathLst>
                <a:path w="10" h="10">
                  <a:moveTo>
                    <a:pt x="9" y="9"/>
                  </a:moveTo>
                  <a:lnTo>
                    <a:pt x="10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67" name="Freeform 1679"/>
            <p:cNvSpPr>
              <a:spLocks/>
            </p:cNvSpPr>
            <p:nvPr/>
          </p:nvSpPr>
          <p:spPr bwMode="auto">
            <a:xfrm>
              <a:off x="773" y="2671"/>
              <a:ext cx="10" cy="10"/>
            </a:xfrm>
            <a:custGeom>
              <a:avLst/>
              <a:gdLst/>
              <a:ahLst/>
              <a:cxnLst>
                <a:cxn ang="0">
                  <a:pos x="10" y="10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10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9" y="10"/>
                </a:cxn>
                <a:cxn ang="0">
                  <a:pos x="10" y="10"/>
                </a:cxn>
              </a:cxnLst>
              <a:rect l="0" t="0" r="r" b="b"/>
              <a:pathLst>
                <a:path w="10" h="10">
                  <a:moveTo>
                    <a:pt x="10" y="10"/>
                  </a:moveTo>
                  <a:lnTo>
                    <a:pt x="10" y="5"/>
                  </a:lnTo>
                  <a:lnTo>
                    <a:pt x="10" y="1"/>
                  </a:lnTo>
                  <a:lnTo>
                    <a:pt x="9" y="1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9" y="1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68" name="Freeform 1680"/>
            <p:cNvSpPr>
              <a:spLocks/>
            </p:cNvSpPr>
            <p:nvPr/>
          </p:nvSpPr>
          <p:spPr bwMode="auto">
            <a:xfrm>
              <a:off x="759" y="2686"/>
              <a:ext cx="12" cy="9"/>
            </a:xfrm>
            <a:custGeom>
              <a:avLst/>
              <a:gdLst/>
              <a:ahLst/>
              <a:cxnLst>
                <a:cxn ang="0">
                  <a:pos x="10" y="8"/>
                </a:cxn>
                <a:cxn ang="0">
                  <a:pos x="12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8"/>
                </a:cxn>
              </a:cxnLst>
              <a:rect l="0" t="0" r="r" b="b"/>
              <a:pathLst>
                <a:path w="12" h="9">
                  <a:moveTo>
                    <a:pt x="10" y="8"/>
                  </a:moveTo>
                  <a:lnTo>
                    <a:pt x="12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8"/>
                  </a:lnTo>
                  <a:lnTo>
                    <a:pt x="4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69" name="Freeform 1681"/>
            <p:cNvSpPr>
              <a:spLocks/>
            </p:cNvSpPr>
            <p:nvPr/>
          </p:nvSpPr>
          <p:spPr bwMode="auto">
            <a:xfrm>
              <a:off x="748" y="2702"/>
              <a:ext cx="10" cy="9"/>
            </a:xfrm>
            <a:custGeom>
              <a:avLst/>
              <a:gdLst/>
              <a:ahLst/>
              <a:cxnLst>
                <a:cxn ang="0">
                  <a:pos x="10" y="8"/>
                </a:cxn>
                <a:cxn ang="0">
                  <a:pos x="10" y="6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6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10" y="8"/>
                </a:cxn>
              </a:cxnLst>
              <a:rect l="0" t="0" r="r" b="b"/>
              <a:pathLst>
                <a:path w="10" h="9">
                  <a:moveTo>
                    <a:pt x="10" y="8"/>
                  </a:moveTo>
                  <a:lnTo>
                    <a:pt x="10" y="6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0" y="6"/>
                  </a:lnTo>
                  <a:lnTo>
                    <a:pt x="3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70" name="Freeform 1682"/>
            <p:cNvSpPr>
              <a:spLocks/>
            </p:cNvSpPr>
            <p:nvPr/>
          </p:nvSpPr>
          <p:spPr bwMode="auto">
            <a:xfrm>
              <a:off x="741" y="2720"/>
              <a:ext cx="10" cy="9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9" y="8"/>
                </a:cxn>
                <a:cxn ang="0">
                  <a:pos x="10" y="3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lnTo>
                    <a:pt x="9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9" y="8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71" name="Freeform 1683"/>
            <p:cNvSpPr>
              <a:spLocks/>
            </p:cNvSpPr>
            <p:nvPr/>
          </p:nvSpPr>
          <p:spPr bwMode="auto">
            <a:xfrm>
              <a:off x="735" y="2738"/>
              <a:ext cx="11" cy="10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1" y="6"/>
                </a:cxn>
              </a:cxnLst>
              <a:rect l="0" t="0" r="r" b="b"/>
              <a:pathLst>
                <a:path w="11" h="10">
                  <a:moveTo>
                    <a:pt x="11" y="6"/>
                  </a:move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6"/>
                  </a:lnTo>
                  <a:lnTo>
                    <a:pt x="2" y="8"/>
                  </a:lnTo>
                  <a:lnTo>
                    <a:pt x="3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72" name="Freeform 1684"/>
            <p:cNvSpPr>
              <a:spLocks/>
            </p:cNvSpPr>
            <p:nvPr/>
          </p:nvSpPr>
          <p:spPr bwMode="auto">
            <a:xfrm>
              <a:off x="735" y="2757"/>
              <a:ext cx="10" cy="11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1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10" y="5"/>
                </a:cxn>
              </a:cxnLst>
              <a:rect l="0" t="0" r="r" b="b"/>
              <a:pathLst>
                <a:path w="10" h="11">
                  <a:moveTo>
                    <a:pt x="10" y="5"/>
                  </a:move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1"/>
                  </a:lnTo>
                  <a:lnTo>
                    <a:pt x="7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73" name="Freeform 1685"/>
            <p:cNvSpPr>
              <a:spLocks/>
            </p:cNvSpPr>
            <p:nvPr/>
          </p:nvSpPr>
          <p:spPr bwMode="auto">
            <a:xfrm>
              <a:off x="738" y="2777"/>
              <a:ext cx="9" cy="9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9" y="4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8"/>
                  </a:lnTo>
                  <a:lnTo>
                    <a:pt x="3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8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74" name="Freeform 1686"/>
            <p:cNvSpPr>
              <a:spLocks/>
            </p:cNvSpPr>
            <p:nvPr/>
          </p:nvSpPr>
          <p:spPr bwMode="auto">
            <a:xfrm>
              <a:off x="743" y="2796"/>
              <a:ext cx="10" cy="8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8"/>
                </a:cxn>
                <a:cxn ang="0">
                  <a:pos x="8" y="8"/>
                </a:cxn>
                <a:cxn ang="0">
                  <a:pos x="9" y="7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8">
                  <a:moveTo>
                    <a:pt x="10" y="4"/>
                  </a:moveTo>
                  <a:lnTo>
                    <a:pt x="9" y="1"/>
                  </a:lnTo>
                  <a:lnTo>
                    <a:pt x="8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8"/>
                  </a:lnTo>
                  <a:lnTo>
                    <a:pt x="8" y="8"/>
                  </a:lnTo>
                  <a:lnTo>
                    <a:pt x="9" y="7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75" name="Freeform 1687"/>
            <p:cNvSpPr>
              <a:spLocks/>
            </p:cNvSpPr>
            <p:nvPr/>
          </p:nvSpPr>
          <p:spPr bwMode="auto">
            <a:xfrm>
              <a:off x="751" y="2813"/>
              <a:ext cx="10" cy="10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8" y="1"/>
                </a:cxn>
              </a:cxnLst>
              <a:rect l="0" t="0" r="r" b="b"/>
              <a:pathLst>
                <a:path w="10" h="10">
                  <a:moveTo>
                    <a:pt x="8" y="1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2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76" name="Freeform 1688"/>
            <p:cNvSpPr>
              <a:spLocks/>
            </p:cNvSpPr>
            <p:nvPr/>
          </p:nvSpPr>
          <p:spPr bwMode="auto">
            <a:xfrm>
              <a:off x="761" y="2830"/>
              <a:ext cx="10" cy="10"/>
            </a:xfrm>
            <a:custGeom>
              <a:avLst/>
              <a:gdLst/>
              <a:ahLst/>
              <a:cxnLst>
                <a:cxn ang="0">
                  <a:pos x="10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10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0" y="5"/>
                </a:cxn>
                <a:cxn ang="0">
                  <a:pos x="10" y="1"/>
                </a:cxn>
              </a:cxnLst>
              <a:rect l="0" t="0" r="r" b="b"/>
              <a:pathLst>
                <a:path w="10" h="10">
                  <a:moveTo>
                    <a:pt x="10" y="1"/>
                  </a:move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77" name="Freeform 1689"/>
            <p:cNvSpPr>
              <a:spLocks/>
            </p:cNvSpPr>
            <p:nvPr/>
          </p:nvSpPr>
          <p:spPr bwMode="auto">
            <a:xfrm>
              <a:off x="773" y="2846"/>
              <a:ext cx="10" cy="9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</a:cxnLst>
              <a:rect l="0" t="0" r="r" b="b"/>
              <a:pathLst>
                <a:path w="10" h="9">
                  <a:moveTo>
                    <a:pt x="9" y="1"/>
                  </a:moveTo>
                  <a:lnTo>
                    <a:pt x="6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78" name="Freeform 1690"/>
            <p:cNvSpPr>
              <a:spLocks/>
            </p:cNvSpPr>
            <p:nvPr/>
          </p:nvSpPr>
          <p:spPr bwMode="auto">
            <a:xfrm>
              <a:off x="786" y="2861"/>
              <a:ext cx="9" cy="1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4" y="10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9" y="4"/>
                </a:cxn>
                <a:cxn ang="0">
                  <a:pos x="8" y="0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2" y="9"/>
                  </a:lnTo>
                  <a:lnTo>
                    <a:pt x="4" y="10"/>
                  </a:lnTo>
                  <a:lnTo>
                    <a:pt x="7" y="9"/>
                  </a:lnTo>
                  <a:lnTo>
                    <a:pt x="8" y="8"/>
                  </a:lnTo>
                  <a:lnTo>
                    <a:pt x="9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79" name="Freeform 1691"/>
            <p:cNvSpPr>
              <a:spLocks/>
            </p:cNvSpPr>
            <p:nvPr/>
          </p:nvSpPr>
          <p:spPr bwMode="auto">
            <a:xfrm>
              <a:off x="799" y="2875"/>
              <a:ext cx="10" cy="11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5" y="11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6"/>
                </a:cxn>
                <a:cxn ang="0">
                  <a:pos x="9" y="1"/>
                </a:cxn>
              </a:cxnLst>
              <a:rect l="0" t="0" r="r" b="b"/>
              <a:pathLst>
                <a:path w="10" h="11">
                  <a:moveTo>
                    <a:pt x="9" y="1"/>
                  </a:move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11"/>
                  </a:lnTo>
                  <a:lnTo>
                    <a:pt x="8" y="9"/>
                  </a:lnTo>
                  <a:lnTo>
                    <a:pt x="9" y="8"/>
                  </a:lnTo>
                  <a:lnTo>
                    <a:pt x="10" y="6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80" name="Freeform 1692"/>
            <p:cNvSpPr>
              <a:spLocks/>
            </p:cNvSpPr>
            <p:nvPr/>
          </p:nvSpPr>
          <p:spPr bwMode="auto">
            <a:xfrm>
              <a:off x="813" y="2889"/>
              <a:ext cx="10" cy="1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6" y="10"/>
                </a:cxn>
                <a:cxn ang="0">
                  <a:pos x="7" y="9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0"/>
                </a:cxn>
              </a:cxnLst>
              <a:rect l="0" t="0" r="r" b="b"/>
              <a:pathLst>
                <a:path w="10" h="10">
                  <a:moveTo>
                    <a:pt x="9" y="0"/>
                  </a:moveTo>
                  <a:lnTo>
                    <a:pt x="7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9"/>
                  </a:lnTo>
                  <a:lnTo>
                    <a:pt x="6" y="10"/>
                  </a:lnTo>
                  <a:lnTo>
                    <a:pt x="7" y="9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81" name="Freeform 1693"/>
            <p:cNvSpPr>
              <a:spLocks/>
            </p:cNvSpPr>
            <p:nvPr/>
          </p:nvSpPr>
          <p:spPr bwMode="auto">
            <a:xfrm>
              <a:off x="828" y="2901"/>
              <a:ext cx="10" cy="11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1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6"/>
                </a:cxn>
                <a:cxn ang="0">
                  <a:pos x="8" y="2"/>
                </a:cxn>
              </a:cxnLst>
              <a:rect l="0" t="0" r="r" b="b"/>
              <a:pathLst>
                <a:path w="10" h="11">
                  <a:moveTo>
                    <a:pt x="8" y="2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1"/>
                  </a:lnTo>
                  <a:lnTo>
                    <a:pt x="7" y="10"/>
                  </a:lnTo>
                  <a:lnTo>
                    <a:pt x="8" y="9"/>
                  </a:lnTo>
                  <a:lnTo>
                    <a:pt x="10" y="6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82" name="Freeform 1694"/>
            <p:cNvSpPr>
              <a:spLocks/>
            </p:cNvSpPr>
            <p:nvPr/>
          </p:nvSpPr>
          <p:spPr bwMode="auto">
            <a:xfrm>
              <a:off x="844" y="2914"/>
              <a:ext cx="9" cy="10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7" y="8"/>
                </a:cxn>
                <a:cxn ang="0">
                  <a:pos x="9" y="6"/>
                </a:cxn>
                <a:cxn ang="0">
                  <a:pos x="7" y="2"/>
                </a:cxn>
              </a:cxnLst>
              <a:rect l="0" t="0" r="r" b="b"/>
              <a:pathLst>
                <a:path w="9" h="10">
                  <a:moveTo>
                    <a:pt x="7" y="2"/>
                  </a:moveTo>
                  <a:lnTo>
                    <a:pt x="6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7" y="8"/>
                  </a:lnTo>
                  <a:lnTo>
                    <a:pt x="9" y="6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83" name="Freeform 1695"/>
            <p:cNvSpPr>
              <a:spLocks/>
            </p:cNvSpPr>
            <p:nvPr/>
          </p:nvSpPr>
          <p:spPr bwMode="auto">
            <a:xfrm>
              <a:off x="859" y="2926"/>
              <a:ext cx="10" cy="11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6" y="1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1" y="9"/>
                </a:cxn>
                <a:cxn ang="0">
                  <a:pos x="2" y="11"/>
                </a:cxn>
                <a:cxn ang="0">
                  <a:pos x="4" y="11"/>
                </a:cxn>
                <a:cxn ang="0">
                  <a:pos x="6" y="11"/>
                </a:cxn>
                <a:cxn ang="0">
                  <a:pos x="8" y="9"/>
                </a:cxn>
                <a:cxn ang="0">
                  <a:pos x="10" y="6"/>
                </a:cxn>
                <a:cxn ang="0">
                  <a:pos x="8" y="2"/>
                </a:cxn>
              </a:cxnLst>
              <a:rect l="0" t="0" r="r" b="b"/>
              <a:pathLst>
                <a:path w="10" h="11">
                  <a:moveTo>
                    <a:pt x="8" y="2"/>
                  </a:moveTo>
                  <a:lnTo>
                    <a:pt x="6" y="1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9"/>
                  </a:lnTo>
                  <a:lnTo>
                    <a:pt x="2" y="11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8" y="9"/>
                  </a:lnTo>
                  <a:lnTo>
                    <a:pt x="10" y="6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84" name="Freeform 1696"/>
            <p:cNvSpPr>
              <a:spLocks/>
            </p:cNvSpPr>
            <p:nvPr/>
          </p:nvSpPr>
          <p:spPr bwMode="auto">
            <a:xfrm>
              <a:off x="875" y="2938"/>
              <a:ext cx="10" cy="9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6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</a:cxnLst>
              <a:rect l="0" t="0" r="r" b="b"/>
              <a:pathLst>
                <a:path w="10" h="9">
                  <a:moveTo>
                    <a:pt x="9" y="1"/>
                  </a:moveTo>
                  <a:lnTo>
                    <a:pt x="6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85" name="Freeform 1697"/>
            <p:cNvSpPr>
              <a:spLocks/>
            </p:cNvSpPr>
            <p:nvPr/>
          </p:nvSpPr>
          <p:spPr bwMode="auto">
            <a:xfrm>
              <a:off x="890" y="2949"/>
              <a:ext cx="11" cy="11"/>
            </a:xfrm>
            <a:custGeom>
              <a:avLst/>
              <a:gdLst/>
              <a:ahLst/>
              <a:cxnLst>
                <a:cxn ang="0">
                  <a:pos x="10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9"/>
                </a:cxn>
                <a:cxn ang="0">
                  <a:pos x="4" y="11"/>
                </a:cxn>
                <a:cxn ang="0">
                  <a:pos x="6" y="11"/>
                </a:cxn>
                <a:cxn ang="0">
                  <a:pos x="9" y="11"/>
                </a:cxn>
                <a:cxn ang="0">
                  <a:pos x="9" y="9"/>
                </a:cxn>
                <a:cxn ang="0">
                  <a:pos x="11" y="4"/>
                </a:cxn>
                <a:cxn ang="0">
                  <a:pos x="10" y="2"/>
                </a:cxn>
              </a:cxnLst>
              <a:rect l="0" t="0" r="r" b="b"/>
              <a:pathLst>
                <a:path w="11" h="11">
                  <a:moveTo>
                    <a:pt x="10" y="2"/>
                  </a:moveTo>
                  <a:lnTo>
                    <a:pt x="9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9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9" y="11"/>
                  </a:lnTo>
                  <a:lnTo>
                    <a:pt x="9" y="9"/>
                  </a:lnTo>
                  <a:lnTo>
                    <a:pt x="11" y="4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86" name="Freeform 1698"/>
            <p:cNvSpPr>
              <a:spLocks/>
            </p:cNvSpPr>
            <p:nvPr/>
          </p:nvSpPr>
          <p:spPr bwMode="auto">
            <a:xfrm>
              <a:off x="907" y="2961"/>
              <a:ext cx="10" cy="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5" y="9"/>
                </a:cxn>
                <a:cxn ang="0">
                  <a:pos x="8" y="8"/>
                </a:cxn>
                <a:cxn ang="0">
                  <a:pos x="9" y="7"/>
                </a:cxn>
                <a:cxn ang="0">
                  <a:pos x="10" y="5"/>
                </a:cxn>
                <a:cxn ang="0">
                  <a:pos x="9" y="0"/>
                </a:cxn>
              </a:cxnLst>
              <a:rect l="0" t="0" r="r" b="b"/>
              <a:pathLst>
                <a:path w="10" h="9">
                  <a:moveTo>
                    <a:pt x="9" y="0"/>
                  </a:moveTo>
                  <a:lnTo>
                    <a:pt x="8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8"/>
                  </a:lnTo>
                  <a:lnTo>
                    <a:pt x="5" y="9"/>
                  </a:lnTo>
                  <a:lnTo>
                    <a:pt x="8" y="8"/>
                  </a:lnTo>
                  <a:lnTo>
                    <a:pt x="9" y="7"/>
                  </a:lnTo>
                  <a:lnTo>
                    <a:pt x="1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87" name="Freeform 1699"/>
            <p:cNvSpPr>
              <a:spLocks/>
            </p:cNvSpPr>
            <p:nvPr/>
          </p:nvSpPr>
          <p:spPr bwMode="auto">
            <a:xfrm>
              <a:off x="925" y="2972"/>
              <a:ext cx="8" cy="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6" y="8"/>
                </a:cxn>
                <a:cxn ang="0">
                  <a:pos x="8" y="7"/>
                </a:cxn>
                <a:cxn ang="0">
                  <a:pos x="8" y="3"/>
                </a:cxn>
                <a:cxn ang="0">
                  <a:pos x="8" y="1"/>
                </a:cxn>
                <a:cxn ang="0">
                  <a:pos x="6" y="0"/>
                </a:cxn>
              </a:cxnLst>
              <a:rect l="0" t="0" r="r" b="b"/>
              <a:pathLst>
                <a:path w="8" h="8">
                  <a:moveTo>
                    <a:pt x="6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2" y="8"/>
                  </a:lnTo>
                  <a:lnTo>
                    <a:pt x="3" y="8"/>
                  </a:lnTo>
                  <a:lnTo>
                    <a:pt x="6" y="8"/>
                  </a:lnTo>
                  <a:lnTo>
                    <a:pt x="8" y="7"/>
                  </a:lnTo>
                  <a:lnTo>
                    <a:pt x="8" y="3"/>
                  </a:lnTo>
                  <a:lnTo>
                    <a:pt x="8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88" name="Freeform 1700"/>
            <p:cNvSpPr>
              <a:spLocks/>
            </p:cNvSpPr>
            <p:nvPr/>
          </p:nvSpPr>
          <p:spPr bwMode="auto">
            <a:xfrm>
              <a:off x="941" y="2980"/>
              <a:ext cx="11" cy="10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0" y="6"/>
                </a:cxn>
                <a:cxn ang="0">
                  <a:pos x="1" y="10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10"/>
                </a:cxn>
                <a:cxn ang="0">
                  <a:pos x="11" y="6"/>
                </a:cxn>
                <a:cxn ang="0">
                  <a:pos x="8" y="3"/>
                </a:cxn>
                <a:cxn ang="0">
                  <a:pos x="7" y="1"/>
                </a:cxn>
              </a:cxnLst>
              <a:rect l="0" t="0" r="r" b="b"/>
              <a:pathLst>
                <a:path w="11" h="10">
                  <a:moveTo>
                    <a:pt x="7" y="1"/>
                  </a:moveTo>
                  <a:lnTo>
                    <a:pt x="5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11" y="6"/>
                  </a:lnTo>
                  <a:lnTo>
                    <a:pt x="8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89" name="Freeform 1701"/>
            <p:cNvSpPr>
              <a:spLocks/>
            </p:cNvSpPr>
            <p:nvPr/>
          </p:nvSpPr>
          <p:spPr bwMode="auto">
            <a:xfrm>
              <a:off x="958" y="2991"/>
              <a:ext cx="10" cy="1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9"/>
                </a:cxn>
                <a:cxn ang="0">
                  <a:pos x="5" y="10"/>
                </a:cxn>
                <a:cxn ang="0">
                  <a:pos x="8" y="9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8" y="0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9"/>
                  </a:lnTo>
                  <a:lnTo>
                    <a:pt x="5" y="10"/>
                  </a:lnTo>
                  <a:lnTo>
                    <a:pt x="8" y="9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90" name="Freeform 1702"/>
            <p:cNvSpPr>
              <a:spLocks/>
            </p:cNvSpPr>
            <p:nvPr/>
          </p:nvSpPr>
          <p:spPr bwMode="auto">
            <a:xfrm>
              <a:off x="975" y="3001"/>
              <a:ext cx="10" cy="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8" y="0"/>
                </a:cxn>
              </a:cxnLst>
              <a:rect l="0" t="0" r="r" b="b"/>
              <a:pathLst>
                <a:path w="10" h="9">
                  <a:moveTo>
                    <a:pt x="8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91" name="Freeform 1703"/>
            <p:cNvSpPr>
              <a:spLocks/>
            </p:cNvSpPr>
            <p:nvPr/>
          </p:nvSpPr>
          <p:spPr bwMode="auto">
            <a:xfrm>
              <a:off x="993" y="3010"/>
              <a:ext cx="10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6" y="0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92" name="Freeform 1704"/>
            <p:cNvSpPr>
              <a:spLocks/>
            </p:cNvSpPr>
            <p:nvPr/>
          </p:nvSpPr>
          <p:spPr bwMode="auto">
            <a:xfrm>
              <a:off x="1010" y="3020"/>
              <a:ext cx="10" cy="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9" y="7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</a:cxnLst>
              <a:rect l="0" t="0" r="r" b="b"/>
              <a:pathLst>
                <a:path w="10" h="9">
                  <a:moveTo>
                    <a:pt x="8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9" y="7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93" name="Freeform 1705"/>
            <p:cNvSpPr>
              <a:spLocks/>
            </p:cNvSpPr>
            <p:nvPr/>
          </p:nvSpPr>
          <p:spPr bwMode="auto">
            <a:xfrm>
              <a:off x="1028" y="3029"/>
              <a:ext cx="10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7" y="0"/>
                </a:cxn>
              </a:cxnLst>
              <a:rect l="0" t="0" r="r" b="b"/>
              <a:pathLst>
                <a:path w="10" h="9">
                  <a:moveTo>
                    <a:pt x="7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94" name="Freeform 1706"/>
            <p:cNvSpPr>
              <a:spLocks/>
            </p:cNvSpPr>
            <p:nvPr/>
          </p:nvSpPr>
          <p:spPr bwMode="auto">
            <a:xfrm>
              <a:off x="1045" y="3037"/>
              <a:ext cx="11" cy="10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7" y="10"/>
                </a:cxn>
                <a:cxn ang="0">
                  <a:pos x="10" y="9"/>
                </a:cxn>
                <a:cxn ang="0">
                  <a:pos x="11" y="5"/>
                </a:cxn>
                <a:cxn ang="0">
                  <a:pos x="10" y="2"/>
                </a:cxn>
                <a:cxn ang="0">
                  <a:pos x="7" y="1"/>
                </a:cxn>
              </a:cxnLst>
              <a:rect l="0" t="0" r="r" b="b"/>
              <a:pathLst>
                <a:path w="11" h="10">
                  <a:moveTo>
                    <a:pt x="7" y="1"/>
                  </a:move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10" y="9"/>
                  </a:lnTo>
                  <a:lnTo>
                    <a:pt x="11" y="5"/>
                  </a:lnTo>
                  <a:lnTo>
                    <a:pt x="10" y="2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95" name="Freeform 1707"/>
            <p:cNvSpPr>
              <a:spLocks/>
            </p:cNvSpPr>
            <p:nvPr/>
          </p:nvSpPr>
          <p:spPr bwMode="auto">
            <a:xfrm>
              <a:off x="1064" y="3047"/>
              <a:ext cx="10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10" y="5"/>
                </a:cxn>
                <a:cxn ang="0">
                  <a:pos x="7" y="1"/>
                </a:cxn>
                <a:cxn ang="0">
                  <a:pos x="7" y="0"/>
                </a:cxn>
              </a:cxnLst>
              <a:rect l="0" t="0" r="r" b="b"/>
              <a:pathLst>
                <a:path w="10" h="9">
                  <a:moveTo>
                    <a:pt x="7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5" y="9"/>
                  </a:lnTo>
                  <a:lnTo>
                    <a:pt x="6" y="8"/>
                  </a:lnTo>
                  <a:lnTo>
                    <a:pt x="7" y="7"/>
                  </a:lnTo>
                  <a:lnTo>
                    <a:pt x="10" y="5"/>
                  </a:lnTo>
                  <a:lnTo>
                    <a:pt x="7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96" name="Freeform 1708"/>
            <p:cNvSpPr>
              <a:spLocks/>
            </p:cNvSpPr>
            <p:nvPr/>
          </p:nvSpPr>
          <p:spPr bwMode="auto">
            <a:xfrm>
              <a:off x="1081" y="3054"/>
              <a:ext cx="11" cy="10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9"/>
                </a:cxn>
                <a:cxn ang="0">
                  <a:pos x="11" y="5"/>
                </a:cxn>
                <a:cxn ang="0">
                  <a:pos x="9" y="2"/>
                </a:cxn>
                <a:cxn ang="0">
                  <a:pos x="7" y="1"/>
                </a:cxn>
              </a:cxnLst>
              <a:rect l="0" t="0" r="r" b="b"/>
              <a:pathLst>
                <a:path w="11" h="10">
                  <a:moveTo>
                    <a:pt x="7" y="1"/>
                  </a:moveTo>
                  <a:lnTo>
                    <a:pt x="5" y="0"/>
                  </a:lnTo>
                  <a:lnTo>
                    <a:pt x="2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9"/>
                  </a:lnTo>
                  <a:lnTo>
                    <a:pt x="11" y="5"/>
                  </a:lnTo>
                  <a:lnTo>
                    <a:pt x="9" y="2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97" name="Freeform 1709"/>
            <p:cNvSpPr>
              <a:spLocks/>
            </p:cNvSpPr>
            <p:nvPr/>
          </p:nvSpPr>
          <p:spPr bwMode="auto">
            <a:xfrm>
              <a:off x="1098" y="3063"/>
              <a:ext cx="10" cy="9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7" y="9"/>
                </a:cxn>
                <a:cxn ang="0">
                  <a:pos x="9" y="9"/>
                </a:cxn>
                <a:cxn ang="0">
                  <a:pos x="10" y="8"/>
                </a:cxn>
                <a:cxn ang="0">
                  <a:pos x="10" y="4"/>
                </a:cxn>
                <a:cxn ang="0">
                  <a:pos x="10" y="1"/>
                </a:cxn>
                <a:cxn ang="0">
                  <a:pos x="9" y="1"/>
                </a:cxn>
              </a:cxnLst>
              <a:rect l="0" t="0" r="r" b="b"/>
              <a:pathLst>
                <a:path w="10" h="9">
                  <a:moveTo>
                    <a:pt x="9" y="1"/>
                  </a:moveTo>
                  <a:lnTo>
                    <a:pt x="7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0" y="4"/>
                  </a:lnTo>
                  <a:lnTo>
                    <a:pt x="3" y="8"/>
                  </a:lnTo>
                  <a:lnTo>
                    <a:pt x="4" y="9"/>
                  </a:lnTo>
                  <a:lnTo>
                    <a:pt x="7" y="9"/>
                  </a:lnTo>
                  <a:lnTo>
                    <a:pt x="9" y="9"/>
                  </a:lnTo>
                  <a:lnTo>
                    <a:pt x="10" y="8"/>
                  </a:lnTo>
                  <a:lnTo>
                    <a:pt x="10" y="4"/>
                  </a:lnTo>
                  <a:lnTo>
                    <a:pt x="10" y="1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98" name="Freeform 1710"/>
            <p:cNvSpPr>
              <a:spLocks/>
            </p:cNvSpPr>
            <p:nvPr/>
          </p:nvSpPr>
          <p:spPr bwMode="auto">
            <a:xfrm>
              <a:off x="1117" y="3071"/>
              <a:ext cx="10" cy="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10" h="10">
                  <a:moveTo>
                    <a:pt x="7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599" name="Freeform 1711"/>
            <p:cNvSpPr>
              <a:spLocks/>
            </p:cNvSpPr>
            <p:nvPr/>
          </p:nvSpPr>
          <p:spPr bwMode="auto">
            <a:xfrm>
              <a:off x="1136" y="3078"/>
              <a:ext cx="10" cy="10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3"/>
                </a:cxn>
                <a:cxn ang="0">
                  <a:pos x="7" y="1"/>
                </a:cxn>
              </a:cxnLst>
              <a:rect l="0" t="0" r="r" b="b"/>
              <a:pathLst>
                <a:path w="10" h="10">
                  <a:moveTo>
                    <a:pt x="7" y="1"/>
                  </a:moveTo>
                  <a:lnTo>
                    <a:pt x="5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00" name="Freeform 1712"/>
            <p:cNvSpPr>
              <a:spLocks/>
            </p:cNvSpPr>
            <p:nvPr/>
          </p:nvSpPr>
          <p:spPr bwMode="auto">
            <a:xfrm>
              <a:off x="1154" y="3087"/>
              <a:ext cx="9" cy="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8" y="0"/>
                </a:cxn>
              </a:cxnLst>
              <a:rect l="0" t="0" r="r" b="b"/>
              <a:pathLst>
                <a:path w="9" h="9">
                  <a:moveTo>
                    <a:pt x="8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9"/>
                  </a:lnTo>
                  <a:lnTo>
                    <a:pt x="8" y="8"/>
                  </a:lnTo>
                  <a:lnTo>
                    <a:pt x="8" y="8"/>
                  </a:lnTo>
                  <a:lnTo>
                    <a:pt x="9" y="5"/>
                  </a:lnTo>
                  <a:lnTo>
                    <a:pt x="8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01" name="Freeform 1713"/>
            <p:cNvSpPr>
              <a:spLocks/>
            </p:cNvSpPr>
            <p:nvPr/>
          </p:nvSpPr>
          <p:spPr bwMode="auto">
            <a:xfrm>
              <a:off x="1172" y="3094"/>
              <a:ext cx="10" cy="10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10" y="8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7" y="1"/>
                </a:cxn>
              </a:cxnLst>
              <a:rect l="0" t="0" r="r" b="b"/>
              <a:pathLst>
                <a:path w="10" h="10">
                  <a:moveTo>
                    <a:pt x="7" y="1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02" name="Freeform 1714"/>
            <p:cNvSpPr>
              <a:spLocks/>
            </p:cNvSpPr>
            <p:nvPr/>
          </p:nvSpPr>
          <p:spPr bwMode="auto">
            <a:xfrm>
              <a:off x="1190" y="3102"/>
              <a:ext cx="10" cy="1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9"/>
                </a:cxn>
                <a:cxn ang="0">
                  <a:pos x="5" y="10"/>
                </a:cxn>
                <a:cxn ang="0">
                  <a:pos x="8" y="9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0"/>
                </a:cxn>
                <a:cxn ang="0">
                  <a:pos x="8" y="0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9"/>
                  </a:lnTo>
                  <a:lnTo>
                    <a:pt x="5" y="10"/>
                  </a:lnTo>
                  <a:lnTo>
                    <a:pt x="8" y="9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03" name="Freeform 1715"/>
            <p:cNvSpPr>
              <a:spLocks/>
            </p:cNvSpPr>
            <p:nvPr/>
          </p:nvSpPr>
          <p:spPr bwMode="auto">
            <a:xfrm>
              <a:off x="1210" y="3110"/>
              <a:ext cx="9" cy="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6" y="8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6" y="0"/>
                </a:cxn>
              </a:cxnLst>
              <a:rect l="0" t="0" r="r" b="b"/>
              <a:pathLst>
                <a:path w="9" h="9">
                  <a:moveTo>
                    <a:pt x="6" y="0"/>
                  </a:moveTo>
                  <a:lnTo>
                    <a:pt x="4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8"/>
                  </a:lnTo>
                  <a:lnTo>
                    <a:pt x="4" y="9"/>
                  </a:lnTo>
                  <a:lnTo>
                    <a:pt x="6" y="8"/>
                  </a:lnTo>
                  <a:lnTo>
                    <a:pt x="8" y="7"/>
                  </a:lnTo>
                  <a:lnTo>
                    <a:pt x="9" y="5"/>
                  </a:lnTo>
                  <a:lnTo>
                    <a:pt x="8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04" name="Freeform 1716"/>
            <p:cNvSpPr>
              <a:spLocks/>
            </p:cNvSpPr>
            <p:nvPr/>
          </p:nvSpPr>
          <p:spPr bwMode="auto">
            <a:xfrm>
              <a:off x="1228" y="3117"/>
              <a:ext cx="9" cy="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4" y="10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9" y="5"/>
                </a:cxn>
                <a:cxn ang="0">
                  <a:pos x="8" y="0"/>
                </a:cxn>
                <a:cxn ang="0">
                  <a:pos x="7" y="0"/>
                </a:cxn>
              </a:cxnLst>
              <a:rect l="0" t="0" r="r" b="b"/>
              <a:pathLst>
                <a:path w="9" h="10">
                  <a:moveTo>
                    <a:pt x="7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9"/>
                  </a:lnTo>
                  <a:lnTo>
                    <a:pt x="4" y="10"/>
                  </a:lnTo>
                  <a:lnTo>
                    <a:pt x="7" y="9"/>
                  </a:lnTo>
                  <a:lnTo>
                    <a:pt x="8" y="9"/>
                  </a:lnTo>
                  <a:lnTo>
                    <a:pt x="9" y="5"/>
                  </a:lnTo>
                  <a:lnTo>
                    <a:pt x="8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05" name="Freeform 1717"/>
            <p:cNvSpPr>
              <a:spLocks/>
            </p:cNvSpPr>
            <p:nvPr/>
          </p:nvSpPr>
          <p:spPr bwMode="auto">
            <a:xfrm>
              <a:off x="1246" y="3123"/>
              <a:ext cx="10" cy="10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3"/>
                </a:cxn>
                <a:cxn ang="0">
                  <a:pos x="8" y="1"/>
                </a:cxn>
              </a:cxnLst>
              <a:rect l="0" t="0" r="r" b="b"/>
              <a:pathLst>
                <a:path w="10" h="10">
                  <a:moveTo>
                    <a:pt x="8" y="1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3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06" name="Freeform 1718"/>
            <p:cNvSpPr>
              <a:spLocks/>
            </p:cNvSpPr>
            <p:nvPr/>
          </p:nvSpPr>
          <p:spPr bwMode="auto">
            <a:xfrm>
              <a:off x="1265" y="3130"/>
              <a:ext cx="10" cy="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7" y="0"/>
                </a:cxn>
              </a:cxnLst>
              <a:rect l="0" t="0" r="r" b="b"/>
              <a:pathLst>
                <a:path w="10" h="10">
                  <a:moveTo>
                    <a:pt x="7" y="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9"/>
                  </a:lnTo>
                  <a:lnTo>
                    <a:pt x="5" y="10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07" name="Freeform 1719"/>
            <p:cNvSpPr>
              <a:spLocks/>
            </p:cNvSpPr>
            <p:nvPr/>
          </p:nvSpPr>
          <p:spPr bwMode="auto">
            <a:xfrm>
              <a:off x="1283" y="3138"/>
              <a:ext cx="10" cy="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8" y="0"/>
                </a:cxn>
              </a:cxnLst>
              <a:rect l="0" t="0" r="r" b="b"/>
              <a:pathLst>
                <a:path w="10" h="9">
                  <a:moveTo>
                    <a:pt x="8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8"/>
                  </a:lnTo>
                  <a:lnTo>
                    <a:pt x="10" y="3"/>
                  </a:lnTo>
                  <a:lnTo>
                    <a:pt x="8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08" name="Freeform 1720"/>
            <p:cNvSpPr>
              <a:spLocks/>
            </p:cNvSpPr>
            <p:nvPr/>
          </p:nvSpPr>
          <p:spPr bwMode="auto">
            <a:xfrm>
              <a:off x="1302" y="3144"/>
              <a:ext cx="10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9" y="8"/>
                </a:cxn>
                <a:cxn ang="0">
                  <a:pos x="10" y="6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10" h="9">
                  <a:moveTo>
                    <a:pt x="7" y="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9" y="8"/>
                  </a:lnTo>
                  <a:lnTo>
                    <a:pt x="10" y="6"/>
                  </a:lnTo>
                  <a:lnTo>
                    <a:pt x="9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09" name="Freeform 1721"/>
            <p:cNvSpPr>
              <a:spLocks/>
            </p:cNvSpPr>
            <p:nvPr/>
          </p:nvSpPr>
          <p:spPr bwMode="auto">
            <a:xfrm>
              <a:off x="1321" y="3151"/>
              <a:ext cx="10" cy="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5" y="10"/>
                </a:cxn>
                <a:cxn ang="0">
                  <a:pos x="7" y="8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</a:cxnLst>
              <a:rect l="0" t="0" r="r" b="b"/>
              <a:pathLst>
                <a:path w="10" h="10">
                  <a:moveTo>
                    <a:pt x="7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8"/>
                  </a:lnTo>
                  <a:lnTo>
                    <a:pt x="5" y="10"/>
                  </a:lnTo>
                  <a:lnTo>
                    <a:pt x="7" y="8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10" name="Freeform 1722"/>
            <p:cNvSpPr>
              <a:spLocks/>
            </p:cNvSpPr>
            <p:nvPr/>
          </p:nvSpPr>
          <p:spPr bwMode="auto">
            <a:xfrm>
              <a:off x="1340" y="3157"/>
              <a:ext cx="9" cy="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7" y="8"/>
                </a:cxn>
                <a:cxn ang="0">
                  <a:pos x="8" y="8"/>
                </a:cxn>
                <a:cxn ang="0">
                  <a:pos x="9" y="5"/>
                </a:cxn>
                <a:cxn ang="0">
                  <a:pos x="8" y="2"/>
                </a:cxn>
                <a:cxn ang="0">
                  <a:pos x="7" y="0"/>
                </a:cxn>
              </a:cxnLst>
              <a:rect l="0" t="0" r="r" b="b"/>
              <a:pathLst>
                <a:path w="9" h="10">
                  <a:moveTo>
                    <a:pt x="7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10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5"/>
                  </a:lnTo>
                  <a:lnTo>
                    <a:pt x="8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11" name="Freeform 1723"/>
            <p:cNvSpPr>
              <a:spLocks/>
            </p:cNvSpPr>
            <p:nvPr/>
          </p:nvSpPr>
          <p:spPr bwMode="auto">
            <a:xfrm>
              <a:off x="1358" y="3164"/>
              <a:ext cx="11" cy="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6" y="10"/>
                </a:cxn>
                <a:cxn ang="0">
                  <a:pos x="7" y="9"/>
                </a:cxn>
                <a:cxn ang="0">
                  <a:pos x="10" y="8"/>
                </a:cxn>
                <a:cxn ang="0">
                  <a:pos x="11" y="4"/>
                </a:cxn>
                <a:cxn ang="0">
                  <a:pos x="10" y="0"/>
                </a:cxn>
                <a:cxn ang="0">
                  <a:pos x="7" y="0"/>
                </a:cxn>
              </a:cxnLst>
              <a:rect l="0" t="0" r="r" b="b"/>
              <a:pathLst>
                <a:path w="11" h="10">
                  <a:moveTo>
                    <a:pt x="7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8"/>
                  </a:lnTo>
                  <a:lnTo>
                    <a:pt x="4" y="9"/>
                  </a:lnTo>
                  <a:lnTo>
                    <a:pt x="6" y="10"/>
                  </a:lnTo>
                  <a:lnTo>
                    <a:pt x="7" y="9"/>
                  </a:lnTo>
                  <a:lnTo>
                    <a:pt x="10" y="8"/>
                  </a:lnTo>
                  <a:lnTo>
                    <a:pt x="11" y="4"/>
                  </a:lnTo>
                  <a:lnTo>
                    <a:pt x="1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12" name="Freeform 1724"/>
            <p:cNvSpPr>
              <a:spLocks/>
            </p:cNvSpPr>
            <p:nvPr/>
          </p:nvSpPr>
          <p:spPr bwMode="auto">
            <a:xfrm>
              <a:off x="1378" y="3169"/>
              <a:ext cx="8" cy="10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10"/>
                </a:cxn>
                <a:cxn ang="0">
                  <a:pos x="2" y="10"/>
                </a:cxn>
                <a:cxn ang="0">
                  <a:pos x="3" y="10"/>
                </a:cxn>
                <a:cxn ang="0">
                  <a:pos x="6" y="10"/>
                </a:cxn>
                <a:cxn ang="0">
                  <a:pos x="7" y="10"/>
                </a:cxn>
                <a:cxn ang="0">
                  <a:pos x="8" y="5"/>
                </a:cxn>
                <a:cxn ang="0">
                  <a:pos x="7" y="3"/>
                </a:cxn>
                <a:cxn ang="0">
                  <a:pos x="6" y="1"/>
                </a:cxn>
              </a:cxnLst>
              <a:rect l="0" t="0" r="r" b="b"/>
              <a:pathLst>
                <a:path w="8" h="10">
                  <a:moveTo>
                    <a:pt x="6" y="1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8" y="5"/>
                  </a:lnTo>
                  <a:lnTo>
                    <a:pt x="7" y="3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13" name="Freeform 1725"/>
            <p:cNvSpPr>
              <a:spLocks/>
            </p:cNvSpPr>
            <p:nvPr/>
          </p:nvSpPr>
          <p:spPr bwMode="auto">
            <a:xfrm>
              <a:off x="1396" y="3176"/>
              <a:ext cx="10" cy="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0" y="4"/>
                </a:cxn>
                <a:cxn ang="0">
                  <a:pos x="9" y="2"/>
                </a:cxn>
                <a:cxn ang="0">
                  <a:pos x="7" y="0"/>
                </a:cxn>
              </a:cxnLst>
              <a:rect l="0" t="0" r="r" b="b"/>
              <a:pathLst>
                <a:path w="10" h="10">
                  <a:moveTo>
                    <a:pt x="7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0" y="4"/>
                  </a:lnTo>
                  <a:lnTo>
                    <a:pt x="9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14" name="Freeform 1726"/>
            <p:cNvSpPr>
              <a:spLocks/>
            </p:cNvSpPr>
            <p:nvPr/>
          </p:nvSpPr>
          <p:spPr bwMode="auto">
            <a:xfrm>
              <a:off x="1415" y="3181"/>
              <a:ext cx="10" cy="10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5" y="0"/>
                </a:cxn>
                <a:cxn ang="0">
                  <a:pos x="2" y="1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9" y="10"/>
                </a:cxn>
                <a:cxn ang="0">
                  <a:pos x="10" y="5"/>
                </a:cxn>
                <a:cxn ang="0">
                  <a:pos x="9" y="3"/>
                </a:cxn>
                <a:cxn ang="0">
                  <a:pos x="6" y="1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lnTo>
                    <a:pt x="5" y="0"/>
                  </a:lnTo>
                  <a:lnTo>
                    <a:pt x="2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9" y="10"/>
                  </a:lnTo>
                  <a:lnTo>
                    <a:pt x="10" y="5"/>
                  </a:lnTo>
                  <a:lnTo>
                    <a:pt x="9" y="3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15" name="Freeform 1727"/>
            <p:cNvSpPr>
              <a:spLocks/>
            </p:cNvSpPr>
            <p:nvPr/>
          </p:nvSpPr>
          <p:spPr bwMode="auto">
            <a:xfrm>
              <a:off x="1434" y="3189"/>
              <a:ext cx="11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8" y="7"/>
                </a:cxn>
                <a:cxn ang="0">
                  <a:pos x="11" y="3"/>
                </a:cxn>
                <a:cxn ang="0">
                  <a:pos x="8" y="1"/>
                </a:cxn>
                <a:cxn ang="0">
                  <a:pos x="7" y="0"/>
                </a:cxn>
              </a:cxnLst>
              <a:rect l="0" t="0" r="r" b="b"/>
              <a:pathLst>
                <a:path w="11" h="9">
                  <a:moveTo>
                    <a:pt x="7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2" y="8"/>
                  </a:lnTo>
                  <a:lnTo>
                    <a:pt x="6" y="9"/>
                  </a:lnTo>
                  <a:lnTo>
                    <a:pt x="7" y="8"/>
                  </a:lnTo>
                  <a:lnTo>
                    <a:pt x="8" y="7"/>
                  </a:lnTo>
                  <a:lnTo>
                    <a:pt x="11" y="3"/>
                  </a:lnTo>
                  <a:lnTo>
                    <a:pt x="8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16" name="Freeform 1728"/>
            <p:cNvSpPr>
              <a:spLocks/>
            </p:cNvSpPr>
            <p:nvPr/>
          </p:nvSpPr>
          <p:spPr bwMode="auto">
            <a:xfrm>
              <a:off x="1452" y="3193"/>
              <a:ext cx="11" cy="10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3" y="3"/>
                </a:cxn>
                <a:cxn ang="0">
                  <a:pos x="0" y="5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1" y="5"/>
                </a:cxn>
                <a:cxn ang="0">
                  <a:pos x="9" y="3"/>
                </a:cxn>
                <a:cxn ang="0">
                  <a:pos x="8" y="2"/>
                </a:cxn>
              </a:cxnLst>
              <a:rect l="0" t="0" r="r" b="b"/>
              <a:pathLst>
                <a:path w="11" h="10">
                  <a:moveTo>
                    <a:pt x="8" y="2"/>
                  </a:moveTo>
                  <a:lnTo>
                    <a:pt x="5" y="0"/>
                  </a:lnTo>
                  <a:lnTo>
                    <a:pt x="4" y="2"/>
                  </a:lnTo>
                  <a:lnTo>
                    <a:pt x="3" y="3"/>
                  </a:lnTo>
                  <a:lnTo>
                    <a:pt x="0" y="5"/>
                  </a:lnTo>
                  <a:lnTo>
                    <a:pt x="3" y="9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1" y="5"/>
                  </a:lnTo>
                  <a:lnTo>
                    <a:pt x="9" y="3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17" name="Freeform 1729"/>
            <p:cNvSpPr>
              <a:spLocks/>
            </p:cNvSpPr>
            <p:nvPr/>
          </p:nvSpPr>
          <p:spPr bwMode="auto">
            <a:xfrm>
              <a:off x="1472" y="3199"/>
              <a:ext cx="10" cy="10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2"/>
                </a:cxn>
              </a:cxnLst>
              <a:rect l="0" t="0" r="r" b="b"/>
              <a:pathLst>
                <a:path w="10" h="10">
                  <a:moveTo>
                    <a:pt x="8" y="2"/>
                  </a:moveTo>
                  <a:lnTo>
                    <a:pt x="5" y="0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18" name="Freeform 1730"/>
            <p:cNvSpPr>
              <a:spLocks/>
            </p:cNvSpPr>
            <p:nvPr/>
          </p:nvSpPr>
          <p:spPr bwMode="auto">
            <a:xfrm>
              <a:off x="1491" y="3204"/>
              <a:ext cx="10" cy="11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0" y="6"/>
                </a:cxn>
                <a:cxn ang="0">
                  <a:pos x="1" y="10"/>
                </a:cxn>
                <a:cxn ang="0">
                  <a:pos x="3" y="11"/>
                </a:cxn>
                <a:cxn ang="0">
                  <a:pos x="5" y="11"/>
                </a:cxn>
                <a:cxn ang="0">
                  <a:pos x="7" y="11"/>
                </a:cxn>
                <a:cxn ang="0">
                  <a:pos x="8" y="10"/>
                </a:cxn>
                <a:cxn ang="0">
                  <a:pos x="10" y="6"/>
                </a:cxn>
                <a:cxn ang="0">
                  <a:pos x="8" y="3"/>
                </a:cxn>
                <a:cxn ang="0">
                  <a:pos x="7" y="1"/>
                </a:cxn>
              </a:cxnLst>
              <a:rect l="0" t="0" r="r" b="b"/>
              <a:pathLst>
                <a:path w="10" h="11">
                  <a:moveTo>
                    <a:pt x="7" y="1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1" y="10"/>
                  </a:lnTo>
                  <a:lnTo>
                    <a:pt x="3" y="11"/>
                  </a:lnTo>
                  <a:lnTo>
                    <a:pt x="5" y="11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10" y="6"/>
                  </a:lnTo>
                  <a:lnTo>
                    <a:pt x="8" y="3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19" name="Freeform 1731"/>
            <p:cNvSpPr>
              <a:spLocks/>
            </p:cNvSpPr>
            <p:nvPr/>
          </p:nvSpPr>
          <p:spPr bwMode="auto">
            <a:xfrm>
              <a:off x="1511" y="3210"/>
              <a:ext cx="10" cy="1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3" y="10"/>
                </a:cxn>
                <a:cxn ang="0">
                  <a:pos x="6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3"/>
                </a:cxn>
                <a:cxn ang="0">
                  <a:pos x="6" y="2"/>
                </a:cxn>
              </a:cxnLst>
              <a:rect l="0" t="0" r="r" b="b"/>
              <a:pathLst>
                <a:path w="10" h="10">
                  <a:moveTo>
                    <a:pt x="6" y="2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6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3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20" name="Freeform 1732"/>
            <p:cNvSpPr>
              <a:spLocks/>
            </p:cNvSpPr>
            <p:nvPr/>
          </p:nvSpPr>
          <p:spPr bwMode="auto">
            <a:xfrm>
              <a:off x="1529" y="3216"/>
              <a:ext cx="10" cy="1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0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21" name="Freeform 1733"/>
            <p:cNvSpPr>
              <a:spLocks/>
            </p:cNvSpPr>
            <p:nvPr/>
          </p:nvSpPr>
          <p:spPr bwMode="auto">
            <a:xfrm>
              <a:off x="1549" y="3221"/>
              <a:ext cx="10" cy="10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5" y="0"/>
                </a:cxn>
                <a:cxn ang="0">
                  <a:pos x="3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6" y="1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1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22" name="Freeform 1734"/>
            <p:cNvSpPr>
              <a:spLocks/>
            </p:cNvSpPr>
            <p:nvPr/>
          </p:nvSpPr>
          <p:spPr bwMode="auto">
            <a:xfrm>
              <a:off x="1568" y="3227"/>
              <a:ext cx="10" cy="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10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</a:cxnLst>
              <a:rect l="0" t="0" r="r" b="b"/>
              <a:pathLst>
                <a:path w="10" h="10">
                  <a:moveTo>
                    <a:pt x="7" y="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10"/>
                  </a:lnTo>
                  <a:lnTo>
                    <a:pt x="7" y="9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23" name="Freeform 1735"/>
            <p:cNvSpPr>
              <a:spLocks/>
            </p:cNvSpPr>
            <p:nvPr/>
          </p:nvSpPr>
          <p:spPr bwMode="auto">
            <a:xfrm>
              <a:off x="1588" y="3232"/>
              <a:ext cx="9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2" y="10"/>
                </a:cxn>
                <a:cxn ang="0">
                  <a:pos x="3" y="10"/>
                </a:cxn>
                <a:cxn ang="0">
                  <a:pos x="6" y="10"/>
                </a:cxn>
                <a:cxn ang="0">
                  <a:pos x="7" y="9"/>
                </a:cxn>
                <a:cxn ang="0">
                  <a:pos x="9" y="5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9" h="10">
                  <a:moveTo>
                    <a:pt x="6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9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6" y="10"/>
                  </a:lnTo>
                  <a:lnTo>
                    <a:pt x="7" y="9"/>
                  </a:lnTo>
                  <a:lnTo>
                    <a:pt x="9" y="5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24" name="Freeform 1736"/>
            <p:cNvSpPr>
              <a:spLocks/>
            </p:cNvSpPr>
            <p:nvPr/>
          </p:nvSpPr>
          <p:spPr bwMode="auto">
            <a:xfrm>
              <a:off x="1606" y="3238"/>
              <a:ext cx="10" cy="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7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9" y="7"/>
                </a:cxn>
                <a:cxn ang="0">
                  <a:pos x="10" y="4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7"/>
                  </a:lnTo>
                  <a:lnTo>
                    <a:pt x="3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9" y="7"/>
                  </a:lnTo>
                  <a:lnTo>
                    <a:pt x="10" y="4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25" name="Freeform 1737"/>
            <p:cNvSpPr>
              <a:spLocks/>
            </p:cNvSpPr>
            <p:nvPr/>
          </p:nvSpPr>
          <p:spPr bwMode="auto">
            <a:xfrm>
              <a:off x="1626" y="3242"/>
              <a:ext cx="9" cy="1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4" y="11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9" y="5"/>
                </a:cxn>
                <a:cxn ang="0">
                  <a:pos x="7" y="2"/>
                </a:cxn>
                <a:cxn ang="0">
                  <a:pos x="6" y="0"/>
                </a:cxn>
              </a:cxnLst>
              <a:rect l="0" t="0" r="r" b="b"/>
              <a:pathLst>
                <a:path w="9" h="11">
                  <a:moveTo>
                    <a:pt x="6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4" y="11"/>
                  </a:lnTo>
                  <a:lnTo>
                    <a:pt x="6" y="9"/>
                  </a:lnTo>
                  <a:lnTo>
                    <a:pt x="7" y="8"/>
                  </a:lnTo>
                  <a:lnTo>
                    <a:pt x="9" y="5"/>
                  </a:lnTo>
                  <a:lnTo>
                    <a:pt x="7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26" name="Freeform 1738"/>
            <p:cNvSpPr>
              <a:spLocks/>
            </p:cNvSpPr>
            <p:nvPr/>
          </p:nvSpPr>
          <p:spPr bwMode="auto">
            <a:xfrm>
              <a:off x="1645" y="3247"/>
              <a:ext cx="10" cy="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6"/>
                </a:cxn>
                <a:cxn ang="0">
                  <a:pos x="8" y="2"/>
                </a:cxn>
                <a:cxn ang="0">
                  <a:pos x="7" y="0"/>
                </a:cxn>
              </a:cxnLst>
              <a:rect l="0" t="0" r="r" b="b"/>
              <a:pathLst>
                <a:path w="10" h="9">
                  <a:moveTo>
                    <a:pt x="7" y="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8"/>
                  </a:lnTo>
                  <a:lnTo>
                    <a:pt x="10" y="6"/>
                  </a:lnTo>
                  <a:lnTo>
                    <a:pt x="8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27" name="Freeform 1739"/>
            <p:cNvSpPr>
              <a:spLocks/>
            </p:cNvSpPr>
            <p:nvPr/>
          </p:nvSpPr>
          <p:spPr bwMode="auto">
            <a:xfrm>
              <a:off x="1665" y="3253"/>
              <a:ext cx="9" cy="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5" y="9"/>
                </a:cxn>
                <a:cxn ang="0">
                  <a:pos x="6" y="8"/>
                </a:cxn>
                <a:cxn ang="0">
                  <a:pos x="7" y="7"/>
                </a:cxn>
                <a:cxn ang="0">
                  <a:pos x="9" y="3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9" h="9">
                  <a:moveTo>
                    <a:pt x="6" y="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2" y="8"/>
                  </a:lnTo>
                  <a:lnTo>
                    <a:pt x="5" y="9"/>
                  </a:lnTo>
                  <a:lnTo>
                    <a:pt x="6" y="8"/>
                  </a:lnTo>
                  <a:lnTo>
                    <a:pt x="7" y="7"/>
                  </a:lnTo>
                  <a:lnTo>
                    <a:pt x="9" y="3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28" name="Freeform 1740"/>
            <p:cNvSpPr>
              <a:spLocks/>
            </p:cNvSpPr>
            <p:nvPr/>
          </p:nvSpPr>
          <p:spPr bwMode="auto">
            <a:xfrm>
              <a:off x="1683" y="3256"/>
              <a:ext cx="10" cy="1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3"/>
                </a:cxn>
                <a:cxn ang="0">
                  <a:pos x="0" y="6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6"/>
                </a:cxn>
                <a:cxn ang="0">
                  <a:pos x="9" y="3"/>
                </a:cxn>
                <a:cxn ang="0">
                  <a:pos x="8" y="0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1" y="3"/>
                  </a:lnTo>
                  <a:lnTo>
                    <a:pt x="0" y="6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6"/>
                  </a:lnTo>
                  <a:lnTo>
                    <a:pt x="9" y="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29" name="Freeform 1741"/>
            <p:cNvSpPr>
              <a:spLocks/>
            </p:cNvSpPr>
            <p:nvPr/>
          </p:nvSpPr>
          <p:spPr bwMode="auto">
            <a:xfrm>
              <a:off x="1703" y="3262"/>
              <a:ext cx="10" cy="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6" y="0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1" y="8"/>
                  </a:lnTo>
                  <a:lnTo>
                    <a:pt x="3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7" y="8"/>
                  </a:lnTo>
                  <a:lnTo>
                    <a:pt x="10" y="4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30" name="Freeform 1742"/>
            <p:cNvSpPr>
              <a:spLocks/>
            </p:cNvSpPr>
            <p:nvPr/>
          </p:nvSpPr>
          <p:spPr bwMode="auto">
            <a:xfrm>
              <a:off x="1722" y="3266"/>
              <a:ext cx="10" cy="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</a:cxnLst>
              <a:rect l="0" t="0" r="r" b="b"/>
              <a:pathLst>
                <a:path w="10" h="10">
                  <a:moveTo>
                    <a:pt x="7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31" name="Freeform 1743"/>
            <p:cNvSpPr>
              <a:spLocks/>
            </p:cNvSpPr>
            <p:nvPr/>
          </p:nvSpPr>
          <p:spPr bwMode="auto">
            <a:xfrm>
              <a:off x="1742" y="3271"/>
              <a:ext cx="9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6" y="8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6" y="0"/>
                </a:cxn>
              </a:cxnLst>
              <a:rect l="0" t="0" r="r" b="b"/>
              <a:pathLst>
                <a:path w="9" h="10">
                  <a:moveTo>
                    <a:pt x="6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8"/>
                  </a:lnTo>
                  <a:lnTo>
                    <a:pt x="4" y="10"/>
                  </a:lnTo>
                  <a:lnTo>
                    <a:pt x="6" y="8"/>
                  </a:lnTo>
                  <a:lnTo>
                    <a:pt x="8" y="7"/>
                  </a:lnTo>
                  <a:lnTo>
                    <a:pt x="9" y="5"/>
                  </a:lnTo>
                  <a:lnTo>
                    <a:pt x="8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32" name="Freeform 1744"/>
            <p:cNvSpPr>
              <a:spLocks/>
            </p:cNvSpPr>
            <p:nvPr/>
          </p:nvSpPr>
          <p:spPr bwMode="auto">
            <a:xfrm>
              <a:off x="1760" y="3275"/>
              <a:ext cx="10" cy="9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0" y="4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4"/>
                </a:cxn>
                <a:cxn ang="0">
                  <a:pos x="9" y="2"/>
                </a:cxn>
                <a:cxn ang="0">
                  <a:pos x="9" y="1"/>
                </a:cxn>
              </a:cxnLst>
              <a:rect l="0" t="0" r="r" b="b"/>
              <a:pathLst>
                <a:path w="10" h="9">
                  <a:moveTo>
                    <a:pt x="9" y="1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0" y="4"/>
                  </a:lnTo>
                  <a:lnTo>
                    <a:pt x="3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9" y="8"/>
                  </a:lnTo>
                  <a:lnTo>
                    <a:pt x="10" y="4"/>
                  </a:lnTo>
                  <a:lnTo>
                    <a:pt x="9" y="2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33" name="Freeform 1745"/>
            <p:cNvSpPr>
              <a:spLocks/>
            </p:cNvSpPr>
            <p:nvPr/>
          </p:nvSpPr>
          <p:spPr bwMode="auto">
            <a:xfrm>
              <a:off x="1781" y="3279"/>
              <a:ext cx="9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8" y="9"/>
                </a:cxn>
                <a:cxn ang="0">
                  <a:pos x="9" y="5"/>
                </a:cxn>
                <a:cxn ang="0">
                  <a:pos x="8" y="2"/>
                </a:cxn>
                <a:cxn ang="0">
                  <a:pos x="6" y="0"/>
                </a:cxn>
              </a:cxnLst>
              <a:rect l="0" t="0" r="r" b="b"/>
              <a:pathLst>
                <a:path w="9" h="10">
                  <a:moveTo>
                    <a:pt x="6" y="0"/>
                  </a:moveTo>
                  <a:lnTo>
                    <a:pt x="4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1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8" y="9"/>
                  </a:lnTo>
                  <a:lnTo>
                    <a:pt x="9" y="5"/>
                  </a:lnTo>
                  <a:lnTo>
                    <a:pt x="8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34" name="Freeform 1746"/>
            <p:cNvSpPr>
              <a:spLocks/>
            </p:cNvSpPr>
            <p:nvPr/>
          </p:nvSpPr>
          <p:spPr bwMode="auto">
            <a:xfrm>
              <a:off x="1800" y="3283"/>
              <a:ext cx="10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9" y="8"/>
                </a:cxn>
                <a:cxn ang="0">
                  <a:pos x="10" y="6"/>
                </a:cxn>
                <a:cxn ang="0">
                  <a:pos x="9" y="2"/>
                </a:cxn>
                <a:cxn ang="0">
                  <a:pos x="6" y="0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9" y="8"/>
                  </a:lnTo>
                  <a:lnTo>
                    <a:pt x="10" y="6"/>
                  </a:lnTo>
                  <a:lnTo>
                    <a:pt x="9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35" name="Freeform 1747"/>
            <p:cNvSpPr>
              <a:spLocks/>
            </p:cNvSpPr>
            <p:nvPr/>
          </p:nvSpPr>
          <p:spPr bwMode="auto">
            <a:xfrm>
              <a:off x="1818" y="3288"/>
              <a:ext cx="10" cy="10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5" y="0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7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1"/>
                </a:cxn>
              </a:cxnLst>
              <a:rect l="0" t="0" r="r" b="b"/>
              <a:pathLst>
                <a:path w="10" h="10">
                  <a:moveTo>
                    <a:pt x="8" y="1"/>
                  </a:moveTo>
                  <a:lnTo>
                    <a:pt x="5" y="0"/>
                  </a:lnTo>
                  <a:lnTo>
                    <a:pt x="4" y="1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7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36" name="Freeform 1748"/>
            <p:cNvSpPr>
              <a:spLocks/>
            </p:cNvSpPr>
            <p:nvPr/>
          </p:nvSpPr>
          <p:spPr bwMode="auto">
            <a:xfrm>
              <a:off x="1838" y="3291"/>
              <a:ext cx="10" cy="10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2"/>
                </a:cxn>
              </a:cxnLst>
              <a:rect l="0" t="0" r="r" b="b"/>
              <a:pathLst>
                <a:path w="10" h="10">
                  <a:moveTo>
                    <a:pt x="8" y="2"/>
                  </a:moveTo>
                  <a:lnTo>
                    <a:pt x="5" y="0"/>
                  </a:lnTo>
                  <a:lnTo>
                    <a:pt x="3" y="2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37" name="Freeform 1749"/>
            <p:cNvSpPr>
              <a:spLocks/>
            </p:cNvSpPr>
            <p:nvPr/>
          </p:nvSpPr>
          <p:spPr bwMode="auto">
            <a:xfrm>
              <a:off x="1858" y="3295"/>
              <a:ext cx="10" cy="10"/>
            </a:xfrm>
            <a:custGeom>
              <a:avLst/>
              <a:gdLst/>
              <a:ahLst/>
              <a:cxnLst>
                <a:cxn ang="0">
                  <a:pos x="6" y="1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1" y="3"/>
                </a:cxn>
                <a:cxn ang="0">
                  <a:pos x="0" y="6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9" y="9"/>
                </a:cxn>
                <a:cxn ang="0">
                  <a:pos x="10" y="6"/>
                </a:cxn>
                <a:cxn ang="0">
                  <a:pos x="9" y="3"/>
                </a:cxn>
                <a:cxn ang="0">
                  <a:pos x="6" y="1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lnTo>
                    <a:pt x="4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1" y="9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9" y="9"/>
                  </a:lnTo>
                  <a:lnTo>
                    <a:pt x="10" y="6"/>
                  </a:lnTo>
                  <a:lnTo>
                    <a:pt x="9" y="3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38" name="Freeform 1750"/>
            <p:cNvSpPr>
              <a:spLocks/>
            </p:cNvSpPr>
            <p:nvPr/>
          </p:nvSpPr>
          <p:spPr bwMode="auto">
            <a:xfrm>
              <a:off x="1877" y="3300"/>
              <a:ext cx="11" cy="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7" y="8"/>
                </a:cxn>
                <a:cxn ang="0">
                  <a:pos x="9" y="7"/>
                </a:cxn>
                <a:cxn ang="0">
                  <a:pos x="11" y="5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11" h="10">
                  <a:moveTo>
                    <a:pt x="7" y="0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6" y="10"/>
                  </a:lnTo>
                  <a:lnTo>
                    <a:pt x="7" y="8"/>
                  </a:lnTo>
                  <a:lnTo>
                    <a:pt x="9" y="7"/>
                  </a:lnTo>
                  <a:lnTo>
                    <a:pt x="11" y="5"/>
                  </a:lnTo>
                  <a:lnTo>
                    <a:pt x="9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39" name="Freeform 1751"/>
            <p:cNvSpPr>
              <a:spLocks/>
            </p:cNvSpPr>
            <p:nvPr/>
          </p:nvSpPr>
          <p:spPr bwMode="auto">
            <a:xfrm>
              <a:off x="1897" y="3304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40" name="Freeform 1752"/>
            <p:cNvSpPr>
              <a:spLocks/>
            </p:cNvSpPr>
            <p:nvPr/>
          </p:nvSpPr>
          <p:spPr bwMode="auto">
            <a:xfrm>
              <a:off x="1917" y="3307"/>
              <a:ext cx="9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9"/>
                  </a:lnTo>
                  <a:lnTo>
                    <a:pt x="9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41" name="Freeform 1753"/>
            <p:cNvSpPr>
              <a:spLocks/>
            </p:cNvSpPr>
            <p:nvPr/>
          </p:nvSpPr>
          <p:spPr bwMode="auto">
            <a:xfrm>
              <a:off x="1936" y="3311"/>
              <a:ext cx="9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4" y="10"/>
                </a:cxn>
                <a:cxn ang="0">
                  <a:pos x="7" y="8"/>
                </a:cxn>
                <a:cxn ang="0">
                  <a:pos x="9" y="8"/>
                </a:cxn>
                <a:cxn ang="0">
                  <a:pos x="9" y="5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9" h="10">
                  <a:moveTo>
                    <a:pt x="4" y="0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8"/>
                  </a:lnTo>
                  <a:lnTo>
                    <a:pt x="4" y="10"/>
                  </a:lnTo>
                  <a:lnTo>
                    <a:pt x="7" y="8"/>
                  </a:lnTo>
                  <a:lnTo>
                    <a:pt x="9" y="8"/>
                  </a:lnTo>
                  <a:lnTo>
                    <a:pt x="9" y="5"/>
                  </a:lnTo>
                  <a:lnTo>
                    <a:pt x="9" y="2"/>
                  </a:lnTo>
                  <a:lnTo>
                    <a:pt x="7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42" name="Freeform 1754"/>
            <p:cNvSpPr>
              <a:spLocks/>
            </p:cNvSpPr>
            <p:nvPr/>
          </p:nvSpPr>
          <p:spPr bwMode="auto">
            <a:xfrm>
              <a:off x="1955" y="3314"/>
              <a:ext cx="10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0" y="5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2"/>
                </a:cxn>
                <a:cxn ang="0">
                  <a:pos x="6" y="0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4" y="2"/>
                  </a:lnTo>
                  <a:lnTo>
                    <a:pt x="3" y="2"/>
                  </a:lnTo>
                  <a:lnTo>
                    <a:pt x="0" y="5"/>
                  </a:lnTo>
                  <a:lnTo>
                    <a:pt x="3" y="9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43" name="Freeform 1755"/>
            <p:cNvSpPr>
              <a:spLocks/>
            </p:cNvSpPr>
            <p:nvPr/>
          </p:nvSpPr>
          <p:spPr bwMode="auto">
            <a:xfrm>
              <a:off x="1976" y="3318"/>
              <a:ext cx="10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3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10" h="10">
                  <a:moveTo>
                    <a:pt x="4" y="0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9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44" name="Freeform 1756"/>
            <p:cNvSpPr>
              <a:spLocks/>
            </p:cNvSpPr>
            <p:nvPr/>
          </p:nvSpPr>
          <p:spPr bwMode="auto">
            <a:xfrm>
              <a:off x="1995" y="3322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4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45" name="Freeform 1757"/>
            <p:cNvSpPr>
              <a:spLocks/>
            </p:cNvSpPr>
            <p:nvPr/>
          </p:nvSpPr>
          <p:spPr bwMode="auto">
            <a:xfrm>
              <a:off x="2015" y="3325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2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2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46" name="Freeform 1758"/>
            <p:cNvSpPr>
              <a:spLocks/>
            </p:cNvSpPr>
            <p:nvPr/>
          </p:nvSpPr>
          <p:spPr bwMode="auto">
            <a:xfrm>
              <a:off x="2035" y="3328"/>
              <a:ext cx="9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8" y="8"/>
                </a:cxn>
                <a:cxn ang="0">
                  <a:pos x="9" y="5"/>
                </a:cxn>
                <a:cxn ang="0">
                  <a:pos x="8" y="2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9" h="10">
                  <a:moveTo>
                    <a:pt x="4" y="0"/>
                  </a:moveTo>
                  <a:lnTo>
                    <a:pt x="2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8" y="8"/>
                  </a:lnTo>
                  <a:lnTo>
                    <a:pt x="9" y="5"/>
                  </a:lnTo>
                  <a:lnTo>
                    <a:pt x="8" y="2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47" name="Freeform 1759"/>
            <p:cNvSpPr>
              <a:spLocks/>
            </p:cNvSpPr>
            <p:nvPr/>
          </p:nvSpPr>
          <p:spPr bwMode="auto">
            <a:xfrm>
              <a:off x="2054" y="3331"/>
              <a:ext cx="9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10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9" y="5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9" h="10">
                  <a:moveTo>
                    <a:pt x="4" y="0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8" y="9"/>
                  </a:lnTo>
                  <a:lnTo>
                    <a:pt x="9" y="5"/>
                  </a:lnTo>
                  <a:lnTo>
                    <a:pt x="8" y="2"/>
                  </a:lnTo>
                  <a:lnTo>
                    <a:pt x="7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48" name="Freeform 1760"/>
            <p:cNvSpPr>
              <a:spLocks/>
            </p:cNvSpPr>
            <p:nvPr/>
          </p:nvSpPr>
          <p:spPr bwMode="auto">
            <a:xfrm>
              <a:off x="2073" y="3335"/>
              <a:ext cx="10" cy="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2" y="9"/>
                </a:cxn>
                <a:cxn ang="0">
                  <a:pos x="6" y="9"/>
                </a:cxn>
                <a:cxn ang="0">
                  <a:pos x="7" y="9"/>
                </a:cxn>
                <a:cxn ang="0">
                  <a:pos x="9" y="7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6" y="0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lnTo>
                    <a:pt x="2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9" y="7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49" name="Freeform 1761"/>
            <p:cNvSpPr>
              <a:spLocks/>
            </p:cNvSpPr>
            <p:nvPr/>
          </p:nvSpPr>
          <p:spPr bwMode="auto">
            <a:xfrm>
              <a:off x="2094" y="3338"/>
              <a:ext cx="10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1" y="9"/>
                </a:cxn>
                <a:cxn ang="0">
                  <a:pos x="4" y="9"/>
                </a:cxn>
                <a:cxn ang="0">
                  <a:pos x="6" y="9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4" y="0"/>
                </a:cxn>
              </a:cxnLst>
              <a:rect l="0" t="0" r="r" b="b"/>
              <a:pathLst>
                <a:path w="10" h="9">
                  <a:moveTo>
                    <a:pt x="4" y="0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1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50" name="Freeform 1762"/>
            <p:cNvSpPr>
              <a:spLocks/>
            </p:cNvSpPr>
            <p:nvPr/>
          </p:nvSpPr>
          <p:spPr bwMode="auto">
            <a:xfrm>
              <a:off x="2113" y="3340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10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10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1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10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10" y="5"/>
                  </a:lnTo>
                  <a:lnTo>
                    <a:pt x="8" y="2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51" name="Freeform 1763"/>
            <p:cNvSpPr>
              <a:spLocks/>
            </p:cNvSpPr>
            <p:nvPr/>
          </p:nvSpPr>
          <p:spPr bwMode="auto">
            <a:xfrm>
              <a:off x="2133" y="3344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52" name="Freeform 1764"/>
            <p:cNvSpPr>
              <a:spLocks/>
            </p:cNvSpPr>
            <p:nvPr/>
          </p:nvSpPr>
          <p:spPr bwMode="auto">
            <a:xfrm>
              <a:off x="2152" y="3346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1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53" name="Freeform 1765"/>
            <p:cNvSpPr>
              <a:spLocks/>
            </p:cNvSpPr>
            <p:nvPr/>
          </p:nvSpPr>
          <p:spPr bwMode="auto">
            <a:xfrm>
              <a:off x="2172" y="3350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7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7" y="8"/>
                </a:cxn>
                <a:cxn ang="0">
                  <a:pos x="9" y="7"/>
                </a:cxn>
                <a:cxn ang="0">
                  <a:pos x="10" y="4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7"/>
                  </a:lnTo>
                  <a:lnTo>
                    <a:pt x="3" y="8"/>
                  </a:lnTo>
                  <a:lnTo>
                    <a:pt x="5" y="9"/>
                  </a:lnTo>
                  <a:lnTo>
                    <a:pt x="7" y="8"/>
                  </a:lnTo>
                  <a:lnTo>
                    <a:pt x="9" y="7"/>
                  </a:lnTo>
                  <a:lnTo>
                    <a:pt x="10" y="4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54" name="Freeform 1766"/>
            <p:cNvSpPr>
              <a:spLocks/>
            </p:cNvSpPr>
            <p:nvPr/>
          </p:nvSpPr>
          <p:spPr bwMode="auto">
            <a:xfrm>
              <a:off x="2191" y="3352"/>
              <a:ext cx="10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1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7" y="10"/>
                </a:cxn>
                <a:cxn ang="0">
                  <a:pos x="10" y="7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4" y="1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55" name="Freeform 1767"/>
            <p:cNvSpPr>
              <a:spLocks/>
            </p:cNvSpPr>
            <p:nvPr/>
          </p:nvSpPr>
          <p:spPr bwMode="auto">
            <a:xfrm>
              <a:off x="2211" y="3354"/>
              <a:ext cx="11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9"/>
                </a:cxn>
                <a:cxn ang="0">
                  <a:pos x="11" y="5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1" h="10">
                  <a:moveTo>
                    <a:pt x="5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9"/>
                  </a:lnTo>
                  <a:lnTo>
                    <a:pt x="11" y="5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56" name="Freeform 1768"/>
            <p:cNvSpPr>
              <a:spLocks/>
            </p:cNvSpPr>
            <p:nvPr/>
          </p:nvSpPr>
          <p:spPr bwMode="auto">
            <a:xfrm>
              <a:off x="2231" y="3357"/>
              <a:ext cx="10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6" y="10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6" y="0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57" name="Freeform 1769"/>
            <p:cNvSpPr>
              <a:spLocks/>
            </p:cNvSpPr>
            <p:nvPr/>
          </p:nvSpPr>
          <p:spPr bwMode="auto">
            <a:xfrm>
              <a:off x="2251" y="3359"/>
              <a:ext cx="11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11" y="5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1" h="10">
                  <a:moveTo>
                    <a:pt x="5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8"/>
                  </a:lnTo>
                  <a:lnTo>
                    <a:pt x="11" y="5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58" name="Freeform 1770"/>
            <p:cNvSpPr>
              <a:spLocks/>
            </p:cNvSpPr>
            <p:nvPr/>
          </p:nvSpPr>
          <p:spPr bwMode="auto">
            <a:xfrm>
              <a:off x="2272" y="3362"/>
              <a:ext cx="8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7" y="7"/>
                </a:cxn>
                <a:cxn ang="0">
                  <a:pos x="8" y="5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8" h="9">
                  <a:moveTo>
                    <a:pt x="5" y="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7"/>
                  </a:lnTo>
                  <a:lnTo>
                    <a:pt x="8" y="5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59" name="Freeform 1771"/>
            <p:cNvSpPr>
              <a:spLocks/>
            </p:cNvSpPr>
            <p:nvPr/>
          </p:nvSpPr>
          <p:spPr bwMode="auto">
            <a:xfrm>
              <a:off x="2290" y="3364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9"/>
                </a:cxn>
                <a:cxn ang="0">
                  <a:pos x="5" y="10"/>
                </a:cxn>
                <a:cxn ang="0">
                  <a:pos x="8" y="9"/>
                </a:cxn>
                <a:cxn ang="0">
                  <a:pos x="9" y="7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9"/>
                  </a:lnTo>
                  <a:lnTo>
                    <a:pt x="5" y="10"/>
                  </a:lnTo>
                  <a:lnTo>
                    <a:pt x="8" y="9"/>
                  </a:lnTo>
                  <a:lnTo>
                    <a:pt x="9" y="7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60" name="Freeform 1772"/>
            <p:cNvSpPr>
              <a:spLocks/>
            </p:cNvSpPr>
            <p:nvPr/>
          </p:nvSpPr>
          <p:spPr bwMode="auto">
            <a:xfrm>
              <a:off x="2310" y="3365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2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2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2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61" name="Freeform 1773"/>
            <p:cNvSpPr>
              <a:spLocks/>
            </p:cNvSpPr>
            <p:nvPr/>
          </p:nvSpPr>
          <p:spPr bwMode="auto">
            <a:xfrm>
              <a:off x="2330" y="3368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62" name="Freeform 1774"/>
            <p:cNvSpPr>
              <a:spLocks/>
            </p:cNvSpPr>
            <p:nvPr/>
          </p:nvSpPr>
          <p:spPr bwMode="auto">
            <a:xfrm>
              <a:off x="2350" y="3369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6" y="10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6" y="1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2"/>
                  </a:lnTo>
                  <a:lnTo>
                    <a:pt x="6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63" name="Freeform 1775"/>
            <p:cNvSpPr>
              <a:spLocks/>
            </p:cNvSpPr>
            <p:nvPr/>
          </p:nvSpPr>
          <p:spPr bwMode="auto">
            <a:xfrm>
              <a:off x="2370" y="3371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64" name="Freeform 1776"/>
            <p:cNvSpPr>
              <a:spLocks/>
            </p:cNvSpPr>
            <p:nvPr/>
          </p:nvSpPr>
          <p:spPr bwMode="auto">
            <a:xfrm>
              <a:off x="2390" y="3373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2" y="9"/>
                </a:cxn>
                <a:cxn ang="0">
                  <a:pos x="5" y="9"/>
                </a:cxn>
                <a:cxn ang="0">
                  <a:pos x="6" y="9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8" y="1"/>
                </a:cxn>
                <a:cxn ang="0">
                  <a:pos x="6" y="1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2" y="1"/>
                  </a:lnTo>
                  <a:lnTo>
                    <a:pt x="2" y="1"/>
                  </a:lnTo>
                  <a:lnTo>
                    <a:pt x="0" y="4"/>
                  </a:lnTo>
                  <a:lnTo>
                    <a:pt x="2" y="8"/>
                  </a:lnTo>
                  <a:lnTo>
                    <a:pt x="2" y="9"/>
                  </a:lnTo>
                  <a:lnTo>
                    <a:pt x="5" y="9"/>
                  </a:lnTo>
                  <a:lnTo>
                    <a:pt x="6" y="9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1"/>
                  </a:lnTo>
                  <a:lnTo>
                    <a:pt x="6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65" name="Freeform 1777"/>
            <p:cNvSpPr>
              <a:spLocks/>
            </p:cNvSpPr>
            <p:nvPr/>
          </p:nvSpPr>
          <p:spPr bwMode="auto">
            <a:xfrm>
              <a:off x="2409" y="3374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10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10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66" name="Freeform 1778"/>
            <p:cNvSpPr>
              <a:spLocks/>
            </p:cNvSpPr>
            <p:nvPr/>
          </p:nvSpPr>
          <p:spPr bwMode="auto">
            <a:xfrm>
              <a:off x="2429" y="3376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1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67" name="Freeform 1779"/>
            <p:cNvSpPr>
              <a:spLocks/>
            </p:cNvSpPr>
            <p:nvPr/>
          </p:nvSpPr>
          <p:spPr bwMode="auto">
            <a:xfrm>
              <a:off x="2449" y="3377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8" y="10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2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2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68" name="Freeform 1780"/>
            <p:cNvSpPr>
              <a:spLocks/>
            </p:cNvSpPr>
            <p:nvPr/>
          </p:nvSpPr>
          <p:spPr bwMode="auto">
            <a:xfrm>
              <a:off x="2469" y="3379"/>
              <a:ext cx="10" cy="1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5" y="11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11">
                  <a:moveTo>
                    <a:pt x="5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11"/>
                  </a:lnTo>
                  <a:lnTo>
                    <a:pt x="8" y="9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69" name="Freeform 1781"/>
            <p:cNvSpPr>
              <a:spLocks/>
            </p:cNvSpPr>
            <p:nvPr/>
          </p:nvSpPr>
          <p:spPr bwMode="auto">
            <a:xfrm>
              <a:off x="2489" y="3380"/>
              <a:ext cx="10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1"/>
                </a:cxn>
                <a:cxn ang="0">
                  <a:pos x="6" y="0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70" name="Freeform 1782"/>
            <p:cNvSpPr>
              <a:spLocks/>
            </p:cNvSpPr>
            <p:nvPr/>
          </p:nvSpPr>
          <p:spPr bwMode="auto">
            <a:xfrm>
              <a:off x="2509" y="3381"/>
              <a:ext cx="11" cy="1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2" y="10"/>
                </a:cxn>
                <a:cxn ang="0">
                  <a:pos x="5" y="11"/>
                </a:cxn>
                <a:cxn ang="0">
                  <a:pos x="5" y="11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1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11" h="11">
                  <a:moveTo>
                    <a:pt x="5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9"/>
                  </a:lnTo>
                  <a:lnTo>
                    <a:pt x="2" y="10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7" y="10"/>
                  </a:lnTo>
                  <a:lnTo>
                    <a:pt x="8" y="9"/>
                  </a:lnTo>
                  <a:lnTo>
                    <a:pt x="11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71" name="Freeform 1783"/>
            <p:cNvSpPr>
              <a:spLocks/>
            </p:cNvSpPr>
            <p:nvPr/>
          </p:nvSpPr>
          <p:spPr bwMode="auto">
            <a:xfrm>
              <a:off x="2529" y="3382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72" name="Freeform 1784"/>
            <p:cNvSpPr>
              <a:spLocks/>
            </p:cNvSpPr>
            <p:nvPr/>
          </p:nvSpPr>
          <p:spPr bwMode="auto">
            <a:xfrm>
              <a:off x="2549" y="3384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7" y="8"/>
                </a:cxn>
                <a:cxn ang="0">
                  <a:pos x="8" y="8"/>
                </a:cxn>
                <a:cxn ang="0">
                  <a:pos x="9" y="4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8"/>
                  </a:lnTo>
                  <a:lnTo>
                    <a:pt x="2" y="8"/>
                  </a:lnTo>
                  <a:lnTo>
                    <a:pt x="4" y="9"/>
                  </a:lnTo>
                  <a:lnTo>
                    <a:pt x="7" y="8"/>
                  </a:lnTo>
                  <a:lnTo>
                    <a:pt x="8" y="8"/>
                  </a:lnTo>
                  <a:lnTo>
                    <a:pt x="9" y="4"/>
                  </a:lnTo>
                  <a:lnTo>
                    <a:pt x="8" y="1"/>
                  </a:lnTo>
                  <a:lnTo>
                    <a:pt x="7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73" name="Freeform 1785"/>
            <p:cNvSpPr>
              <a:spLocks/>
            </p:cNvSpPr>
            <p:nvPr/>
          </p:nvSpPr>
          <p:spPr bwMode="auto">
            <a:xfrm>
              <a:off x="2568" y="3384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6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9" y="8"/>
                  </a:lnTo>
                  <a:lnTo>
                    <a:pt x="10" y="6"/>
                  </a:lnTo>
                  <a:lnTo>
                    <a:pt x="9" y="2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74" name="Freeform 1786"/>
            <p:cNvSpPr>
              <a:spLocks/>
            </p:cNvSpPr>
            <p:nvPr/>
          </p:nvSpPr>
          <p:spPr bwMode="auto">
            <a:xfrm>
              <a:off x="2588" y="3385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5" y="9"/>
                </a:cxn>
                <a:cxn ang="0">
                  <a:pos x="8" y="8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8"/>
                  </a:lnTo>
                  <a:lnTo>
                    <a:pt x="5" y="9"/>
                  </a:lnTo>
                  <a:lnTo>
                    <a:pt x="8" y="8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75" name="Freeform 1787"/>
            <p:cNvSpPr>
              <a:spLocks/>
            </p:cNvSpPr>
            <p:nvPr/>
          </p:nvSpPr>
          <p:spPr bwMode="auto">
            <a:xfrm>
              <a:off x="2608" y="3385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8" y="1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4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1"/>
                  </a:lnTo>
                  <a:lnTo>
                    <a:pt x="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76" name="Freeform 1788"/>
            <p:cNvSpPr>
              <a:spLocks/>
            </p:cNvSpPr>
            <p:nvPr/>
          </p:nvSpPr>
          <p:spPr bwMode="auto">
            <a:xfrm>
              <a:off x="2628" y="3386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4" y="8"/>
                </a:cxn>
                <a:cxn ang="0">
                  <a:pos x="5" y="10"/>
                </a:cxn>
                <a:cxn ang="0">
                  <a:pos x="7" y="8"/>
                </a:cxn>
                <a:cxn ang="0">
                  <a:pos x="10" y="7"/>
                </a:cxn>
                <a:cxn ang="0">
                  <a:pos x="10" y="5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7"/>
                  </a:lnTo>
                  <a:lnTo>
                    <a:pt x="4" y="8"/>
                  </a:lnTo>
                  <a:lnTo>
                    <a:pt x="5" y="10"/>
                  </a:lnTo>
                  <a:lnTo>
                    <a:pt x="7" y="8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77" name="Freeform 1789"/>
            <p:cNvSpPr>
              <a:spLocks/>
            </p:cNvSpPr>
            <p:nvPr/>
          </p:nvSpPr>
          <p:spPr bwMode="auto">
            <a:xfrm>
              <a:off x="2648" y="3386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5" y="10"/>
                </a:cxn>
                <a:cxn ang="0">
                  <a:pos x="7" y="8"/>
                </a:cxn>
                <a:cxn ang="0">
                  <a:pos x="9" y="7"/>
                </a:cxn>
                <a:cxn ang="0">
                  <a:pos x="10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5" y="10"/>
                  </a:lnTo>
                  <a:lnTo>
                    <a:pt x="7" y="8"/>
                  </a:lnTo>
                  <a:lnTo>
                    <a:pt x="9" y="7"/>
                  </a:lnTo>
                  <a:lnTo>
                    <a:pt x="10" y="5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78" name="Freeform 1790"/>
            <p:cNvSpPr>
              <a:spLocks/>
            </p:cNvSpPr>
            <p:nvPr/>
          </p:nvSpPr>
          <p:spPr bwMode="auto">
            <a:xfrm>
              <a:off x="2668" y="3386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10" y="7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79" name="Freeform 1791"/>
            <p:cNvSpPr>
              <a:spLocks/>
            </p:cNvSpPr>
            <p:nvPr/>
          </p:nvSpPr>
          <p:spPr bwMode="auto">
            <a:xfrm>
              <a:off x="2688" y="3386"/>
              <a:ext cx="9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7"/>
                </a:cxn>
                <a:cxn ang="0">
                  <a:pos x="9" y="5"/>
                </a:cxn>
                <a:cxn ang="0">
                  <a:pos x="8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7"/>
                  </a:lnTo>
                  <a:lnTo>
                    <a:pt x="9" y="5"/>
                  </a:lnTo>
                  <a:lnTo>
                    <a:pt x="8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80" name="Freeform 1792"/>
            <p:cNvSpPr>
              <a:spLocks/>
            </p:cNvSpPr>
            <p:nvPr/>
          </p:nvSpPr>
          <p:spPr bwMode="auto">
            <a:xfrm>
              <a:off x="2707" y="3386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8"/>
                </a:cxn>
                <a:cxn ang="0">
                  <a:pos x="5" y="10"/>
                </a:cxn>
                <a:cxn ang="0">
                  <a:pos x="8" y="8"/>
                </a:cxn>
                <a:cxn ang="0">
                  <a:pos x="10" y="7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8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81" name="Freeform 1793"/>
            <p:cNvSpPr>
              <a:spLocks/>
            </p:cNvSpPr>
            <p:nvPr/>
          </p:nvSpPr>
          <p:spPr bwMode="auto">
            <a:xfrm>
              <a:off x="2727" y="3386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10"/>
                </a:cxn>
                <a:cxn ang="0">
                  <a:pos x="8" y="8"/>
                </a:cxn>
                <a:cxn ang="0">
                  <a:pos x="10" y="7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8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7"/>
                  </a:lnTo>
                  <a:lnTo>
                    <a:pt x="4" y="8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0" y="7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82" name="Freeform 1794"/>
            <p:cNvSpPr>
              <a:spLocks/>
            </p:cNvSpPr>
            <p:nvPr/>
          </p:nvSpPr>
          <p:spPr bwMode="auto">
            <a:xfrm>
              <a:off x="2747" y="3385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3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10" y="8"/>
                </a:cxn>
                <a:cxn ang="0">
                  <a:pos x="10" y="5"/>
                </a:cxn>
                <a:cxn ang="0">
                  <a:pos x="10" y="1"/>
                </a:cxn>
                <a:cxn ang="0">
                  <a:pos x="8" y="1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4" y="1"/>
                  </a:lnTo>
                  <a:lnTo>
                    <a:pt x="3" y="1"/>
                  </a:lnTo>
                  <a:lnTo>
                    <a:pt x="0" y="5"/>
                  </a:lnTo>
                  <a:lnTo>
                    <a:pt x="3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10" y="1"/>
                  </a:lnTo>
                  <a:lnTo>
                    <a:pt x="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83" name="Freeform 1795"/>
            <p:cNvSpPr>
              <a:spLocks/>
            </p:cNvSpPr>
            <p:nvPr/>
          </p:nvSpPr>
          <p:spPr bwMode="auto">
            <a:xfrm>
              <a:off x="2768" y="3384"/>
              <a:ext cx="9" cy="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4" y="9"/>
                </a:cxn>
                <a:cxn ang="0">
                  <a:pos x="6" y="9"/>
                </a:cxn>
                <a:cxn ang="0">
                  <a:pos x="9" y="9"/>
                </a:cxn>
                <a:cxn ang="0">
                  <a:pos x="9" y="6"/>
                </a:cxn>
                <a:cxn ang="0">
                  <a:pos x="9" y="2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9" h="9">
                  <a:moveTo>
                    <a:pt x="4" y="0"/>
                  </a:moveTo>
                  <a:lnTo>
                    <a:pt x="3" y="1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9"/>
                  </a:lnTo>
                  <a:lnTo>
                    <a:pt x="3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9" y="9"/>
                  </a:lnTo>
                  <a:lnTo>
                    <a:pt x="9" y="6"/>
                  </a:lnTo>
                  <a:lnTo>
                    <a:pt x="9" y="2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84" name="Freeform 1796"/>
            <p:cNvSpPr>
              <a:spLocks/>
            </p:cNvSpPr>
            <p:nvPr/>
          </p:nvSpPr>
          <p:spPr bwMode="auto">
            <a:xfrm>
              <a:off x="2787" y="3384"/>
              <a:ext cx="10" cy="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6" y="9"/>
                </a:cxn>
                <a:cxn ang="0">
                  <a:pos x="9" y="9"/>
                </a:cxn>
                <a:cxn ang="0">
                  <a:pos x="10" y="8"/>
                </a:cxn>
                <a:cxn ang="0">
                  <a:pos x="10" y="6"/>
                </a:cxn>
                <a:cxn ang="0">
                  <a:pos x="10" y="1"/>
                </a:cxn>
                <a:cxn ang="0">
                  <a:pos x="9" y="0"/>
                </a:cxn>
                <a:cxn ang="0">
                  <a:pos x="6" y="0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lnTo>
                    <a:pt x="4" y="0"/>
                  </a:lnTo>
                  <a:lnTo>
                    <a:pt x="2" y="1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9"/>
                  </a:lnTo>
                  <a:lnTo>
                    <a:pt x="6" y="9"/>
                  </a:lnTo>
                  <a:lnTo>
                    <a:pt x="9" y="9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0" y="1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85" name="Freeform 1797"/>
            <p:cNvSpPr>
              <a:spLocks/>
            </p:cNvSpPr>
            <p:nvPr/>
          </p:nvSpPr>
          <p:spPr bwMode="auto">
            <a:xfrm>
              <a:off x="2808" y="3382"/>
              <a:ext cx="10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0" y="5"/>
                </a:cxn>
                <a:cxn ang="0">
                  <a:pos x="1" y="10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9" y="10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6" y="2"/>
                </a:cxn>
                <a:cxn ang="0">
                  <a:pos x="4" y="0"/>
                </a:cxn>
              </a:cxnLst>
              <a:rect l="0" t="0" r="r" b="b"/>
              <a:pathLst>
                <a:path w="10" h="10">
                  <a:moveTo>
                    <a:pt x="4" y="0"/>
                  </a:moveTo>
                  <a:lnTo>
                    <a:pt x="2" y="2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9" y="10"/>
                  </a:lnTo>
                  <a:lnTo>
                    <a:pt x="10" y="5"/>
                  </a:lnTo>
                  <a:lnTo>
                    <a:pt x="9" y="2"/>
                  </a:lnTo>
                  <a:lnTo>
                    <a:pt x="6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86" name="Freeform 1798"/>
            <p:cNvSpPr>
              <a:spLocks/>
            </p:cNvSpPr>
            <p:nvPr/>
          </p:nvSpPr>
          <p:spPr bwMode="auto">
            <a:xfrm>
              <a:off x="2827" y="3381"/>
              <a:ext cx="10" cy="1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11"/>
                </a:cxn>
                <a:cxn ang="0">
                  <a:pos x="6" y="11"/>
                </a:cxn>
                <a:cxn ang="0">
                  <a:pos x="8" y="11"/>
                </a:cxn>
                <a:cxn ang="0">
                  <a:pos x="10" y="9"/>
                </a:cxn>
                <a:cxn ang="0">
                  <a:pos x="10" y="5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6" y="0"/>
                </a:cxn>
              </a:cxnLst>
              <a:rect l="0" t="0" r="r" b="b"/>
              <a:pathLst>
                <a:path w="10" h="11">
                  <a:moveTo>
                    <a:pt x="6" y="0"/>
                  </a:moveTo>
                  <a:lnTo>
                    <a:pt x="3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11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8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87" name="Freeform 1799"/>
            <p:cNvSpPr>
              <a:spLocks/>
            </p:cNvSpPr>
            <p:nvPr/>
          </p:nvSpPr>
          <p:spPr bwMode="auto">
            <a:xfrm>
              <a:off x="2848" y="3380"/>
              <a:ext cx="10" cy="1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10"/>
                </a:cxn>
                <a:cxn ang="0">
                  <a:pos x="2" y="10"/>
                </a:cxn>
                <a:cxn ang="0">
                  <a:pos x="3" y="10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10" y="5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3" y="0"/>
                </a:cxn>
              </a:cxnLst>
              <a:rect l="0" t="0" r="r" b="b"/>
              <a:pathLst>
                <a:path w="10" h="10">
                  <a:moveTo>
                    <a:pt x="3" y="0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10" y="5"/>
                  </a:lnTo>
                  <a:lnTo>
                    <a:pt x="7" y="1"/>
                  </a:lnTo>
                  <a:lnTo>
                    <a:pt x="7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88" name="Freeform 1800"/>
            <p:cNvSpPr>
              <a:spLocks/>
            </p:cNvSpPr>
            <p:nvPr/>
          </p:nvSpPr>
          <p:spPr bwMode="auto">
            <a:xfrm>
              <a:off x="2868" y="3379"/>
              <a:ext cx="8" cy="1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9"/>
                </a:cxn>
                <a:cxn ang="0">
                  <a:pos x="5" y="11"/>
                </a:cxn>
                <a:cxn ang="0">
                  <a:pos x="7" y="9"/>
                </a:cxn>
                <a:cxn ang="0">
                  <a:pos x="7" y="8"/>
                </a:cxn>
                <a:cxn ang="0">
                  <a:pos x="8" y="5"/>
                </a:cxn>
                <a:cxn ang="0">
                  <a:pos x="7" y="1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8" h="11">
                  <a:moveTo>
                    <a:pt x="5" y="0"/>
                  </a:moveTo>
                  <a:lnTo>
                    <a:pt x="2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9"/>
                  </a:lnTo>
                  <a:lnTo>
                    <a:pt x="5" y="11"/>
                  </a:lnTo>
                  <a:lnTo>
                    <a:pt x="7" y="9"/>
                  </a:lnTo>
                  <a:lnTo>
                    <a:pt x="7" y="8"/>
                  </a:lnTo>
                  <a:lnTo>
                    <a:pt x="8" y="5"/>
                  </a:lnTo>
                  <a:lnTo>
                    <a:pt x="7" y="1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89" name="Freeform 1801"/>
            <p:cNvSpPr>
              <a:spLocks/>
            </p:cNvSpPr>
            <p:nvPr/>
          </p:nvSpPr>
          <p:spPr bwMode="auto">
            <a:xfrm>
              <a:off x="2887" y="3377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5" y="10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9"/>
                  </a:lnTo>
                  <a:lnTo>
                    <a:pt x="5" y="10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90" name="Freeform 1802"/>
            <p:cNvSpPr>
              <a:spLocks/>
            </p:cNvSpPr>
            <p:nvPr/>
          </p:nvSpPr>
          <p:spPr bwMode="auto">
            <a:xfrm>
              <a:off x="2907" y="3375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4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9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4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9"/>
                  </a:lnTo>
                  <a:lnTo>
                    <a:pt x="10" y="5"/>
                  </a:lnTo>
                  <a:lnTo>
                    <a:pt x="8" y="2"/>
                  </a:lnTo>
                  <a:lnTo>
                    <a:pt x="7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91" name="Freeform 1803"/>
            <p:cNvSpPr>
              <a:spLocks/>
            </p:cNvSpPr>
            <p:nvPr/>
          </p:nvSpPr>
          <p:spPr bwMode="auto">
            <a:xfrm>
              <a:off x="2927" y="3374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3" y="8"/>
                </a:cxn>
                <a:cxn ang="0">
                  <a:pos x="5" y="10"/>
                </a:cxn>
                <a:cxn ang="0">
                  <a:pos x="6" y="8"/>
                </a:cxn>
                <a:cxn ang="0">
                  <a:pos x="9" y="7"/>
                </a:cxn>
                <a:cxn ang="0">
                  <a:pos x="10" y="5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7"/>
                  </a:lnTo>
                  <a:lnTo>
                    <a:pt x="3" y="8"/>
                  </a:lnTo>
                  <a:lnTo>
                    <a:pt x="5" y="10"/>
                  </a:lnTo>
                  <a:lnTo>
                    <a:pt x="6" y="8"/>
                  </a:lnTo>
                  <a:lnTo>
                    <a:pt x="9" y="7"/>
                  </a:lnTo>
                  <a:lnTo>
                    <a:pt x="10" y="5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92" name="Freeform 1804"/>
            <p:cNvSpPr>
              <a:spLocks/>
            </p:cNvSpPr>
            <p:nvPr/>
          </p:nvSpPr>
          <p:spPr bwMode="auto">
            <a:xfrm>
              <a:off x="2947" y="3371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9"/>
                </a:cxn>
                <a:cxn ang="0">
                  <a:pos x="5" y="10"/>
                </a:cxn>
                <a:cxn ang="0">
                  <a:pos x="6" y="9"/>
                </a:cxn>
                <a:cxn ang="0">
                  <a:pos x="7" y="8"/>
                </a:cxn>
                <a:cxn ang="0">
                  <a:pos x="10" y="5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9"/>
                  </a:lnTo>
                  <a:lnTo>
                    <a:pt x="5" y="10"/>
                  </a:lnTo>
                  <a:lnTo>
                    <a:pt x="6" y="9"/>
                  </a:lnTo>
                  <a:lnTo>
                    <a:pt x="7" y="8"/>
                  </a:lnTo>
                  <a:lnTo>
                    <a:pt x="10" y="5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93" name="Freeform 1805"/>
            <p:cNvSpPr>
              <a:spLocks/>
            </p:cNvSpPr>
            <p:nvPr/>
          </p:nvSpPr>
          <p:spPr bwMode="auto">
            <a:xfrm>
              <a:off x="2966" y="3369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3" y="8"/>
                </a:cxn>
                <a:cxn ang="0">
                  <a:pos x="5" y="10"/>
                </a:cxn>
                <a:cxn ang="0">
                  <a:pos x="7" y="8"/>
                </a:cxn>
                <a:cxn ang="0">
                  <a:pos x="10" y="8"/>
                </a:cxn>
                <a:cxn ang="0">
                  <a:pos x="10" y="5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5"/>
                  </a:lnTo>
                  <a:lnTo>
                    <a:pt x="1" y="8"/>
                  </a:lnTo>
                  <a:lnTo>
                    <a:pt x="3" y="8"/>
                  </a:lnTo>
                  <a:lnTo>
                    <a:pt x="5" y="10"/>
                  </a:lnTo>
                  <a:lnTo>
                    <a:pt x="7" y="8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94" name="Freeform 1806"/>
            <p:cNvSpPr>
              <a:spLocks/>
            </p:cNvSpPr>
            <p:nvPr/>
          </p:nvSpPr>
          <p:spPr bwMode="auto">
            <a:xfrm>
              <a:off x="2986" y="3365"/>
              <a:ext cx="9" cy="1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9"/>
                </a:cxn>
                <a:cxn ang="0">
                  <a:pos x="3" y="9"/>
                </a:cxn>
                <a:cxn ang="0">
                  <a:pos x="4" y="10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9" y="5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4" y="0"/>
                </a:cxn>
              </a:cxnLst>
              <a:rect l="0" t="0" r="r" b="b"/>
              <a:pathLst>
                <a:path w="9" h="10">
                  <a:moveTo>
                    <a:pt x="4" y="0"/>
                  </a:moveTo>
                  <a:lnTo>
                    <a:pt x="3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3" y="9"/>
                  </a:lnTo>
                  <a:lnTo>
                    <a:pt x="4" y="10"/>
                  </a:lnTo>
                  <a:lnTo>
                    <a:pt x="7" y="9"/>
                  </a:lnTo>
                  <a:lnTo>
                    <a:pt x="8" y="9"/>
                  </a:lnTo>
                  <a:lnTo>
                    <a:pt x="9" y="5"/>
                  </a:lnTo>
                  <a:lnTo>
                    <a:pt x="8" y="2"/>
                  </a:lnTo>
                  <a:lnTo>
                    <a:pt x="7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95" name="Freeform 1807"/>
            <p:cNvSpPr>
              <a:spLocks/>
            </p:cNvSpPr>
            <p:nvPr/>
          </p:nvSpPr>
          <p:spPr bwMode="auto">
            <a:xfrm>
              <a:off x="3005" y="3362"/>
              <a:ext cx="10" cy="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1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5" y="9"/>
                </a:cxn>
                <a:cxn ang="0">
                  <a:pos x="8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5" y="0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lnTo>
                    <a:pt x="3" y="1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9"/>
                  </a:lnTo>
                  <a:lnTo>
                    <a:pt x="5" y="9"/>
                  </a:lnTo>
                  <a:lnTo>
                    <a:pt x="8" y="9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96" name="Freeform 1808"/>
            <p:cNvSpPr>
              <a:spLocks/>
            </p:cNvSpPr>
            <p:nvPr/>
          </p:nvSpPr>
          <p:spPr bwMode="auto">
            <a:xfrm>
              <a:off x="3025" y="3359"/>
              <a:ext cx="10" cy="1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9"/>
                </a:cxn>
                <a:cxn ang="0">
                  <a:pos x="5" y="10"/>
                </a:cxn>
                <a:cxn ang="0">
                  <a:pos x="6" y="9"/>
                </a:cxn>
                <a:cxn ang="0">
                  <a:pos x="9" y="8"/>
                </a:cxn>
                <a:cxn ang="0">
                  <a:pos x="10" y="5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5" y="0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9"/>
                  </a:lnTo>
                  <a:lnTo>
                    <a:pt x="5" y="10"/>
                  </a:lnTo>
                  <a:lnTo>
                    <a:pt x="6" y="9"/>
                  </a:lnTo>
                  <a:lnTo>
                    <a:pt x="9" y="8"/>
                  </a:lnTo>
                  <a:lnTo>
                    <a:pt x="10" y="5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97" name="Freeform 1809"/>
            <p:cNvSpPr>
              <a:spLocks/>
            </p:cNvSpPr>
            <p:nvPr/>
          </p:nvSpPr>
          <p:spPr bwMode="auto">
            <a:xfrm>
              <a:off x="3045" y="3354"/>
              <a:ext cx="10" cy="11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1" y="3"/>
                </a:cxn>
                <a:cxn ang="0">
                  <a:pos x="0" y="5"/>
                </a:cxn>
                <a:cxn ang="0">
                  <a:pos x="1" y="9"/>
                </a:cxn>
                <a:cxn ang="0">
                  <a:pos x="3" y="11"/>
                </a:cxn>
                <a:cxn ang="0">
                  <a:pos x="5" y="11"/>
                </a:cxn>
                <a:cxn ang="0">
                  <a:pos x="6" y="11"/>
                </a:cxn>
                <a:cxn ang="0">
                  <a:pos x="9" y="9"/>
                </a:cxn>
                <a:cxn ang="0">
                  <a:pos x="10" y="5"/>
                </a:cxn>
                <a:cxn ang="0">
                  <a:pos x="9" y="3"/>
                </a:cxn>
                <a:cxn ang="0">
                  <a:pos x="6" y="2"/>
                </a:cxn>
                <a:cxn ang="0">
                  <a:pos x="5" y="0"/>
                </a:cxn>
                <a:cxn ang="0">
                  <a:pos x="3" y="2"/>
                </a:cxn>
              </a:cxnLst>
              <a:rect l="0" t="0" r="r" b="b"/>
              <a:pathLst>
                <a:path w="10" h="11">
                  <a:moveTo>
                    <a:pt x="3" y="2"/>
                  </a:move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3" y="11"/>
                  </a:lnTo>
                  <a:lnTo>
                    <a:pt x="5" y="11"/>
                  </a:lnTo>
                  <a:lnTo>
                    <a:pt x="6" y="11"/>
                  </a:lnTo>
                  <a:lnTo>
                    <a:pt x="9" y="9"/>
                  </a:lnTo>
                  <a:lnTo>
                    <a:pt x="10" y="5"/>
                  </a:lnTo>
                  <a:lnTo>
                    <a:pt x="9" y="3"/>
                  </a:lnTo>
                  <a:lnTo>
                    <a:pt x="6" y="2"/>
                  </a:lnTo>
                  <a:lnTo>
                    <a:pt x="5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98" name="Freeform 1810"/>
            <p:cNvSpPr>
              <a:spLocks/>
            </p:cNvSpPr>
            <p:nvPr/>
          </p:nvSpPr>
          <p:spPr bwMode="auto">
            <a:xfrm>
              <a:off x="3064" y="3351"/>
              <a:ext cx="10" cy="1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8"/>
                </a:cxn>
                <a:cxn ang="0">
                  <a:pos x="3" y="8"/>
                </a:cxn>
                <a:cxn ang="0">
                  <a:pos x="5" y="10"/>
                </a:cxn>
                <a:cxn ang="0">
                  <a:pos x="7" y="8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2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10" h="10">
                  <a:moveTo>
                    <a:pt x="3" y="0"/>
                  </a:moveTo>
                  <a:lnTo>
                    <a:pt x="2" y="2"/>
                  </a:lnTo>
                  <a:lnTo>
                    <a:pt x="0" y="5"/>
                  </a:lnTo>
                  <a:lnTo>
                    <a:pt x="2" y="8"/>
                  </a:lnTo>
                  <a:lnTo>
                    <a:pt x="3" y="8"/>
                  </a:lnTo>
                  <a:lnTo>
                    <a:pt x="5" y="10"/>
                  </a:lnTo>
                  <a:lnTo>
                    <a:pt x="7" y="8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699" name="Freeform 1811"/>
            <p:cNvSpPr>
              <a:spLocks/>
            </p:cNvSpPr>
            <p:nvPr/>
          </p:nvSpPr>
          <p:spPr bwMode="auto">
            <a:xfrm>
              <a:off x="3084" y="3346"/>
              <a:ext cx="10" cy="10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1"/>
                </a:cxn>
                <a:cxn ang="0">
                  <a:pos x="0" y="5"/>
                </a:cxn>
                <a:cxn ang="0">
                  <a:pos x="1" y="8"/>
                </a:cxn>
                <a:cxn ang="0">
                  <a:pos x="2" y="10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8" y="8"/>
                </a:cxn>
                <a:cxn ang="0">
                  <a:pos x="10" y="5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1"/>
                </a:cxn>
              </a:cxnLst>
              <a:rect l="0" t="0" r="r" b="b"/>
              <a:pathLst>
                <a:path w="10" h="10">
                  <a:moveTo>
                    <a:pt x="2" y="1"/>
                  </a:moveTo>
                  <a:lnTo>
                    <a:pt x="1" y="1"/>
                  </a:lnTo>
                  <a:lnTo>
                    <a:pt x="0" y="5"/>
                  </a:lnTo>
                  <a:lnTo>
                    <a:pt x="1" y="8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9700" name="Freeform 1812"/>
          <p:cNvSpPr>
            <a:spLocks/>
          </p:cNvSpPr>
          <p:nvPr/>
        </p:nvSpPr>
        <p:spPr bwMode="auto">
          <a:xfrm>
            <a:off x="4926013" y="5691188"/>
            <a:ext cx="14287" cy="15875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2" y="1"/>
              </a:cxn>
              <a:cxn ang="0">
                <a:pos x="0" y="5"/>
              </a:cxn>
              <a:cxn ang="0">
                <a:pos x="2" y="9"/>
              </a:cxn>
              <a:cxn ang="0">
                <a:pos x="3" y="9"/>
              </a:cxn>
              <a:cxn ang="0">
                <a:pos x="4" y="10"/>
              </a:cxn>
              <a:cxn ang="0">
                <a:pos x="7" y="9"/>
              </a:cxn>
              <a:cxn ang="0">
                <a:pos x="8" y="9"/>
              </a:cxn>
              <a:cxn ang="0">
                <a:pos x="9" y="5"/>
              </a:cxn>
              <a:cxn ang="0">
                <a:pos x="8" y="1"/>
              </a:cxn>
              <a:cxn ang="0">
                <a:pos x="7" y="0"/>
              </a:cxn>
              <a:cxn ang="0">
                <a:pos x="4" y="0"/>
              </a:cxn>
              <a:cxn ang="0">
                <a:pos x="3" y="0"/>
              </a:cxn>
            </a:cxnLst>
            <a:rect l="0" t="0" r="r" b="b"/>
            <a:pathLst>
              <a:path w="9" h="10">
                <a:moveTo>
                  <a:pt x="3" y="0"/>
                </a:moveTo>
                <a:lnTo>
                  <a:pt x="2" y="1"/>
                </a:lnTo>
                <a:lnTo>
                  <a:pt x="0" y="5"/>
                </a:lnTo>
                <a:lnTo>
                  <a:pt x="2" y="9"/>
                </a:lnTo>
                <a:lnTo>
                  <a:pt x="3" y="9"/>
                </a:lnTo>
                <a:lnTo>
                  <a:pt x="4" y="10"/>
                </a:lnTo>
                <a:lnTo>
                  <a:pt x="7" y="9"/>
                </a:lnTo>
                <a:lnTo>
                  <a:pt x="8" y="9"/>
                </a:lnTo>
                <a:lnTo>
                  <a:pt x="9" y="5"/>
                </a:lnTo>
                <a:lnTo>
                  <a:pt x="8" y="1"/>
                </a:lnTo>
                <a:lnTo>
                  <a:pt x="7" y="0"/>
                </a:lnTo>
                <a:lnTo>
                  <a:pt x="4" y="0"/>
                </a:lnTo>
                <a:lnTo>
                  <a:pt x="3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01" name="Freeform 1813"/>
          <p:cNvSpPr>
            <a:spLocks/>
          </p:cNvSpPr>
          <p:nvPr/>
        </p:nvSpPr>
        <p:spPr bwMode="auto">
          <a:xfrm>
            <a:off x="4956175" y="5681663"/>
            <a:ext cx="15875" cy="15875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" y="3"/>
              </a:cxn>
              <a:cxn ang="0">
                <a:pos x="0" y="5"/>
              </a:cxn>
              <a:cxn ang="0">
                <a:pos x="1" y="9"/>
              </a:cxn>
              <a:cxn ang="0">
                <a:pos x="3" y="9"/>
              </a:cxn>
              <a:cxn ang="0">
                <a:pos x="5" y="10"/>
              </a:cxn>
              <a:cxn ang="0">
                <a:pos x="6" y="9"/>
              </a:cxn>
              <a:cxn ang="0">
                <a:pos x="9" y="9"/>
              </a:cxn>
              <a:cxn ang="0">
                <a:pos x="10" y="5"/>
              </a:cxn>
              <a:cxn ang="0">
                <a:pos x="9" y="3"/>
              </a:cxn>
              <a:cxn ang="0">
                <a:pos x="6" y="0"/>
              </a:cxn>
              <a:cxn ang="0">
                <a:pos x="5" y="0"/>
              </a:cxn>
              <a:cxn ang="0">
                <a:pos x="3" y="0"/>
              </a:cxn>
            </a:cxnLst>
            <a:rect l="0" t="0" r="r" b="b"/>
            <a:pathLst>
              <a:path w="10" h="10">
                <a:moveTo>
                  <a:pt x="3" y="0"/>
                </a:moveTo>
                <a:lnTo>
                  <a:pt x="1" y="3"/>
                </a:lnTo>
                <a:lnTo>
                  <a:pt x="0" y="5"/>
                </a:lnTo>
                <a:lnTo>
                  <a:pt x="1" y="9"/>
                </a:lnTo>
                <a:lnTo>
                  <a:pt x="3" y="9"/>
                </a:lnTo>
                <a:lnTo>
                  <a:pt x="5" y="10"/>
                </a:lnTo>
                <a:lnTo>
                  <a:pt x="6" y="9"/>
                </a:lnTo>
                <a:lnTo>
                  <a:pt x="9" y="9"/>
                </a:lnTo>
                <a:lnTo>
                  <a:pt x="10" y="5"/>
                </a:lnTo>
                <a:lnTo>
                  <a:pt x="9" y="3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02" name="Freeform 1814"/>
          <p:cNvSpPr>
            <a:spLocks/>
          </p:cNvSpPr>
          <p:nvPr/>
        </p:nvSpPr>
        <p:spPr bwMode="auto">
          <a:xfrm>
            <a:off x="4986338" y="5672138"/>
            <a:ext cx="15875" cy="15875"/>
          </a:xfrm>
          <a:custGeom>
            <a:avLst/>
            <a:gdLst/>
            <a:ahLst/>
            <a:cxnLst>
              <a:cxn ang="0">
                <a:pos x="2" y="1"/>
              </a:cxn>
              <a:cxn ang="0">
                <a:pos x="1" y="1"/>
              </a:cxn>
              <a:cxn ang="0">
                <a:pos x="0" y="5"/>
              </a:cxn>
              <a:cxn ang="0">
                <a:pos x="1" y="9"/>
              </a:cxn>
              <a:cxn ang="0">
                <a:pos x="2" y="10"/>
              </a:cxn>
              <a:cxn ang="0">
                <a:pos x="5" y="10"/>
              </a:cxn>
              <a:cxn ang="0">
                <a:pos x="7" y="10"/>
              </a:cxn>
              <a:cxn ang="0">
                <a:pos x="8" y="9"/>
              </a:cxn>
              <a:cxn ang="0">
                <a:pos x="10" y="5"/>
              </a:cxn>
              <a:cxn ang="0">
                <a:pos x="8" y="1"/>
              </a:cxn>
              <a:cxn ang="0">
                <a:pos x="7" y="1"/>
              </a:cxn>
              <a:cxn ang="0">
                <a:pos x="5" y="0"/>
              </a:cxn>
              <a:cxn ang="0">
                <a:pos x="2" y="1"/>
              </a:cxn>
            </a:cxnLst>
            <a:rect l="0" t="0" r="r" b="b"/>
            <a:pathLst>
              <a:path w="10" h="10">
                <a:moveTo>
                  <a:pt x="2" y="1"/>
                </a:moveTo>
                <a:lnTo>
                  <a:pt x="1" y="1"/>
                </a:lnTo>
                <a:lnTo>
                  <a:pt x="0" y="5"/>
                </a:lnTo>
                <a:lnTo>
                  <a:pt x="1" y="9"/>
                </a:lnTo>
                <a:lnTo>
                  <a:pt x="2" y="10"/>
                </a:lnTo>
                <a:lnTo>
                  <a:pt x="5" y="10"/>
                </a:lnTo>
                <a:lnTo>
                  <a:pt x="7" y="10"/>
                </a:lnTo>
                <a:lnTo>
                  <a:pt x="8" y="9"/>
                </a:lnTo>
                <a:lnTo>
                  <a:pt x="10" y="5"/>
                </a:lnTo>
                <a:lnTo>
                  <a:pt x="8" y="1"/>
                </a:lnTo>
                <a:lnTo>
                  <a:pt x="7" y="1"/>
                </a:lnTo>
                <a:lnTo>
                  <a:pt x="5" y="0"/>
                </a:lnTo>
                <a:lnTo>
                  <a:pt x="2" y="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03" name="Freeform 1815"/>
          <p:cNvSpPr>
            <a:spLocks/>
          </p:cNvSpPr>
          <p:nvPr/>
        </p:nvSpPr>
        <p:spPr bwMode="auto">
          <a:xfrm>
            <a:off x="5014913" y="5662613"/>
            <a:ext cx="15875" cy="1270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2" y="1"/>
              </a:cxn>
              <a:cxn ang="0">
                <a:pos x="0" y="5"/>
              </a:cxn>
              <a:cxn ang="0">
                <a:pos x="2" y="7"/>
              </a:cxn>
              <a:cxn ang="0">
                <a:pos x="3" y="8"/>
              </a:cxn>
              <a:cxn ang="0">
                <a:pos x="5" y="8"/>
              </a:cxn>
              <a:cxn ang="0">
                <a:pos x="8" y="8"/>
              </a:cxn>
              <a:cxn ang="0">
                <a:pos x="9" y="7"/>
              </a:cxn>
              <a:cxn ang="0">
                <a:pos x="10" y="5"/>
              </a:cxn>
              <a:cxn ang="0">
                <a:pos x="9" y="1"/>
              </a:cxn>
              <a:cxn ang="0">
                <a:pos x="8" y="0"/>
              </a:cxn>
              <a:cxn ang="0">
                <a:pos x="5" y="0"/>
              </a:cxn>
              <a:cxn ang="0">
                <a:pos x="3" y="0"/>
              </a:cxn>
            </a:cxnLst>
            <a:rect l="0" t="0" r="r" b="b"/>
            <a:pathLst>
              <a:path w="10" h="8">
                <a:moveTo>
                  <a:pt x="3" y="0"/>
                </a:moveTo>
                <a:lnTo>
                  <a:pt x="2" y="1"/>
                </a:lnTo>
                <a:lnTo>
                  <a:pt x="0" y="5"/>
                </a:lnTo>
                <a:lnTo>
                  <a:pt x="2" y="7"/>
                </a:lnTo>
                <a:lnTo>
                  <a:pt x="3" y="8"/>
                </a:lnTo>
                <a:lnTo>
                  <a:pt x="5" y="8"/>
                </a:lnTo>
                <a:lnTo>
                  <a:pt x="8" y="8"/>
                </a:lnTo>
                <a:lnTo>
                  <a:pt x="9" y="7"/>
                </a:lnTo>
                <a:lnTo>
                  <a:pt x="10" y="5"/>
                </a:lnTo>
                <a:lnTo>
                  <a:pt x="9" y="1"/>
                </a:lnTo>
                <a:lnTo>
                  <a:pt x="8" y="0"/>
                </a:lnTo>
                <a:lnTo>
                  <a:pt x="5" y="0"/>
                </a:lnTo>
                <a:lnTo>
                  <a:pt x="3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04" name="Freeform 1816"/>
          <p:cNvSpPr>
            <a:spLocks/>
          </p:cNvSpPr>
          <p:nvPr/>
        </p:nvSpPr>
        <p:spPr bwMode="auto">
          <a:xfrm>
            <a:off x="5045075" y="5651500"/>
            <a:ext cx="15875" cy="142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1" y="0"/>
              </a:cxn>
              <a:cxn ang="0">
                <a:pos x="0" y="3"/>
              </a:cxn>
              <a:cxn ang="0">
                <a:pos x="1" y="7"/>
              </a:cxn>
              <a:cxn ang="0">
                <a:pos x="2" y="8"/>
              </a:cxn>
              <a:cxn ang="0">
                <a:pos x="5" y="9"/>
              </a:cxn>
              <a:cxn ang="0">
                <a:pos x="7" y="8"/>
              </a:cxn>
              <a:cxn ang="0">
                <a:pos x="9" y="7"/>
              </a:cxn>
              <a:cxn ang="0">
                <a:pos x="10" y="3"/>
              </a:cxn>
              <a:cxn ang="0">
                <a:pos x="9" y="0"/>
              </a:cxn>
              <a:cxn ang="0">
                <a:pos x="7" y="0"/>
              </a:cxn>
              <a:cxn ang="0">
                <a:pos x="5" y="0"/>
              </a:cxn>
              <a:cxn ang="0">
                <a:pos x="2" y="0"/>
              </a:cxn>
            </a:cxnLst>
            <a:rect l="0" t="0" r="r" b="b"/>
            <a:pathLst>
              <a:path w="10" h="9">
                <a:moveTo>
                  <a:pt x="2" y="0"/>
                </a:moveTo>
                <a:lnTo>
                  <a:pt x="1" y="0"/>
                </a:lnTo>
                <a:lnTo>
                  <a:pt x="0" y="3"/>
                </a:lnTo>
                <a:lnTo>
                  <a:pt x="1" y="7"/>
                </a:lnTo>
                <a:lnTo>
                  <a:pt x="2" y="8"/>
                </a:lnTo>
                <a:lnTo>
                  <a:pt x="5" y="9"/>
                </a:lnTo>
                <a:lnTo>
                  <a:pt x="7" y="8"/>
                </a:lnTo>
                <a:lnTo>
                  <a:pt x="9" y="7"/>
                </a:lnTo>
                <a:lnTo>
                  <a:pt x="10" y="3"/>
                </a:lnTo>
                <a:lnTo>
                  <a:pt x="9" y="0"/>
                </a:lnTo>
                <a:lnTo>
                  <a:pt x="7" y="0"/>
                </a:lnTo>
                <a:lnTo>
                  <a:pt x="5" y="0"/>
                </a:lnTo>
                <a:lnTo>
                  <a:pt x="2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05" name="Freeform 1817"/>
          <p:cNvSpPr>
            <a:spLocks/>
          </p:cNvSpPr>
          <p:nvPr/>
        </p:nvSpPr>
        <p:spPr bwMode="auto">
          <a:xfrm>
            <a:off x="5075238" y="5637213"/>
            <a:ext cx="12700" cy="158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1" y="0"/>
              </a:cxn>
              <a:cxn ang="0">
                <a:pos x="0" y="5"/>
              </a:cxn>
              <a:cxn ang="0">
                <a:pos x="1" y="9"/>
              </a:cxn>
              <a:cxn ang="0">
                <a:pos x="2" y="9"/>
              </a:cxn>
              <a:cxn ang="0">
                <a:pos x="3" y="10"/>
              </a:cxn>
              <a:cxn ang="0">
                <a:pos x="6" y="9"/>
              </a:cxn>
              <a:cxn ang="0">
                <a:pos x="7" y="9"/>
              </a:cxn>
              <a:cxn ang="0">
                <a:pos x="8" y="5"/>
              </a:cxn>
              <a:cxn ang="0">
                <a:pos x="7" y="0"/>
              </a:cxn>
              <a:cxn ang="0">
                <a:pos x="6" y="0"/>
              </a:cxn>
              <a:cxn ang="0">
                <a:pos x="3" y="0"/>
              </a:cxn>
              <a:cxn ang="0">
                <a:pos x="2" y="0"/>
              </a:cxn>
            </a:cxnLst>
            <a:rect l="0" t="0" r="r" b="b"/>
            <a:pathLst>
              <a:path w="8" h="10">
                <a:moveTo>
                  <a:pt x="2" y="0"/>
                </a:moveTo>
                <a:lnTo>
                  <a:pt x="1" y="0"/>
                </a:lnTo>
                <a:lnTo>
                  <a:pt x="0" y="5"/>
                </a:lnTo>
                <a:lnTo>
                  <a:pt x="1" y="9"/>
                </a:lnTo>
                <a:lnTo>
                  <a:pt x="2" y="9"/>
                </a:lnTo>
                <a:lnTo>
                  <a:pt x="3" y="10"/>
                </a:lnTo>
                <a:lnTo>
                  <a:pt x="6" y="9"/>
                </a:lnTo>
                <a:lnTo>
                  <a:pt x="7" y="9"/>
                </a:lnTo>
                <a:lnTo>
                  <a:pt x="8" y="5"/>
                </a:lnTo>
                <a:lnTo>
                  <a:pt x="7" y="0"/>
                </a:lnTo>
                <a:lnTo>
                  <a:pt x="6" y="0"/>
                </a:lnTo>
                <a:lnTo>
                  <a:pt x="3" y="0"/>
                </a:lnTo>
                <a:lnTo>
                  <a:pt x="2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06" name="Freeform 1818"/>
          <p:cNvSpPr>
            <a:spLocks/>
          </p:cNvSpPr>
          <p:nvPr/>
        </p:nvSpPr>
        <p:spPr bwMode="auto">
          <a:xfrm>
            <a:off x="5100638" y="5622925"/>
            <a:ext cx="17462" cy="14288"/>
          </a:xfrm>
          <a:custGeom>
            <a:avLst/>
            <a:gdLst/>
            <a:ahLst/>
            <a:cxnLst>
              <a:cxn ang="0">
                <a:pos x="3" y="1"/>
              </a:cxn>
              <a:cxn ang="0">
                <a:pos x="2" y="1"/>
              </a:cxn>
              <a:cxn ang="0">
                <a:pos x="0" y="4"/>
              </a:cxn>
              <a:cxn ang="0">
                <a:pos x="2" y="7"/>
              </a:cxn>
              <a:cxn ang="0">
                <a:pos x="3" y="9"/>
              </a:cxn>
              <a:cxn ang="0">
                <a:pos x="5" y="9"/>
              </a:cxn>
              <a:cxn ang="0">
                <a:pos x="8" y="9"/>
              </a:cxn>
              <a:cxn ang="0">
                <a:pos x="8" y="7"/>
              </a:cxn>
              <a:cxn ang="0">
                <a:pos x="11" y="4"/>
              </a:cxn>
              <a:cxn ang="0">
                <a:pos x="8" y="1"/>
              </a:cxn>
              <a:cxn ang="0">
                <a:pos x="7" y="1"/>
              </a:cxn>
              <a:cxn ang="0">
                <a:pos x="5" y="0"/>
              </a:cxn>
              <a:cxn ang="0">
                <a:pos x="3" y="1"/>
              </a:cxn>
            </a:cxnLst>
            <a:rect l="0" t="0" r="r" b="b"/>
            <a:pathLst>
              <a:path w="11" h="9">
                <a:moveTo>
                  <a:pt x="3" y="1"/>
                </a:moveTo>
                <a:lnTo>
                  <a:pt x="2" y="1"/>
                </a:lnTo>
                <a:lnTo>
                  <a:pt x="0" y="4"/>
                </a:lnTo>
                <a:lnTo>
                  <a:pt x="2" y="7"/>
                </a:lnTo>
                <a:lnTo>
                  <a:pt x="3" y="9"/>
                </a:lnTo>
                <a:lnTo>
                  <a:pt x="5" y="9"/>
                </a:lnTo>
                <a:lnTo>
                  <a:pt x="8" y="9"/>
                </a:lnTo>
                <a:lnTo>
                  <a:pt x="8" y="7"/>
                </a:lnTo>
                <a:lnTo>
                  <a:pt x="11" y="4"/>
                </a:lnTo>
                <a:lnTo>
                  <a:pt x="8" y="1"/>
                </a:lnTo>
                <a:lnTo>
                  <a:pt x="7" y="1"/>
                </a:lnTo>
                <a:lnTo>
                  <a:pt x="5" y="0"/>
                </a:lnTo>
                <a:lnTo>
                  <a:pt x="3" y="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07" name="Freeform 1819"/>
          <p:cNvSpPr>
            <a:spLocks/>
          </p:cNvSpPr>
          <p:nvPr/>
        </p:nvSpPr>
        <p:spPr bwMode="auto">
          <a:xfrm>
            <a:off x="5127625" y="5605463"/>
            <a:ext cx="15875" cy="14287"/>
          </a:xfrm>
          <a:custGeom>
            <a:avLst/>
            <a:gdLst/>
            <a:ahLst/>
            <a:cxnLst>
              <a:cxn ang="0">
                <a:pos x="4" y="1"/>
              </a:cxn>
              <a:cxn ang="0">
                <a:pos x="1" y="2"/>
              </a:cxn>
              <a:cxn ang="0">
                <a:pos x="0" y="4"/>
              </a:cxn>
              <a:cxn ang="0">
                <a:pos x="1" y="8"/>
              </a:cxn>
              <a:cxn ang="0">
                <a:pos x="4" y="9"/>
              </a:cxn>
              <a:cxn ang="0">
                <a:pos x="5" y="9"/>
              </a:cxn>
              <a:cxn ang="0">
                <a:pos x="8" y="9"/>
              </a:cxn>
              <a:cxn ang="0">
                <a:pos x="9" y="8"/>
              </a:cxn>
              <a:cxn ang="0">
                <a:pos x="10" y="4"/>
              </a:cxn>
              <a:cxn ang="0">
                <a:pos x="9" y="2"/>
              </a:cxn>
              <a:cxn ang="0">
                <a:pos x="8" y="1"/>
              </a:cxn>
              <a:cxn ang="0">
                <a:pos x="5" y="0"/>
              </a:cxn>
              <a:cxn ang="0">
                <a:pos x="4" y="1"/>
              </a:cxn>
            </a:cxnLst>
            <a:rect l="0" t="0" r="r" b="b"/>
            <a:pathLst>
              <a:path w="10" h="9">
                <a:moveTo>
                  <a:pt x="4" y="1"/>
                </a:moveTo>
                <a:lnTo>
                  <a:pt x="1" y="2"/>
                </a:lnTo>
                <a:lnTo>
                  <a:pt x="0" y="4"/>
                </a:lnTo>
                <a:lnTo>
                  <a:pt x="1" y="8"/>
                </a:lnTo>
                <a:lnTo>
                  <a:pt x="4" y="9"/>
                </a:lnTo>
                <a:lnTo>
                  <a:pt x="5" y="9"/>
                </a:lnTo>
                <a:lnTo>
                  <a:pt x="8" y="9"/>
                </a:lnTo>
                <a:lnTo>
                  <a:pt x="9" y="8"/>
                </a:lnTo>
                <a:lnTo>
                  <a:pt x="10" y="4"/>
                </a:lnTo>
                <a:lnTo>
                  <a:pt x="9" y="2"/>
                </a:lnTo>
                <a:lnTo>
                  <a:pt x="8" y="1"/>
                </a:lnTo>
                <a:lnTo>
                  <a:pt x="5" y="0"/>
                </a:lnTo>
                <a:lnTo>
                  <a:pt x="4" y="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08" name="Freeform 1820"/>
          <p:cNvSpPr>
            <a:spLocks/>
          </p:cNvSpPr>
          <p:nvPr/>
        </p:nvSpPr>
        <p:spPr bwMode="auto">
          <a:xfrm>
            <a:off x="5153025" y="5588000"/>
            <a:ext cx="14288" cy="14288"/>
          </a:xfrm>
          <a:custGeom>
            <a:avLst/>
            <a:gdLst/>
            <a:ahLst/>
            <a:cxnLst>
              <a:cxn ang="0">
                <a:pos x="1" y="1"/>
              </a:cxn>
              <a:cxn ang="0">
                <a:pos x="0" y="5"/>
              </a:cxn>
              <a:cxn ang="0">
                <a:pos x="1" y="7"/>
              </a:cxn>
              <a:cxn ang="0">
                <a:pos x="3" y="8"/>
              </a:cxn>
              <a:cxn ang="0">
                <a:pos x="4" y="9"/>
              </a:cxn>
              <a:cxn ang="0">
                <a:pos x="6" y="8"/>
              </a:cxn>
              <a:cxn ang="0">
                <a:pos x="9" y="7"/>
              </a:cxn>
              <a:cxn ang="0">
                <a:pos x="9" y="5"/>
              </a:cxn>
              <a:cxn ang="0">
                <a:pos x="9" y="1"/>
              </a:cxn>
              <a:cxn ang="0">
                <a:pos x="6" y="0"/>
              </a:cxn>
              <a:cxn ang="0">
                <a:pos x="4" y="0"/>
              </a:cxn>
              <a:cxn ang="0">
                <a:pos x="3" y="0"/>
              </a:cxn>
              <a:cxn ang="0">
                <a:pos x="1" y="1"/>
              </a:cxn>
            </a:cxnLst>
            <a:rect l="0" t="0" r="r" b="b"/>
            <a:pathLst>
              <a:path w="9" h="9">
                <a:moveTo>
                  <a:pt x="1" y="1"/>
                </a:moveTo>
                <a:lnTo>
                  <a:pt x="0" y="5"/>
                </a:lnTo>
                <a:lnTo>
                  <a:pt x="1" y="7"/>
                </a:lnTo>
                <a:lnTo>
                  <a:pt x="3" y="8"/>
                </a:lnTo>
                <a:lnTo>
                  <a:pt x="4" y="9"/>
                </a:lnTo>
                <a:lnTo>
                  <a:pt x="6" y="8"/>
                </a:lnTo>
                <a:lnTo>
                  <a:pt x="9" y="7"/>
                </a:lnTo>
                <a:lnTo>
                  <a:pt x="9" y="5"/>
                </a:lnTo>
                <a:lnTo>
                  <a:pt x="9" y="1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1" y="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09" name="Freeform 1821"/>
          <p:cNvSpPr>
            <a:spLocks/>
          </p:cNvSpPr>
          <p:nvPr/>
        </p:nvSpPr>
        <p:spPr bwMode="auto">
          <a:xfrm>
            <a:off x="5176838" y="5565775"/>
            <a:ext cx="15875" cy="15875"/>
          </a:xfrm>
          <a:custGeom>
            <a:avLst/>
            <a:gdLst/>
            <a:ahLst/>
            <a:cxnLst>
              <a:cxn ang="0">
                <a:pos x="1" y="2"/>
              </a:cxn>
              <a:cxn ang="0">
                <a:pos x="0" y="5"/>
              </a:cxn>
              <a:cxn ang="0">
                <a:pos x="1" y="9"/>
              </a:cxn>
              <a:cxn ang="0">
                <a:pos x="3" y="9"/>
              </a:cxn>
              <a:cxn ang="0">
                <a:pos x="4" y="10"/>
              </a:cxn>
              <a:cxn ang="0">
                <a:pos x="6" y="9"/>
              </a:cxn>
              <a:cxn ang="0">
                <a:pos x="9" y="9"/>
              </a:cxn>
              <a:cxn ang="0">
                <a:pos x="10" y="5"/>
              </a:cxn>
              <a:cxn ang="0">
                <a:pos x="8" y="2"/>
              </a:cxn>
              <a:cxn ang="0">
                <a:pos x="6" y="0"/>
              </a:cxn>
              <a:cxn ang="0">
                <a:pos x="4" y="0"/>
              </a:cxn>
              <a:cxn ang="0">
                <a:pos x="3" y="0"/>
              </a:cxn>
              <a:cxn ang="0">
                <a:pos x="1" y="2"/>
              </a:cxn>
            </a:cxnLst>
            <a:rect l="0" t="0" r="r" b="b"/>
            <a:pathLst>
              <a:path w="10" h="10">
                <a:moveTo>
                  <a:pt x="1" y="2"/>
                </a:moveTo>
                <a:lnTo>
                  <a:pt x="0" y="5"/>
                </a:lnTo>
                <a:lnTo>
                  <a:pt x="1" y="9"/>
                </a:lnTo>
                <a:lnTo>
                  <a:pt x="3" y="9"/>
                </a:lnTo>
                <a:lnTo>
                  <a:pt x="4" y="10"/>
                </a:lnTo>
                <a:lnTo>
                  <a:pt x="6" y="9"/>
                </a:lnTo>
                <a:lnTo>
                  <a:pt x="9" y="9"/>
                </a:lnTo>
                <a:lnTo>
                  <a:pt x="10" y="5"/>
                </a:lnTo>
                <a:lnTo>
                  <a:pt x="8" y="2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1" y="2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10" name="Freeform 1822"/>
          <p:cNvSpPr>
            <a:spLocks/>
          </p:cNvSpPr>
          <p:nvPr/>
        </p:nvSpPr>
        <p:spPr bwMode="auto">
          <a:xfrm>
            <a:off x="5197475" y="5541963"/>
            <a:ext cx="15875" cy="14287"/>
          </a:xfrm>
          <a:custGeom>
            <a:avLst/>
            <a:gdLst/>
            <a:ahLst/>
            <a:cxnLst>
              <a:cxn ang="0">
                <a:pos x="1" y="2"/>
              </a:cxn>
              <a:cxn ang="0">
                <a:pos x="0" y="6"/>
              </a:cxn>
              <a:cxn ang="0">
                <a:pos x="1" y="9"/>
              </a:cxn>
              <a:cxn ang="0">
                <a:pos x="2" y="9"/>
              </a:cxn>
              <a:cxn ang="0">
                <a:pos x="5" y="9"/>
              </a:cxn>
              <a:cxn ang="0">
                <a:pos x="6" y="9"/>
              </a:cxn>
              <a:cxn ang="0">
                <a:pos x="8" y="9"/>
              </a:cxn>
              <a:cxn ang="0">
                <a:pos x="10" y="6"/>
              </a:cxn>
              <a:cxn ang="0">
                <a:pos x="8" y="2"/>
              </a:cxn>
              <a:cxn ang="0">
                <a:pos x="6" y="1"/>
              </a:cxn>
              <a:cxn ang="0">
                <a:pos x="5" y="0"/>
              </a:cxn>
              <a:cxn ang="0">
                <a:pos x="2" y="1"/>
              </a:cxn>
              <a:cxn ang="0">
                <a:pos x="1" y="2"/>
              </a:cxn>
            </a:cxnLst>
            <a:rect l="0" t="0" r="r" b="b"/>
            <a:pathLst>
              <a:path w="10" h="9">
                <a:moveTo>
                  <a:pt x="1" y="2"/>
                </a:moveTo>
                <a:lnTo>
                  <a:pt x="0" y="6"/>
                </a:lnTo>
                <a:lnTo>
                  <a:pt x="1" y="9"/>
                </a:lnTo>
                <a:lnTo>
                  <a:pt x="2" y="9"/>
                </a:lnTo>
                <a:lnTo>
                  <a:pt x="5" y="9"/>
                </a:lnTo>
                <a:lnTo>
                  <a:pt x="6" y="9"/>
                </a:lnTo>
                <a:lnTo>
                  <a:pt x="8" y="9"/>
                </a:lnTo>
                <a:lnTo>
                  <a:pt x="10" y="6"/>
                </a:lnTo>
                <a:lnTo>
                  <a:pt x="8" y="2"/>
                </a:lnTo>
                <a:lnTo>
                  <a:pt x="6" y="1"/>
                </a:lnTo>
                <a:lnTo>
                  <a:pt x="5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11" name="Freeform 1823"/>
          <p:cNvSpPr>
            <a:spLocks/>
          </p:cNvSpPr>
          <p:nvPr/>
        </p:nvSpPr>
        <p:spPr bwMode="auto">
          <a:xfrm>
            <a:off x="5213350" y="5516563"/>
            <a:ext cx="14288" cy="15875"/>
          </a:xfrm>
          <a:custGeom>
            <a:avLst/>
            <a:gdLst/>
            <a:ahLst/>
            <a:cxnLst>
              <a:cxn ang="0">
                <a:pos x="2" y="1"/>
              </a:cxn>
              <a:cxn ang="0">
                <a:pos x="0" y="5"/>
              </a:cxn>
              <a:cxn ang="0">
                <a:pos x="2" y="8"/>
              </a:cxn>
              <a:cxn ang="0">
                <a:pos x="3" y="10"/>
              </a:cxn>
              <a:cxn ang="0">
                <a:pos x="4" y="10"/>
              </a:cxn>
              <a:cxn ang="0">
                <a:pos x="7" y="10"/>
              </a:cxn>
              <a:cxn ang="0">
                <a:pos x="8" y="8"/>
              </a:cxn>
              <a:cxn ang="0">
                <a:pos x="9" y="5"/>
              </a:cxn>
              <a:cxn ang="0">
                <a:pos x="8" y="1"/>
              </a:cxn>
              <a:cxn ang="0">
                <a:pos x="7" y="1"/>
              </a:cxn>
              <a:cxn ang="0">
                <a:pos x="4" y="0"/>
              </a:cxn>
              <a:cxn ang="0">
                <a:pos x="3" y="1"/>
              </a:cxn>
              <a:cxn ang="0">
                <a:pos x="2" y="1"/>
              </a:cxn>
            </a:cxnLst>
            <a:rect l="0" t="0" r="r" b="b"/>
            <a:pathLst>
              <a:path w="9" h="10">
                <a:moveTo>
                  <a:pt x="2" y="1"/>
                </a:moveTo>
                <a:lnTo>
                  <a:pt x="0" y="5"/>
                </a:lnTo>
                <a:lnTo>
                  <a:pt x="2" y="8"/>
                </a:lnTo>
                <a:lnTo>
                  <a:pt x="3" y="10"/>
                </a:lnTo>
                <a:lnTo>
                  <a:pt x="4" y="10"/>
                </a:lnTo>
                <a:lnTo>
                  <a:pt x="7" y="10"/>
                </a:lnTo>
                <a:lnTo>
                  <a:pt x="8" y="8"/>
                </a:lnTo>
                <a:lnTo>
                  <a:pt x="9" y="5"/>
                </a:lnTo>
                <a:lnTo>
                  <a:pt x="8" y="1"/>
                </a:lnTo>
                <a:lnTo>
                  <a:pt x="7" y="1"/>
                </a:lnTo>
                <a:lnTo>
                  <a:pt x="4" y="0"/>
                </a:lnTo>
                <a:lnTo>
                  <a:pt x="3" y="1"/>
                </a:lnTo>
                <a:lnTo>
                  <a:pt x="2" y="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12" name="Freeform 1824"/>
          <p:cNvSpPr>
            <a:spLocks/>
          </p:cNvSpPr>
          <p:nvPr/>
        </p:nvSpPr>
        <p:spPr bwMode="auto">
          <a:xfrm>
            <a:off x="5224463" y="5489575"/>
            <a:ext cx="15875" cy="1270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1" y="7"/>
              </a:cxn>
              <a:cxn ang="0">
                <a:pos x="4" y="8"/>
              </a:cxn>
              <a:cxn ang="0">
                <a:pos x="5" y="8"/>
              </a:cxn>
              <a:cxn ang="0">
                <a:pos x="7" y="8"/>
              </a:cxn>
              <a:cxn ang="0">
                <a:pos x="9" y="7"/>
              </a:cxn>
              <a:cxn ang="0">
                <a:pos x="10" y="4"/>
              </a:cxn>
              <a:cxn ang="0">
                <a:pos x="9" y="1"/>
              </a:cxn>
              <a:cxn ang="0">
                <a:pos x="7" y="0"/>
              </a:cxn>
              <a:cxn ang="0">
                <a:pos x="5" y="0"/>
              </a:cxn>
              <a:cxn ang="0">
                <a:pos x="4" y="0"/>
              </a:cxn>
              <a:cxn ang="0">
                <a:pos x="1" y="1"/>
              </a:cxn>
              <a:cxn ang="0">
                <a:pos x="0" y="4"/>
              </a:cxn>
            </a:cxnLst>
            <a:rect l="0" t="0" r="r" b="b"/>
            <a:pathLst>
              <a:path w="10" h="8">
                <a:moveTo>
                  <a:pt x="0" y="4"/>
                </a:moveTo>
                <a:lnTo>
                  <a:pt x="1" y="7"/>
                </a:lnTo>
                <a:lnTo>
                  <a:pt x="4" y="8"/>
                </a:lnTo>
                <a:lnTo>
                  <a:pt x="5" y="8"/>
                </a:lnTo>
                <a:lnTo>
                  <a:pt x="7" y="8"/>
                </a:lnTo>
                <a:lnTo>
                  <a:pt x="9" y="7"/>
                </a:lnTo>
                <a:lnTo>
                  <a:pt x="10" y="4"/>
                </a:lnTo>
                <a:lnTo>
                  <a:pt x="9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1" y="1"/>
                </a:lnTo>
                <a:lnTo>
                  <a:pt x="0" y="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13" name="Freeform 1825"/>
          <p:cNvSpPr>
            <a:spLocks/>
          </p:cNvSpPr>
          <p:nvPr/>
        </p:nvSpPr>
        <p:spPr bwMode="auto">
          <a:xfrm>
            <a:off x="5232400" y="5456238"/>
            <a:ext cx="14288" cy="15875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10"/>
              </a:cxn>
              <a:cxn ang="0">
                <a:pos x="2" y="10"/>
              </a:cxn>
              <a:cxn ang="0">
                <a:pos x="5" y="10"/>
              </a:cxn>
              <a:cxn ang="0">
                <a:pos x="6" y="10"/>
              </a:cxn>
              <a:cxn ang="0">
                <a:pos x="7" y="10"/>
              </a:cxn>
              <a:cxn ang="0">
                <a:pos x="9" y="5"/>
              </a:cxn>
              <a:cxn ang="0">
                <a:pos x="7" y="3"/>
              </a:cxn>
              <a:cxn ang="0">
                <a:pos x="6" y="2"/>
              </a:cxn>
              <a:cxn ang="0">
                <a:pos x="5" y="0"/>
              </a:cxn>
              <a:cxn ang="0">
                <a:pos x="2" y="2"/>
              </a:cxn>
              <a:cxn ang="0">
                <a:pos x="0" y="3"/>
              </a:cxn>
              <a:cxn ang="0">
                <a:pos x="0" y="5"/>
              </a:cxn>
            </a:cxnLst>
            <a:rect l="0" t="0" r="r" b="b"/>
            <a:pathLst>
              <a:path w="9" h="10">
                <a:moveTo>
                  <a:pt x="0" y="5"/>
                </a:moveTo>
                <a:lnTo>
                  <a:pt x="0" y="10"/>
                </a:lnTo>
                <a:lnTo>
                  <a:pt x="2" y="10"/>
                </a:lnTo>
                <a:lnTo>
                  <a:pt x="5" y="10"/>
                </a:lnTo>
                <a:lnTo>
                  <a:pt x="6" y="10"/>
                </a:lnTo>
                <a:lnTo>
                  <a:pt x="7" y="10"/>
                </a:lnTo>
                <a:lnTo>
                  <a:pt x="9" y="5"/>
                </a:ln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14" name="Freeform 1826"/>
          <p:cNvSpPr>
            <a:spLocks/>
          </p:cNvSpPr>
          <p:nvPr/>
        </p:nvSpPr>
        <p:spPr bwMode="auto">
          <a:xfrm>
            <a:off x="5230813" y="5426075"/>
            <a:ext cx="15875" cy="15875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" y="10"/>
              </a:cxn>
              <a:cxn ang="0">
                <a:pos x="3" y="10"/>
              </a:cxn>
              <a:cxn ang="0">
                <a:pos x="5" y="10"/>
              </a:cxn>
              <a:cxn ang="0">
                <a:pos x="7" y="10"/>
              </a:cxn>
              <a:cxn ang="0">
                <a:pos x="8" y="10"/>
              </a:cxn>
              <a:cxn ang="0">
                <a:pos x="10" y="5"/>
              </a:cxn>
              <a:cxn ang="0">
                <a:pos x="8" y="2"/>
              </a:cxn>
              <a:cxn ang="0">
                <a:pos x="7" y="1"/>
              </a:cxn>
              <a:cxn ang="0">
                <a:pos x="5" y="0"/>
              </a:cxn>
              <a:cxn ang="0">
                <a:pos x="3" y="1"/>
              </a:cxn>
              <a:cxn ang="0">
                <a:pos x="1" y="2"/>
              </a:cxn>
              <a:cxn ang="0">
                <a:pos x="0" y="5"/>
              </a:cxn>
            </a:cxnLst>
            <a:rect l="0" t="0" r="r" b="b"/>
            <a:pathLst>
              <a:path w="10" h="10">
                <a:moveTo>
                  <a:pt x="0" y="5"/>
                </a:moveTo>
                <a:lnTo>
                  <a:pt x="1" y="10"/>
                </a:lnTo>
                <a:lnTo>
                  <a:pt x="3" y="10"/>
                </a:lnTo>
                <a:lnTo>
                  <a:pt x="5" y="10"/>
                </a:lnTo>
                <a:lnTo>
                  <a:pt x="7" y="10"/>
                </a:lnTo>
                <a:lnTo>
                  <a:pt x="8" y="10"/>
                </a:lnTo>
                <a:lnTo>
                  <a:pt x="10" y="5"/>
                </a:lnTo>
                <a:lnTo>
                  <a:pt x="8" y="2"/>
                </a:lnTo>
                <a:lnTo>
                  <a:pt x="7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5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15" name="Freeform 1827"/>
          <p:cNvSpPr>
            <a:spLocks/>
          </p:cNvSpPr>
          <p:nvPr/>
        </p:nvSpPr>
        <p:spPr bwMode="auto">
          <a:xfrm>
            <a:off x="5224463" y="5397500"/>
            <a:ext cx="15875" cy="1428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" y="8"/>
              </a:cxn>
              <a:cxn ang="0">
                <a:pos x="2" y="8"/>
              </a:cxn>
              <a:cxn ang="0">
                <a:pos x="5" y="9"/>
              </a:cxn>
              <a:cxn ang="0">
                <a:pos x="7" y="8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7" y="0"/>
              </a:cxn>
              <a:cxn ang="0">
                <a:pos x="5" y="0"/>
              </a:cxn>
              <a:cxn ang="0">
                <a:pos x="2" y="0"/>
              </a:cxn>
              <a:cxn ang="0">
                <a:pos x="1" y="1"/>
              </a:cxn>
              <a:cxn ang="0">
                <a:pos x="0" y="5"/>
              </a:cxn>
            </a:cxnLst>
            <a:rect l="0" t="0" r="r" b="b"/>
            <a:pathLst>
              <a:path w="10" h="9">
                <a:moveTo>
                  <a:pt x="0" y="5"/>
                </a:moveTo>
                <a:lnTo>
                  <a:pt x="1" y="8"/>
                </a:lnTo>
                <a:lnTo>
                  <a:pt x="2" y="8"/>
                </a:lnTo>
                <a:lnTo>
                  <a:pt x="5" y="9"/>
                </a:lnTo>
                <a:lnTo>
                  <a:pt x="7" y="8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7" y="0"/>
                </a:lnTo>
                <a:lnTo>
                  <a:pt x="5" y="0"/>
                </a:lnTo>
                <a:lnTo>
                  <a:pt x="2" y="0"/>
                </a:lnTo>
                <a:lnTo>
                  <a:pt x="1" y="1"/>
                </a:lnTo>
                <a:lnTo>
                  <a:pt x="0" y="5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16" name="Freeform 1828"/>
          <p:cNvSpPr>
            <a:spLocks/>
          </p:cNvSpPr>
          <p:nvPr/>
        </p:nvSpPr>
        <p:spPr bwMode="auto">
          <a:xfrm>
            <a:off x="5213350" y="5368925"/>
            <a:ext cx="14288" cy="14288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8"/>
              </a:cxn>
              <a:cxn ang="0">
                <a:pos x="3" y="9"/>
              </a:cxn>
              <a:cxn ang="0">
                <a:pos x="4" y="9"/>
              </a:cxn>
              <a:cxn ang="0">
                <a:pos x="7" y="9"/>
              </a:cxn>
              <a:cxn ang="0">
                <a:pos x="8" y="8"/>
              </a:cxn>
              <a:cxn ang="0">
                <a:pos x="9" y="3"/>
              </a:cxn>
              <a:cxn ang="0">
                <a:pos x="8" y="1"/>
              </a:cxn>
              <a:cxn ang="0">
                <a:pos x="7" y="0"/>
              </a:cxn>
              <a:cxn ang="0">
                <a:pos x="4" y="0"/>
              </a:cxn>
              <a:cxn ang="0">
                <a:pos x="3" y="0"/>
              </a:cxn>
              <a:cxn ang="0">
                <a:pos x="2" y="1"/>
              </a:cxn>
              <a:cxn ang="0">
                <a:pos x="0" y="3"/>
              </a:cxn>
            </a:cxnLst>
            <a:rect l="0" t="0" r="r" b="b"/>
            <a:pathLst>
              <a:path w="9" h="9">
                <a:moveTo>
                  <a:pt x="0" y="3"/>
                </a:moveTo>
                <a:lnTo>
                  <a:pt x="2" y="8"/>
                </a:lnTo>
                <a:lnTo>
                  <a:pt x="3" y="9"/>
                </a:lnTo>
                <a:lnTo>
                  <a:pt x="4" y="9"/>
                </a:lnTo>
                <a:lnTo>
                  <a:pt x="7" y="9"/>
                </a:lnTo>
                <a:lnTo>
                  <a:pt x="8" y="8"/>
                </a:lnTo>
                <a:lnTo>
                  <a:pt x="9" y="3"/>
                </a:lnTo>
                <a:lnTo>
                  <a:pt x="8" y="1"/>
                </a:lnTo>
                <a:lnTo>
                  <a:pt x="7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lnTo>
                  <a:pt x="0" y="3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17" name="Freeform 1829"/>
          <p:cNvSpPr>
            <a:spLocks/>
          </p:cNvSpPr>
          <p:nvPr/>
        </p:nvSpPr>
        <p:spPr bwMode="auto">
          <a:xfrm>
            <a:off x="5200650" y="5338763"/>
            <a:ext cx="15875" cy="158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1" y="10"/>
              </a:cxn>
              <a:cxn ang="0">
                <a:pos x="4" y="10"/>
              </a:cxn>
              <a:cxn ang="0">
                <a:pos x="6" y="10"/>
              </a:cxn>
              <a:cxn ang="0">
                <a:pos x="8" y="9"/>
              </a:cxn>
              <a:cxn ang="0">
                <a:pos x="10" y="7"/>
              </a:cxn>
              <a:cxn ang="0">
                <a:pos x="8" y="2"/>
              </a:cxn>
              <a:cxn ang="0">
                <a:pos x="6" y="0"/>
              </a:cxn>
              <a:cxn ang="0">
                <a:pos x="4" y="0"/>
              </a:cxn>
              <a:cxn ang="0">
                <a:pos x="1" y="0"/>
              </a:cxn>
              <a:cxn ang="0">
                <a:pos x="0" y="3"/>
              </a:cxn>
              <a:cxn ang="0">
                <a:pos x="0" y="7"/>
              </a:cxn>
              <a:cxn ang="0">
                <a:pos x="0" y="9"/>
              </a:cxn>
            </a:cxnLst>
            <a:rect l="0" t="0" r="r" b="b"/>
            <a:pathLst>
              <a:path w="10" h="10">
                <a:moveTo>
                  <a:pt x="0" y="9"/>
                </a:moveTo>
                <a:lnTo>
                  <a:pt x="1" y="10"/>
                </a:lnTo>
                <a:lnTo>
                  <a:pt x="4" y="10"/>
                </a:lnTo>
                <a:lnTo>
                  <a:pt x="6" y="10"/>
                </a:lnTo>
                <a:lnTo>
                  <a:pt x="8" y="9"/>
                </a:lnTo>
                <a:lnTo>
                  <a:pt x="10" y="7"/>
                </a:lnTo>
                <a:lnTo>
                  <a:pt x="8" y="2"/>
                </a:lnTo>
                <a:lnTo>
                  <a:pt x="6" y="0"/>
                </a:lnTo>
                <a:lnTo>
                  <a:pt x="4" y="0"/>
                </a:lnTo>
                <a:lnTo>
                  <a:pt x="1" y="0"/>
                </a:lnTo>
                <a:lnTo>
                  <a:pt x="0" y="3"/>
                </a:lnTo>
                <a:lnTo>
                  <a:pt x="0" y="7"/>
                </a:lnTo>
                <a:lnTo>
                  <a:pt x="0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18" name="Freeform 1830"/>
          <p:cNvSpPr>
            <a:spLocks/>
          </p:cNvSpPr>
          <p:nvPr/>
        </p:nvSpPr>
        <p:spPr bwMode="auto">
          <a:xfrm>
            <a:off x="5183188" y="5314950"/>
            <a:ext cx="15875" cy="14288"/>
          </a:xfrm>
          <a:custGeom>
            <a:avLst/>
            <a:gdLst/>
            <a:ahLst/>
            <a:cxnLst>
              <a:cxn ang="0">
                <a:pos x="1" y="8"/>
              </a:cxn>
              <a:cxn ang="0">
                <a:pos x="2" y="9"/>
              </a:cxn>
              <a:cxn ang="0">
                <a:pos x="5" y="9"/>
              </a:cxn>
              <a:cxn ang="0">
                <a:pos x="6" y="9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1" y="1"/>
              </a:cxn>
              <a:cxn ang="0">
                <a:pos x="0" y="5"/>
              </a:cxn>
              <a:cxn ang="0">
                <a:pos x="1" y="8"/>
              </a:cxn>
            </a:cxnLst>
            <a:rect l="0" t="0" r="r" b="b"/>
            <a:pathLst>
              <a:path w="10" h="9">
                <a:moveTo>
                  <a:pt x="1" y="8"/>
                </a:moveTo>
                <a:lnTo>
                  <a:pt x="2" y="9"/>
                </a:lnTo>
                <a:lnTo>
                  <a:pt x="5" y="9"/>
                </a:lnTo>
                <a:lnTo>
                  <a:pt x="6" y="9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1" y="1"/>
                </a:lnTo>
                <a:lnTo>
                  <a:pt x="0" y="5"/>
                </a:lnTo>
                <a:lnTo>
                  <a:pt x="1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19" name="Freeform 1831"/>
          <p:cNvSpPr>
            <a:spLocks/>
          </p:cNvSpPr>
          <p:nvPr/>
        </p:nvSpPr>
        <p:spPr bwMode="auto">
          <a:xfrm>
            <a:off x="5162550" y="5289550"/>
            <a:ext cx="19050" cy="15875"/>
          </a:xfrm>
          <a:custGeom>
            <a:avLst/>
            <a:gdLst/>
            <a:ahLst/>
            <a:cxnLst>
              <a:cxn ang="0">
                <a:pos x="2" y="8"/>
              </a:cxn>
              <a:cxn ang="0">
                <a:pos x="3" y="10"/>
              </a:cxn>
              <a:cxn ang="0">
                <a:pos x="7" y="10"/>
              </a:cxn>
              <a:cxn ang="0">
                <a:pos x="8" y="10"/>
              </a:cxn>
              <a:cxn ang="0">
                <a:pos x="9" y="8"/>
              </a:cxn>
              <a:cxn ang="0">
                <a:pos x="12" y="5"/>
              </a:cxn>
              <a:cxn ang="0">
                <a:pos x="9" y="1"/>
              </a:cxn>
              <a:cxn ang="0">
                <a:pos x="8" y="0"/>
              </a:cxn>
              <a:cxn ang="0">
                <a:pos x="7" y="0"/>
              </a:cxn>
              <a:cxn ang="0">
                <a:pos x="3" y="0"/>
              </a:cxn>
              <a:cxn ang="0">
                <a:pos x="3" y="1"/>
              </a:cxn>
              <a:cxn ang="0">
                <a:pos x="0" y="5"/>
              </a:cxn>
              <a:cxn ang="0">
                <a:pos x="2" y="8"/>
              </a:cxn>
            </a:cxnLst>
            <a:rect l="0" t="0" r="r" b="b"/>
            <a:pathLst>
              <a:path w="12" h="10">
                <a:moveTo>
                  <a:pt x="2" y="8"/>
                </a:moveTo>
                <a:lnTo>
                  <a:pt x="3" y="10"/>
                </a:lnTo>
                <a:lnTo>
                  <a:pt x="7" y="10"/>
                </a:lnTo>
                <a:lnTo>
                  <a:pt x="8" y="10"/>
                </a:lnTo>
                <a:lnTo>
                  <a:pt x="9" y="8"/>
                </a:lnTo>
                <a:lnTo>
                  <a:pt x="12" y="5"/>
                </a:lnTo>
                <a:lnTo>
                  <a:pt x="9" y="1"/>
                </a:lnTo>
                <a:lnTo>
                  <a:pt x="8" y="0"/>
                </a:lnTo>
                <a:lnTo>
                  <a:pt x="7" y="0"/>
                </a:lnTo>
                <a:lnTo>
                  <a:pt x="3" y="0"/>
                </a:lnTo>
                <a:lnTo>
                  <a:pt x="3" y="1"/>
                </a:lnTo>
                <a:lnTo>
                  <a:pt x="0" y="5"/>
                </a:lnTo>
                <a:lnTo>
                  <a:pt x="2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20" name="Freeform 1832"/>
          <p:cNvSpPr>
            <a:spLocks/>
          </p:cNvSpPr>
          <p:nvPr/>
        </p:nvSpPr>
        <p:spPr bwMode="auto">
          <a:xfrm>
            <a:off x="5143500" y="5265738"/>
            <a:ext cx="15875" cy="15875"/>
          </a:xfrm>
          <a:custGeom>
            <a:avLst/>
            <a:gdLst/>
            <a:ahLst/>
            <a:cxnLst>
              <a:cxn ang="0">
                <a:pos x="1" y="8"/>
              </a:cxn>
              <a:cxn ang="0">
                <a:pos x="3" y="9"/>
              </a:cxn>
              <a:cxn ang="0">
                <a:pos x="5" y="10"/>
              </a:cxn>
              <a:cxn ang="0">
                <a:pos x="7" y="9"/>
              </a:cxn>
              <a:cxn ang="0">
                <a:pos x="9" y="8"/>
              </a:cxn>
              <a:cxn ang="0">
                <a:pos x="10" y="5"/>
              </a:cxn>
              <a:cxn ang="0">
                <a:pos x="9" y="2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1" y="2"/>
              </a:cxn>
              <a:cxn ang="0">
                <a:pos x="0" y="5"/>
              </a:cxn>
              <a:cxn ang="0">
                <a:pos x="1" y="8"/>
              </a:cxn>
            </a:cxnLst>
            <a:rect l="0" t="0" r="r" b="b"/>
            <a:pathLst>
              <a:path w="10" h="10">
                <a:moveTo>
                  <a:pt x="1" y="8"/>
                </a:moveTo>
                <a:lnTo>
                  <a:pt x="3" y="9"/>
                </a:lnTo>
                <a:lnTo>
                  <a:pt x="5" y="10"/>
                </a:lnTo>
                <a:lnTo>
                  <a:pt x="7" y="9"/>
                </a:lnTo>
                <a:lnTo>
                  <a:pt x="9" y="8"/>
                </a:lnTo>
                <a:lnTo>
                  <a:pt x="10" y="5"/>
                </a:lnTo>
                <a:lnTo>
                  <a:pt x="9" y="2"/>
                </a:ln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1" y="2"/>
                </a:lnTo>
                <a:lnTo>
                  <a:pt x="0" y="5"/>
                </a:lnTo>
                <a:lnTo>
                  <a:pt x="1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21" name="Freeform 1833"/>
          <p:cNvSpPr>
            <a:spLocks/>
          </p:cNvSpPr>
          <p:nvPr/>
        </p:nvSpPr>
        <p:spPr bwMode="auto">
          <a:xfrm>
            <a:off x="5121275" y="5243513"/>
            <a:ext cx="15875" cy="15875"/>
          </a:xfrm>
          <a:custGeom>
            <a:avLst/>
            <a:gdLst/>
            <a:ahLst/>
            <a:cxnLst>
              <a:cxn ang="0">
                <a:pos x="2" y="8"/>
              </a:cxn>
              <a:cxn ang="0">
                <a:pos x="3" y="10"/>
              </a:cxn>
              <a:cxn ang="0">
                <a:pos x="5" y="10"/>
              </a:cxn>
              <a:cxn ang="0">
                <a:pos x="8" y="10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8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0" y="5"/>
              </a:cxn>
              <a:cxn ang="0">
                <a:pos x="2" y="8"/>
              </a:cxn>
            </a:cxnLst>
            <a:rect l="0" t="0" r="r" b="b"/>
            <a:pathLst>
              <a:path w="10" h="10">
                <a:moveTo>
                  <a:pt x="2" y="8"/>
                </a:moveTo>
                <a:lnTo>
                  <a:pt x="3" y="10"/>
                </a:lnTo>
                <a:lnTo>
                  <a:pt x="5" y="10"/>
                </a:lnTo>
                <a:lnTo>
                  <a:pt x="8" y="10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8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0" y="5"/>
                </a:lnTo>
                <a:lnTo>
                  <a:pt x="2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22" name="Freeform 1834"/>
          <p:cNvSpPr>
            <a:spLocks/>
          </p:cNvSpPr>
          <p:nvPr/>
        </p:nvSpPr>
        <p:spPr bwMode="auto">
          <a:xfrm>
            <a:off x="5097463" y="5222875"/>
            <a:ext cx="15875" cy="14288"/>
          </a:xfrm>
          <a:custGeom>
            <a:avLst/>
            <a:gdLst/>
            <a:ahLst/>
            <a:cxnLst>
              <a:cxn ang="0">
                <a:pos x="2" y="8"/>
              </a:cxn>
              <a:cxn ang="0">
                <a:pos x="4" y="9"/>
              </a:cxn>
              <a:cxn ang="0">
                <a:pos x="5" y="9"/>
              </a:cxn>
              <a:cxn ang="0">
                <a:pos x="8" y="9"/>
              </a:cxn>
              <a:cxn ang="0">
                <a:pos x="10" y="7"/>
              </a:cxn>
              <a:cxn ang="0">
                <a:pos x="10" y="4"/>
              </a:cxn>
              <a:cxn ang="0">
                <a:pos x="10" y="1"/>
              </a:cxn>
              <a:cxn ang="0">
                <a:pos x="8" y="1"/>
              </a:cxn>
              <a:cxn ang="0">
                <a:pos x="5" y="0"/>
              </a:cxn>
              <a:cxn ang="0">
                <a:pos x="4" y="1"/>
              </a:cxn>
              <a:cxn ang="0">
                <a:pos x="2" y="1"/>
              </a:cxn>
              <a:cxn ang="0">
                <a:pos x="0" y="4"/>
              </a:cxn>
              <a:cxn ang="0">
                <a:pos x="2" y="8"/>
              </a:cxn>
            </a:cxnLst>
            <a:rect l="0" t="0" r="r" b="b"/>
            <a:pathLst>
              <a:path w="10" h="9">
                <a:moveTo>
                  <a:pt x="2" y="8"/>
                </a:moveTo>
                <a:lnTo>
                  <a:pt x="4" y="9"/>
                </a:lnTo>
                <a:lnTo>
                  <a:pt x="5" y="9"/>
                </a:lnTo>
                <a:lnTo>
                  <a:pt x="8" y="9"/>
                </a:lnTo>
                <a:lnTo>
                  <a:pt x="10" y="7"/>
                </a:lnTo>
                <a:lnTo>
                  <a:pt x="10" y="4"/>
                </a:lnTo>
                <a:lnTo>
                  <a:pt x="10" y="1"/>
                </a:lnTo>
                <a:lnTo>
                  <a:pt x="8" y="1"/>
                </a:lnTo>
                <a:lnTo>
                  <a:pt x="5" y="0"/>
                </a:lnTo>
                <a:lnTo>
                  <a:pt x="4" y="1"/>
                </a:lnTo>
                <a:lnTo>
                  <a:pt x="2" y="1"/>
                </a:lnTo>
                <a:lnTo>
                  <a:pt x="0" y="4"/>
                </a:lnTo>
                <a:lnTo>
                  <a:pt x="2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23" name="Freeform 1835"/>
          <p:cNvSpPr>
            <a:spLocks/>
          </p:cNvSpPr>
          <p:nvPr/>
        </p:nvSpPr>
        <p:spPr bwMode="auto">
          <a:xfrm>
            <a:off x="5076825" y="5200650"/>
            <a:ext cx="15875" cy="15875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2" y="10"/>
              </a:cxn>
              <a:cxn ang="0">
                <a:pos x="5" y="10"/>
              </a:cxn>
              <a:cxn ang="0">
                <a:pos x="6" y="10"/>
              </a:cxn>
              <a:cxn ang="0">
                <a:pos x="7" y="9"/>
              </a:cxn>
              <a:cxn ang="0">
                <a:pos x="10" y="5"/>
              </a:cxn>
              <a:cxn ang="0">
                <a:pos x="7" y="3"/>
              </a:cxn>
              <a:cxn ang="0">
                <a:pos x="7" y="1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0" y="3"/>
              </a:cxn>
              <a:cxn ang="0">
                <a:pos x="0" y="5"/>
              </a:cxn>
              <a:cxn ang="0">
                <a:pos x="0" y="9"/>
              </a:cxn>
              <a:cxn ang="0">
                <a:pos x="0" y="9"/>
              </a:cxn>
            </a:cxnLst>
            <a:rect l="0" t="0" r="r" b="b"/>
            <a:pathLst>
              <a:path w="10" h="10">
                <a:moveTo>
                  <a:pt x="0" y="9"/>
                </a:moveTo>
                <a:lnTo>
                  <a:pt x="2" y="10"/>
                </a:lnTo>
                <a:lnTo>
                  <a:pt x="5" y="10"/>
                </a:lnTo>
                <a:lnTo>
                  <a:pt x="6" y="10"/>
                </a:lnTo>
                <a:lnTo>
                  <a:pt x="7" y="9"/>
                </a:lnTo>
                <a:lnTo>
                  <a:pt x="10" y="5"/>
                </a:lnTo>
                <a:lnTo>
                  <a:pt x="7" y="3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0" y="3"/>
                </a:lnTo>
                <a:lnTo>
                  <a:pt x="0" y="5"/>
                </a:lnTo>
                <a:lnTo>
                  <a:pt x="0" y="9"/>
                </a:lnTo>
                <a:lnTo>
                  <a:pt x="0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24" name="Freeform 1836"/>
          <p:cNvSpPr>
            <a:spLocks/>
          </p:cNvSpPr>
          <p:nvPr/>
        </p:nvSpPr>
        <p:spPr bwMode="auto">
          <a:xfrm>
            <a:off x="5051425" y="5181600"/>
            <a:ext cx="15875" cy="15875"/>
          </a:xfrm>
          <a:custGeom>
            <a:avLst/>
            <a:gdLst/>
            <a:ahLst/>
            <a:cxnLst>
              <a:cxn ang="0">
                <a:pos x="1" y="9"/>
              </a:cxn>
              <a:cxn ang="0">
                <a:pos x="3" y="9"/>
              </a:cxn>
              <a:cxn ang="0">
                <a:pos x="5" y="10"/>
              </a:cxn>
              <a:cxn ang="0">
                <a:pos x="6" y="9"/>
              </a:cxn>
              <a:cxn ang="0">
                <a:pos x="8" y="9"/>
              </a:cxn>
              <a:cxn ang="0">
                <a:pos x="10" y="5"/>
              </a:cxn>
              <a:cxn ang="0">
                <a:pos x="8" y="1"/>
              </a:cxn>
              <a:cxn ang="0">
                <a:pos x="6" y="0"/>
              </a:cxn>
              <a:cxn ang="0">
                <a:pos x="5" y="0"/>
              </a:cxn>
              <a:cxn ang="0">
                <a:pos x="3" y="0"/>
              </a:cxn>
              <a:cxn ang="0">
                <a:pos x="2" y="3"/>
              </a:cxn>
              <a:cxn ang="0">
                <a:pos x="0" y="5"/>
              </a:cxn>
              <a:cxn ang="0">
                <a:pos x="1" y="9"/>
              </a:cxn>
            </a:cxnLst>
            <a:rect l="0" t="0" r="r" b="b"/>
            <a:pathLst>
              <a:path w="10" h="10">
                <a:moveTo>
                  <a:pt x="1" y="9"/>
                </a:moveTo>
                <a:lnTo>
                  <a:pt x="3" y="9"/>
                </a:lnTo>
                <a:lnTo>
                  <a:pt x="5" y="10"/>
                </a:lnTo>
                <a:lnTo>
                  <a:pt x="6" y="9"/>
                </a:lnTo>
                <a:lnTo>
                  <a:pt x="8" y="9"/>
                </a:lnTo>
                <a:lnTo>
                  <a:pt x="10" y="5"/>
                </a:lnTo>
                <a:lnTo>
                  <a:pt x="8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2" y="3"/>
                </a:lnTo>
                <a:lnTo>
                  <a:pt x="0" y="5"/>
                </a:lnTo>
                <a:lnTo>
                  <a:pt x="1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25" name="Freeform 1837"/>
          <p:cNvSpPr>
            <a:spLocks/>
          </p:cNvSpPr>
          <p:nvPr/>
        </p:nvSpPr>
        <p:spPr bwMode="auto">
          <a:xfrm>
            <a:off x="5026025" y="5162550"/>
            <a:ext cx="14288" cy="15875"/>
          </a:xfrm>
          <a:custGeom>
            <a:avLst/>
            <a:gdLst/>
            <a:ahLst/>
            <a:cxnLst>
              <a:cxn ang="0">
                <a:pos x="2" y="8"/>
              </a:cxn>
              <a:cxn ang="0">
                <a:pos x="3" y="8"/>
              </a:cxn>
              <a:cxn ang="0">
                <a:pos x="5" y="10"/>
              </a:cxn>
              <a:cxn ang="0">
                <a:pos x="7" y="8"/>
              </a:cxn>
              <a:cxn ang="0">
                <a:pos x="8" y="8"/>
              </a:cxn>
              <a:cxn ang="0">
                <a:pos x="9" y="5"/>
              </a:cxn>
              <a:cxn ang="0">
                <a:pos x="8" y="2"/>
              </a:cxn>
              <a:cxn ang="0">
                <a:pos x="7" y="1"/>
              </a:cxn>
              <a:cxn ang="0">
                <a:pos x="5" y="0"/>
              </a:cxn>
              <a:cxn ang="0">
                <a:pos x="3" y="1"/>
              </a:cxn>
              <a:cxn ang="0">
                <a:pos x="2" y="2"/>
              </a:cxn>
              <a:cxn ang="0">
                <a:pos x="0" y="5"/>
              </a:cxn>
              <a:cxn ang="0">
                <a:pos x="2" y="8"/>
              </a:cxn>
            </a:cxnLst>
            <a:rect l="0" t="0" r="r" b="b"/>
            <a:pathLst>
              <a:path w="9" h="10">
                <a:moveTo>
                  <a:pt x="2" y="8"/>
                </a:moveTo>
                <a:lnTo>
                  <a:pt x="3" y="8"/>
                </a:lnTo>
                <a:lnTo>
                  <a:pt x="5" y="10"/>
                </a:lnTo>
                <a:lnTo>
                  <a:pt x="7" y="8"/>
                </a:lnTo>
                <a:lnTo>
                  <a:pt x="8" y="8"/>
                </a:lnTo>
                <a:lnTo>
                  <a:pt x="9" y="5"/>
                </a:lnTo>
                <a:lnTo>
                  <a:pt x="8" y="2"/>
                </a:lnTo>
                <a:lnTo>
                  <a:pt x="7" y="1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5"/>
                </a:lnTo>
                <a:lnTo>
                  <a:pt x="2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26" name="Freeform 1838"/>
          <p:cNvSpPr>
            <a:spLocks/>
          </p:cNvSpPr>
          <p:nvPr/>
        </p:nvSpPr>
        <p:spPr bwMode="auto">
          <a:xfrm>
            <a:off x="4999038" y="5145088"/>
            <a:ext cx="19050" cy="15875"/>
          </a:xfrm>
          <a:custGeom>
            <a:avLst/>
            <a:gdLst/>
            <a:ahLst/>
            <a:cxnLst>
              <a:cxn ang="0">
                <a:pos x="2" y="7"/>
              </a:cxn>
              <a:cxn ang="0">
                <a:pos x="4" y="9"/>
              </a:cxn>
              <a:cxn ang="0">
                <a:pos x="7" y="10"/>
              </a:cxn>
              <a:cxn ang="0">
                <a:pos x="8" y="9"/>
              </a:cxn>
              <a:cxn ang="0">
                <a:pos x="9" y="7"/>
              </a:cxn>
              <a:cxn ang="0">
                <a:pos x="12" y="5"/>
              </a:cxn>
              <a:cxn ang="0">
                <a:pos x="9" y="1"/>
              </a:cxn>
              <a:cxn ang="0">
                <a:pos x="8" y="0"/>
              </a:cxn>
              <a:cxn ang="0">
                <a:pos x="7" y="0"/>
              </a:cxn>
              <a:cxn ang="0">
                <a:pos x="4" y="0"/>
              </a:cxn>
              <a:cxn ang="0">
                <a:pos x="2" y="1"/>
              </a:cxn>
              <a:cxn ang="0">
                <a:pos x="0" y="5"/>
              </a:cxn>
              <a:cxn ang="0">
                <a:pos x="2" y="7"/>
              </a:cxn>
            </a:cxnLst>
            <a:rect l="0" t="0" r="r" b="b"/>
            <a:pathLst>
              <a:path w="12" h="10">
                <a:moveTo>
                  <a:pt x="2" y="7"/>
                </a:moveTo>
                <a:lnTo>
                  <a:pt x="4" y="9"/>
                </a:lnTo>
                <a:lnTo>
                  <a:pt x="7" y="10"/>
                </a:lnTo>
                <a:lnTo>
                  <a:pt x="8" y="9"/>
                </a:lnTo>
                <a:lnTo>
                  <a:pt x="9" y="7"/>
                </a:lnTo>
                <a:lnTo>
                  <a:pt x="12" y="5"/>
                </a:lnTo>
                <a:lnTo>
                  <a:pt x="9" y="1"/>
                </a:lnTo>
                <a:lnTo>
                  <a:pt x="8" y="0"/>
                </a:lnTo>
                <a:lnTo>
                  <a:pt x="7" y="0"/>
                </a:lnTo>
                <a:lnTo>
                  <a:pt x="4" y="0"/>
                </a:lnTo>
                <a:lnTo>
                  <a:pt x="2" y="1"/>
                </a:lnTo>
                <a:lnTo>
                  <a:pt x="0" y="5"/>
                </a:lnTo>
                <a:lnTo>
                  <a:pt x="2" y="7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27" name="Freeform 1839"/>
          <p:cNvSpPr>
            <a:spLocks/>
          </p:cNvSpPr>
          <p:nvPr/>
        </p:nvSpPr>
        <p:spPr bwMode="auto">
          <a:xfrm>
            <a:off x="4973638" y="5127625"/>
            <a:ext cx="15875" cy="15875"/>
          </a:xfrm>
          <a:custGeom>
            <a:avLst/>
            <a:gdLst/>
            <a:ahLst/>
            <a:cxnLst>
              <a:cxn ang="0">
                <a:pos x="2" y="9"/>
              </a:cxn>
              <a:cxn ang="0">
                <a:pos x="4" y="10"/>
              </a:cxn>
              <a:cxn ang="0">
                <a:pos x="5" y="10"/>
              </a:cxn>
              <a:cxn ang="0">
                <a:pos x="8" y="10"/>
              </a:cxn>
              <a:cxn ang="0">
                <a:pos x="9" y="7"/>
              </a:cxn>
              <a:cxn ang="0">
                <a:pos x="10" y="4"/>
              </a:cxn>
              <a:cxn ang="0">
                <a:pos x="10" y="1"/>
              </a:cxn>
              <a:cxn ang="0">
                <a:pos x="8" y="0"/>
              </a:cxn>
              <a:cxn ang="0">
                <a:pos x="5" y="0"/>
              </a:cxn>
              <a:cxn ang="0">
                <a:pos x="4" y="0"/>
              </a:cxn>
              <a:cxn ang="0">
                <a:pos x="2" y="1"/>
              </a:cxn>
              <a:cxn ang="0">
                <a:pos x="0" y="4"/>
              </a:cxn>
              <a:cxn ang="0">
                <a:pos x="2" y="9"/>
              </a:cxn>
            </a:cxnLst>
            <a:rect l="0" t="0" r="r" b="b"/>
            <a:pathLst>
              <a:path w="10" h="10">
                <a:moveTo>
                  <a:pt x="2" y="9"/>
                </a:moveTo>
                <a:lnTo>
                  <a:pt x="4" y="10"/>
                </a:lnTo>
                <a:lnTo>
                  <a:pt x="5" y="10"/>
                </a:lnTo>
                <a:lnTo>
                  <a:pt x="8" y="10"/>
                </a:lnTo>
                <a:lnTo>
                  <a:pt x="9" y="7"/>
                </a:lnTo>
                <a:lnTo>
                  <a:pt x="10" y="4"/>
                </a:lnTo>
                <a:lnTo>
                  <a:pt x="10" y="1"/>
                </a:lnTo>
                <a:lnTo>
                  <a:pt x="8" y="0"/>
                </a:lnTo>
                <a:lnTo>
                  <a:pt x="5" y="0"/>
                </a:lnTo>
                <a:lnTo>
                  <a:pt x="4" y="0"/>
                </a:lnTo>
                <a:lnTo>
                  <a:pt x="2" y="1"/>
                </a:lnTo>
                <a:lnTo>
                  <a:pt x="0" y="4"/>
                </a:lnTo>
                <a:lnTo>
                  <a:pt x="2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28" name="Freeform 1840"/>
          <p:cNvSpPr>
            <a:spLocks/>
          </p:cNvSpPr>
          <p:nvPr/>
        </p:nvSpPr>
        <p:spPr bwMode="auto">
          <a:xfrm>
            <a:off x="4948238" y="5110163"/>
            <a:ext cx="15875" cy="15875"/>
          </a:xfrm>
          <a:custGeom>
            <a:avLst/>
            <a:gdLst/>
            <a:ahLst/>
            <a:cxnLst>
              <a:cxn ang="0">
                <a:pos x="1" y="9"/>
              </a:cxn>
              <a:cxn ang="0">
                <a:pos x="4" y="9"/>
              </a:cxn>
              <a:cxn ang="0">
                <a:pos x="5" y="10"/>
              </a:cxn>
              <a:cxn ang="0">
                <a:pos x="6" y="9"/>
              </a:cxn>
              <a:cxn ang="0">
                <a:pos x="8" y="9"/>
              </a:cxn>
              <a:cxn ang="0">
                <a:pos x="10" y="5"/>
              </a:cxn>
              <a:cxn ang="0">
                <a:pos x="9" y="0"/>
              </a:cxn>
              <a:cxn ang="0">
                <a:pos x="6" y="0"/>
              </a:cxn>
              <a:cxn ang="0">
                <a:pos x="5" y="0"/>
              </a:cxn>
              <a:cxn ang="0">
                <a:pos x="4" y="0"/>
              </a:cxn>
              <a:cxn ang="0">
                <a:pos x="1" y="0"/>
              </a:cxn>
              <a:cxn ang="0">
                <a:pos x="0" y="5"/>
              </a:cxn>
              <a:cxn ang="0">
                <a:pos x="1" y="9"/>
              </a:cxn>
            </a:cxnLst>
            <a:rect l="0" t="0" r="r" b="b"/>
            <a:pathLst>
              <a:path w="10" h="10">
                <a:moveTo>
                  <a:pt x="1" y="9"/>
                </a:moveTo>
                <a:lnTo>
                  <a:pt x="4" y="9"/>
                </a:lnTo>
                <a:lnTo>
                  <a:pt x="5" y="10"/>
                </a:lnTo>
                <a:lnTo>
                  <a:pt x="6" y="9"/>
                </a:lnTo>
                <a:lnTo>
                  <a:pt x="8" y="9"/>
                </a:lnTo>
                <a:lnTo>
                  <a:pt x="10" y="5"/>
                </a:lnTo>
                <a:lnTo>
                  <a:pt x="9" y="0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1" y="0"/>
                </a:lnTo>
                <a:lnTo>
                  <a:pt x="0" y="5"/>
                </a:lnTo>
                <a:lnTo>
                  <a:pt x="1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29" name="Freeform 1841"/>
          <p:cNvSpPr>
            <a:spLocks/>
          </p:cNvSpPr>
          <p:nvPr/>
        </p:nvSpPr>
        <p:spPr bwMode="auto">
          <a:xfrm>
            <a:off x="4921250" y="5092700"/>
            <a:ext cx="15875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6" y="10"/>
              </a:cxn>
              <a:cxn ang="0">
                <a:pos x="7" y="10"/>
              </a:cxn>
              <a:cxn ang="0">
                <a:pos x="8" y="9"/>
              </a:cxn>
              <a:cxn ang="0">
                <a:pos x="10" y="5"/>
              </a:cxn>
              <a:cxn ang="0">
                <a:pos x="8" y="2"/>
              </a:cxn>
              <a:cxn ang="0">
                <a:pos x="7" y="0"/>
              </a:cxn>
              <a:cxn ang="0">
                <a:pos x="6" y="0"/>
              </a:cxn>
              <a:cxn ang="0">
                <a:pos x="3" y="0"/>
              </a:cxn>
              <a:cxn ang="0">
                <a:pos x="2" y="2"/>
              </a:cxn>
              <a:cxn ang="0">
                <a:pos x="0" y="5"/>
              </a:cxn>
              <a:cxn ang="0">
                <a:pos x="2" y="9"/>
              </a:cxn>
              <a:cxn ang="0">
                <a:pos x="3" y="10"/>
              </a:cxn>
            </a:cxnLst>
            <a:rect l="0" t="0" r="r" b="b"/>
            <a:pathLst>
              <a:path w="10" h="10">
                <a:moveTo>
                  <a:pt x="3" y="10"/>
                </a:moveTo>
                <a:lnTo>
                  <a:pt x="6" y="10"/>
                </a:lnTo>
                <a:lnTo>
                  <a:pt x="7" y="10"/>
                </a:lnTo>
                <a:lnTo>
                  <a:pt x="8" y="9"/>
                </a:lnTo>
                <a:lnTo>
                  <a:pt x="10" y="5"/>
                </a:lnTo>
                <a:lnTo>
                  <a:pt x="8" y="2"/>
                </a:lnTo>
                <a:lnTo>
                  <a:pt x="7" y="0"/>
                </a:lnTo>
                <a:lnTo>
                  <a:pt x="6" y="0"/>
                </a:lnTo>
                <a:lnTo>
                  <a:pt x="3" y="0"/>
                </a:lnTo>
                <a:lnTo>
                  <a:pt x="2" y="2"/>
                </a:lnTo>
                <a:lnTo>
                  <a:pt x="0" y="5"/>
                </a:lnTo>
                <a:lnTo>
                  <a:pt x="2" y="9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30" name="Freeform 1842"/>
          <p:cNvSpPr>
            <a:spLocks/>
          </p:cNvSpPr>
          <p:nvPr/>
        </p:nvSpPr>
        <p:spPr bwMode="auto">
          <a:xfrm>
            <a:off x="4892675" y="5075238"/>
            <a:ext cx="19050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5" y="10"/>
              </a:cxn>
              <a:cxn ang="0">
                <a:pos x="9" y="10"/>
              </a:cxn>
              <a:cxn ang="0">
                <a:pos x="10" y="9"/>
              </a:cxn>
              <a:cxn ang="0">
                <a:pos x="12" y="7"/>
              </a:cxn>
              <a:cxn ang="0">
                <a:pos x="10" y="3"/>
              </a:cxn>
              <a:cxn ang="0">
                <a:pos x="9" y="2"/>
              </a:cxn>
              <a:cxn ang="0">
                <a:pos x="5" y="0"/>
              </a:cxn>
              <a:cxn ang="0">
                <a:pos x="4" y="2"/>
              </a:cxn>
              <a:cxn ang="0">
                <a:pos x="3" y="3"/>
              </a:cxn>
              <a:cxn ang="0">
                <a:pos x="0" y="7"/>
              </a:cxn>
              <a:cxn ang="0">
                <a:pos x="3" y="9"/>
              </a:cxn>
              <a:cxn ang="0">
                <a:pos x="4" y="10"/>
              </a:cxn>
            </a:cxnLst>
            <a:rect l="0" t="0" r="r" b="b"/>
            <a:pathLst>
              <a:path w="12" h="10">
                <a:moveTo>
                  <a:pt x="4" y="10"/>
                </a:moveTo>
                <a:lnTo>
                  <a:pt x="5" y="10"/>
                </a:lnTo>
                <a:lnTo>
                  <a:pt x="9" y="10"/>
                </a:lnTo>
                <a:lnTo>
                  <a:pt x="10" y="9"/>
                </a:lnTo>
                <a:lnTo>
                  <a:pt x="12" y="7"/>
                </a:lnTo>
                <a:lnTo>
                  <a:pt x="10" y="3"/>
                </a:lnTo>
                <a:lnTo>
                  <a:pt x="9" y="2"/>
                </a:lnTo>
                <a:lnTo>
                  <a:pt x="5" y="0"/>
                </a:lnTo>
                <a:lnTo>
                  <a:pt x="4" y="2"/>
                </a:lnTo>
                <a:lnTo>
                  <a:pt x="3" y="3"/>
                </a:lnTo>
                <a:lnTo>
                  <a:pt x="0" y="7"/>
                </a:lnTo>
                <a:lnTo>
                  <a:pt x="3" y="9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31" name="Freeform 1843"/>
          <p:cNvSpPr>
            <a:spLocks/>
          </p:cNvSpPr>
          <p:nvPr/>
        </p:nvSpPr>
        <p:spPr bwMode="auto">
          <a:xfrm>
            <a:off x="4867275" y="5060950"/>
            <a:ext cx="15875" cy="14288"/>
          </a:xfrm>
          <a:custGeom>
            <a:avLst/>
            <a:gdLst/>
            <a:ahLst/>
            <a:cxnLst>
              <a:cxn ang="0">
                <a:pos x="3" y="9"/>
              </a:cxn>
              <a:cxn ang="0">
                <a:pos x="5" y="9"/>
              </a:cxn>
              <a:cxn ang="0">
                <a:pos x="6" y="9"/>
              </a:cxn>
              <a:cxn ang="0">
                <a:pos x="9" y="8"/>
              </a:cxn>
              <a:cxn ang="0">
                <a:pos x="10" y="5"/>
              </a:cxn>
              <a:cxn ang="0">
                <a:pos x="9" y="2"/>
              </a:cxn>
              <a:cxn ang="0">
                <a:pos x="6" y="1"/>
              </a:cxn>
              <a:cxn ang="0">
                <a:pos x="5" y="0"/>
              </a:cxn>
              <a:cxn ang="0">
                <a:pos x="3" y="1"/>
              </a:cxn>
              <a:cxn ang="0">
                <a:pos x="1" y="2"/>
              </a:cxn>
              <a:cxn ang="0">
                <a:pos x="0" y="5"/>
              </a:cxn>
              <a:cxn ang="0">
                <a:pos x="1" y="8"/>
              </a:cxn>
              <a:cxn ang="0">
                <a:pos x="3" y="9"/>
              </a:cxn>
            </a:cxnLst>
            <a:rect l="0" t="0" r="r" b="b"/>
            <a:pathLst>
              <a:path w="10" h="9">
                <a:moveTo>
                  <a:pt x="3" y="9"/>
                </a:moveTo>
                <a:lnTo>
                  <a:pt x="5" y="9"/>
                </a:lnTo>
                <a:lnTo>
                  <a:pt x="6" y="9"/>
                </a:lnTo>
                <a:lnTo>
                  <a:pt x="9" y="8"/>
                </a:lnTo>
                <a:lnTo>
                  <a:pt x="10" y="5"/>
                </a:lnTo>
                <a:lnTo>
                  <a:pt x="9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5"/>
                </a:lnTo>
                <a:lnTo>
                  <a:pt x="1" y="8"/>
                </a:lnTo>
                <a:lnTo>
                  <a:pt x="3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32" name="Freeform 1844"/>
          <p:cNvSpPr>
            <a:spLocks/>
          </p:cNvSpPr>
          <p:nvPr/>
        </p:nvSpPr>
        <p:spPr bwMode="auto">
          <a:xfrm>
            <a:off x="4840288" y="5046663"/>
            <a:ext cx="15875" cy="14287"/>
          </a:xfrm>
          <a:custGeom>
            <a:avLst/>
            <a:gdLst/>
            <a:ahLst/>
            <a:cxnLst>
              <a:cxn ang="0">
                <a:pos x="2" y="9"/>
              </a:cxn>
              <a:cxn ang="0">
                <a:pos x="5" y="9"/>
              </a:cxn>
              <a:cxn ang="0">
                <a:pos x="6" y="9"/>
              </a:cxn>
              <a:cxn ang="0">
                <a:pos x="9" y="8"/>
              </a:cxn>
              <a:cxn ang="0">
                <a:pos x="10" y="4"/>
              </a:cxn>
              <a:cxn ang="0">
                <a:pos x="9" y="2"/>
              </a:cxn>
              <a:cxn ang="0">
                <a:pos x="6" y="0"/>
              </a:cxn>
              <a:cxn ang="0">
                <a:pos x="5" y="0"/>
              </a:cxn>
              <a:cxn ang="0">
                <a:pos x="4" y="0"/>
              </a:cxn>
              <a:cxn ang="0">
                <a:pos x="1" y="2"/>
              </a:cxn>
              <a:cxn ang="0">
                <a:pos x="0" y="4"/>
              </a:cxn>
              <a:cxn ang="0">
                <a:pos x="1" y="8"/>
              </a:cxn>
              <a:cxn ang="0">
                <a:pos x="2" y="9"/>
              </a:cxn>
            </a:cxnLst>
            <a:rect l="0" t="0" r="r" b="b"/>
            <a:pathLst>
              <a:path w="10" h="9">
                <a:moveTo>
                  <a:pt x="2" y="9"/>
                </a:moveTo>
                <a:lnTo>
                  <a:pt x="5" y="9"/>
                </a:lnTo>
                <a:lnTo>
                  <a:pt x="6" y="9"/>
                </a:lnTo>
                <a:lnTo>
                  <a:pt x="9" y="8"/>
                </a:lnTo>
                <a:lnTo>
                  <a:pt x="10" y="4"/>
                </a:lnTo>
                <a:lnTo>
                  <a:pt x="9" y="2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1" y="2"/>
                </a:lnTo>
                <a:lnTo>
                  <a:pt x="0" y="4"/>
                </a:lnTo>
                <a:lnTo>
                  <a:pt x="1" y="8"/>
                </a:lnTo>
                <a:lnTo>
                  <a:pt x="2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33" name="Freeform 1845"/>
          <p:cNvSpPr>
            <a:spLocks/>
          </p:cNvSpPr>
          <p:nvPr/>
        </p:nvSpPr>
        <p:spPr bwMode="auto">
          <a:xfrm>
            <a:off x="4811713" y="5032375"/>
            <a:ext cx="15875" cy="14288"/>
          </a:xfrm>
          <a:custGeom>
            <a:avLst/>
            <a:gdLst/>
            <a:ahLst/>
            <a:cxnLst>
              <a:cxn ang="0">
                <a:pos x="3" y="9"/>
              </a:cxn>
              <a:cxn ang="0">
                <a:pos x="5" y="9"/>
              </a:cxn>
              <a:cxn ang="0">
                <a:pos x="7" y="9"/>
              </a:cxn>
              <a:cxn ang="0">
                <a:pos x="9" y="8"/>
              </a:cxn>
              <a:cxn ang="0">
                <a:pos x="10" y="4"/>
              </a:cxn>
              <a:cxn ang="0">
                <a:pos x="9" y="0"/>
              </a:cxn>
              <a:cxn ang="0">
                <a:pos x="7" y="0"/>
              </a:cxn>
              <a:cxn ang="0">
                <a:pos x="5" y="0"/>
              </a:cxn>
              <a:cxn ang="0">
                <a:pos x="4" y="0"/>
              </a:cxn>
              <a:cxn ang="0">
                <a:pos x="2" y="0"/>
              </a:cxn>
              <a:cxn ang="0">
                <a:pos x="0" y="4"/>
              </a:cxn>
              <a:cxn ang="0">
                <a:pos x="2" y="8"/>
              </a:cxn>
              <a:cxn ang="0">
                <a:pos x="3" y="9"/>
              </a:cxn>
            </a:cxnLst>
            <a:rect l="0" t="0" r="r" b="b"/>
            <a:pathLst>
              <a:path w="10" h="9">
                <a:moveTo>
                  <a:pt x="3" y="9"/>
                </a:moveTo>
                <a:lnTo>
                  <a:pt x="5" y="9"/>
                </a:lnTo>
                <a:lnTo>
                  <a:pt x="7" y="9"/>
                </a:lnTo>
                <a:lnTo>
                  <a:pt x="9" y="8"/>
                </a:lnTo>
                <a:lnTo>
                  <a:pt x="10" y="4"/>
                </a:lnTo>
                <a:lnTo>
                  <a:pt x="9" y="0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2" y="0"/>
                </a:lnTo>
                <a:lnTo>
                  <a:pt x="0" y="4"/>
                </a:lnTo>
                <a:lnTo>
                  <a:pt x="2" y="8"/>
                </a:lnTo>
                <a:lnTo>
                  <a:pt x="3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34" name="Freeform 1846"/>
          <p:cNvSpPr>
            <a:spLocks/>
          </p:cNvSpPr>
          <p:nvPr/>
        </p:nvSpPr>
        <p:spPr bwMode="auto">
          <a:xfrm>
            <a:off x="4784725" y="5016500"/>
            <a:ext cx="15875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5" y="10"/>
              </a:cxn>
              <a:cxn ang="0">
                <a:pos x="6" y="10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6" y="1"/>
              </a:cxn>
              <a:cxn ang="0">
                <a:pos x="5" y="0"/>
              </a:cxn>
              <a:cxn ang="0">
                <a:pos x="3" y="1"/>
              </a:cxn>
              <a:cxn ang="0">
                <a:pos x="1" y="1"/>
              </a:cxn>
              <a:cxn ang="0">
                <a:pos x="0" y="5"/>
              </a:cxn>
              <a:cxn ang="0">
                <a:pos x="1" y="8"/>
              </a:cxn>
              <a:cxn ang="0">
                <a:pos x="3" y="10"/>
              </a:cxn>
            </a:cxnLst>
            <a:rect l="0" t="0" r="r" b="b"/>
            <a:pathLst>
              <a:path w="10" h="10">
                <a:moveTo>
                  <a:pt x="3" y="10"/>
                </a:moveTo>
                <a:lnTo>
                  <a:pt x="5" y="10"/>
                </a:lnTo>
                <a:lnTo>
                  <a:pt x="6" y="10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1"/>
                </a:lnTo>
                <a:lnTo>
                  <a:pt x="0" y="5"/>
                </a:lnTo>
                <a:lnTo>
                  <a:pt x="1" y="8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35" name="Freeform 1847"/>
          <p:cNvSpPr>
            <a:spLocks/>
          </p:cNvSpPr>
          <p:nvPr/>
        </p:nvSpPr>
        <p:spPr bwMode="auto">
          <a:xfrm>
            <a:off x="4754563" y="5002213"/>
            <a:ext cx="15875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5" y="10"/>
              </a:cxn>
              <a:cxn ang="0">
                <a:pos x="8" y="10"/>
              </a:cxn>
              <a:cxn ang="0">
                <a:pos x="10" y="8"/>
              </a:cxn>
              <a:cxn ang="0">
                <a:pos x="10" y="5"/>
              </a:cxn>
              <a:cxn ang="0">
                <a:pos x="10" y="2"/>
              </a:cxn>
              <a:cxn ang="0">
                <a:pos x="8" y="0"/>
              </a:cxn>
              <a:cxn ang="0">
                <a:pos x="5" y="0"/>
              </a:cxn>
              <a:cxn ang="0">
                <a:pos x="4" y="0"/>
              </a:cxn>
              <a:cxn ang="0">
                <a:pos x="3" y="2"/>
              </a:cxn>
              <a:cxn ang="0">
                <a:pos x="0" y="5"/>
              </a:cxn>
              <a:cxn ang="0">
                <a:pos x="3" y="8"/>
              </a:cxn>
              <a:cxn ang="0">
                <a:pos x="4" y="10"/>
              </a:cxn>
            </a:cxnLst>
            <a:rect l="0" t="0" r="r" b="b"/>
            <a:pathLst>
              <a:path w="10" h="10">
                <a:moveTo>
                  <a:pt x="4" y="10"/>
                </a:moveTo>
                <a:lnTo>
                  <a:pt x="5" y="10"/>
                </a:lnTo>
                <a:lnTo>
                  <a:pt x="8" y="10"/>
                </a:lnTo>
                <a:lnTo>
                  <a:pt x="10" y="8"/>
                </a:lnTo>
                <a:lnTo>
                  <a:pt x="10" y="5"/>
                </a:lnTo>
                <a:lnTo>
                  <a:pt x="10" y="2"/>
                </a:lnTo>
                <a:lnTo>
                  <a:pt x="8" y="0"/>
                </a:lnTo>
                <a:lnTo>
                  <a:pt x="5" y="0"/>
                </a:lnTo>
                <a:lnTo>
                  <a:pt x="4" y="0"/>
                </a:lnTo>
                <a:lnTo>
                  <a:pt x="3" y="2"/>
                </a:lnTo>
                <a:lnTo>
                  <a:pt x="0" y="5"/>
                </a:lnTo>
                <a:lnTo>
                  <a:pt x="3" y="8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36" name="Freeform 1848"/>
          <p:cNvSpPr>
            <a:spLocks/>
          </p:cNvSpPr>
          <p:nvPr/>
        </p:nvSpPr>
        <p:spPr bwMode="auto">
          <a:xfrm>
            <a:off x="4727575" y="4987925"/>
            <a:ext cx="15875" cy="14288"/>
          </a:xfrm>
          <a:custGeom>
            <a:avLst/>
            <a:gdLst/>
            <a:ahLst/>
            <a:cxnLst>
              <a:cxn ang="0">
                <a:pos x="4" y="9"/>
              </a:cxn>
              <a:cxn ang="0">
                <a:pos x="5" y="9"/>
              </a:cxn>
              <a:cxn ang="0">
                <a:pos x="8" y="9"/>
              </a:cxn>
              <a:cxn ang="0">
                <a:pos x="9" y="9"/>
              </a:cxn>
              <a:cxn ang="0">
                <a:pos x="10" y="5"/>
              </a:cxn>
              <a:cxn ang="0">
                <a:pos x="9" y="2"/>
              </a:cxn>
              <a:cxn ang="0">
                <a:pos x="8" y="1"/>
              </a:cxn>
              <a:cxn ang="0">
                <a:pos x="5" y="0"/>
              </a:cxn>
              <a:cxn ang="0">
                <a:pos x="4" y="1"/>
              </a:cxn>
              <a:cxn ang="0">
                <a:pos x="1" y="2"/>
              </a:cxn>
              <a:cxn ang="0">
                <a:pos x="0" y="5"/>
              </a:cxn>
              <a:cxn ang="0">
                <a:pos x="1" y="9"/>
              </a:cxn>
              <a:cxn ang="0">
                <a:pos x="4" y="9"/>
              </a:cxn>
            </a:cxnLst>
            <a:rect l="0" t="0" r="r" b="b"/>
            <a:pathLst>
              <a:path w="10" h="9">
                <a:moveTo>
                  <a:pt x="4" y="9"/>
                </a:moveTo>
                <a:lnTo>
                  <a:pt x="5" y="9"/>
                </a:lnTo>
                <a:lnTo>
                  <a:pt x="8" y="9"/>
                </a:lnTo>
                <a:lnTo>
                  <a:pt x="9" y="9"/>
                </a:lnTo>
                <a:lnTo>
                  <a:pt x="10" y="5"/>
                </a:lnTo>
                <a:lnTo>
                  <a:pt x="9" y="2"/>
                </a:lnTo>
                <a:lnTo>
                  <a:pt x="8" y="1"/>
                </a:lnTo>
                <a:lnTo>
                  <a:pt x="5" y="0"/>
                </a:lnTo>
                <a:lnTo>
                  <a:pt x="4" y="1"/>
                </a:lnTo>
                <a:lnTo>
                  <a:pt x="1" y="2"/>
                </a:lnTo>
                <a:lnTo>
                  <a:pt x="0" y="5"/>
                </a:lnTo>
                <a:lnTo>
                  <a:pt x="1" y="9"/>
                </a:lnTo>
                <a:lnTo>
                  <a:pt x="4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37" name="Freeform 1849"/>
          <p:cNvSpPr>
            <a:spLocks/>
          </p:cNvSpPr>
          <p:nvPr/>
        </p:nvSpPr>
        <p:spPr bwMode="auto">
          <a:xfrm>
            <a:off x="4700588" y="4973638"/>
            <a:ext cx="15875" cy="17462"/>
          </a:xfrm>
          <a:custGeom>
            <a:avLst/>
            <a:gdLst/>
            <a:ahLst/>
            <a:cxnLst>
              <a:cxn ang="0">
                <a:pos x="2" y="10"/>
              </a:cxn>
              <a:cxn ang="0">
                <a:pos x="5" y="11"/>
              </a:cxn>
              <a:cxn ang="0">
                <a:pos x="6" y="10"/>
              </a:cxn>
              <a:cxn ang="0">
                <a:pos x="8" y="9"/>
              </a:cxn>
              <a:cxn ang="0">
                <a:pos x="10" y="6"/>
              </a:cxn>
              <a:cxn ang="0">
                <a:pos x="8" y="1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1" y="1"/>
              </a:cxn>
              <a:cxn ang="0">
                <a:pos x="0" y="6"/>
              </a:cxn>
              <a:cxn ang="0">
                <a:pos x="1" y="9"/>
              </a:cxn>
              <a:cxn ang="0">
                <a:pos x="2" y="10"/>
              </a:cxn>
            </a:cxnLst>
            <a:rect l="0" t="0" r="r" b="b"/>
            <a:pathLst>
              <a:path w="10" h="11">
                <a:moveTo>
                  <a:pt x="2" y="10"/>
                </a:moveTo>
                <a:lnTo>
                  <a:pt x="5" y="11"/>
                </a:lnTo>
                <a:lnTo>
                  <a:pt x="6" y="10"/>
                </a:lnTo>
                <a:lnTo>
                  <a:pt x="8" y="9"/>
                </a:lnTo>
                <a:lnTo>
                  <a:pt x="10" y="6"/>
                </a:lnTo>
                <a:lnTo>
                  <a:pt x="8" y="1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1" y="1"/>
                </a:lnTo>
                <a:lnTo>
                  <a:pt x="0" y="6"/>
                </a:lnTo>
                <a:lnTo>
                  <a:pt x="1" y="9"/>
                </a:lnTo>
                <a:lnTo>
                  <a:pt x="2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38" name="Freeform 1850"/>
          <p:cNvSpPr>
            <a:spLocks/>
          </p:cNvSpPr>
          <p:nvPr/>
        </p:nvSpPr>
        <p:spPr bwMode="auto">
          <a:xfrm>
            <a:off x="4670425" y="4960938"/>
            <a:ext cx="15875" cy="14287"/>
          </a:xfrm>
          <a:custGeom>
            <a:avLst/>
            <a:gdLst/>
            <a:ahLst/>
            <a:cxnLst>
              <a:cxn ang="0">
                <a:pos x="3" y="9"/>
              </a:cxn>
              <a:cxn ang="0">
                <a:pos x="6" y="9"/>
              </a:cxn>
              <a:cxn ang="0">
                <a:pos x="8" y="9"/>
              </a:cxn>
              <a:cxn ang="0">
                <a:pos x="9" y="8"/>
              </a:cxn>
              <a:cxn ang="0">
                <a:pos x="10" y="5"/>
              </a:cxn>
              <a:cxn ang="0">
                <a:pos x="9" y="2"/>
              </a:cxn>
              <a:cxn ang="0">
                <a:pos x="8" y="1"/>
              </a:cxn>
              <a:cxn ang="0">
                <a:pos x="6" y="0"/>
              </a:cxn>
              <a:cxn ang="0">
                <a:pos x="3" y="1"/>
              </a:cxn>
              <a:cxn ang="0">
                <a:pos x="3" y="2"/>
              </a:cxn>
              <a:cxn ang="0">
                <a:pos x="0" y="5"/>
              </a:cxn>
              <a:cxn ang="0">
                <a:pos x="3" y="8"/>
              </a:cxn>
              <a:cxn ang="0">
                <a:pos x="3" y="9"/>
              </a:cxn>
            </a:cxnLst>
            <a:rect l="0" t="0" r="r" b="b"/>
            <a:pathLst>
              <a:path w="10" h="9">
                <a:moveTo>
                  <a:pt x="3" y="9"/>
                </a:moveTo>
                <a:lnTo>
                  <a:pt x="6" y="9"/>
                </a:lnTo>
                <a:lnTo>
                  <a:pt x="8" y="9"/>
                </a:lnTo>
                <a:lnTo>
                  <a:pt x="9" y="8"/>
                </a:lnTo>
                <a:lnTo>
                  <a:pt x="10" y="5"/>
                </a:lnTo>
                <a:lnTo>
                  <a:pt x="9" y="2"/>
                </a:lnTo>
                <a:lnTo>
                  <a:pt x="8" y="1"/>
                </a:lnTo>
                <a:lnTo>
                  <a:pt x="6" y="0"/>
                </a:lnTo>
                <a:lnTo>
                  <a:pt x="3" y="1"/>
                </a:lnTo>
                <a:lnTo>
                  <a:pt x="3" y="2"/>
                </a:lnTo>
                <a:lnTo>
                  <a:pt x="0" y="5"/>
                </a:lnTo>
                <a:lnTo>
                  <a:pt x="3" y="8"/>
                </a:lnTo>
                <a:lnTo>
                  <a:pt x="3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39" name="Freeform 1851"/>
          <p:cNvSpPr>
            <a:spLocks/>
          </p:cNvSpPr>
          <p:nvPr/>
        </p:nvSpPr>
        <p:spPr bwMode="auto">
          <a:xfrm>
            <a:off x="4643438" y="4949825"/>
            <a:ext cx="15875" cy="14288"/>
          </a:xfrm>
          <a:custGeom>
            <a:avLst/>
            <a:gdLst/>
            <a:ahLst/>
            <a:cxnLst>
              <a:cxn ang="0">
                <a:pos x="2" y="9"/>
              </a:cxn>
              <a:cxn ang="0">
                <a:pos x="5" y="9"/>
              </a:cxn>
              <a:cxn ang="0">
                <a:pos x="7" y="9"/>
              </a:cxn>
              <a:cxn ang="0">
                <a:pos x="7" y="7"/>
              </a:cxn>
              <a:cxn ang="0">
                <a:pos x="10" y="3"/>
              </a:cxn>
              <a:cxn ang="0">
                <a:pos x="7" y="1"/>
              </a:cxn>
              <a:cxn ang="0">
                <a:pos x="7" y="0"/>
              </a:cxn>
              <a:cxn ang="0">
                <a:pos x="5" y="0"/>
              </a:cxn>
              <a:cxn ang="0">
                <a:pos x="2" y="0"/>
              </a:cxn>
              <a:cxn ang="0">
                <a:pos x="1" y="1"/>
              </a:cxn>
              <a:cxn ang="0">
                <a:pos x="0" y="3"/>
              </a:cxn>
              <a:cxn ang="0">
                <a:pos x="1" y="7"/>
              </a:cxn>
              <a:cxn ang="0">
                <a:pos x="2" y="9"/>
              </a:cxn>
            </a:cxnLst>
            <a:rect l="0" t="0" r="r" b="b"/>
            <a:pathLst>
              <a:path w="10" h="9">
                <a:moveTo>
                  <a:pt x="2" y="9"/>
                </a:moveTo>
                <a:lnTo>
                  <a:pt x="5" y="9"/>
                </a:lnTo>
                <a:lnTo>
                  <a:pt x="7" y="9"/>
                </a:lnTo>
                <a:lnTo>
                  <a:pt x="7" y="7"/>
                </a:lnTo>
                <a:lnTo>
                  <a:pt x="10" y="3"/>
                </a:lnTo>
                <a:lnTo>
                  <a:pt x="7" y="1"/>
                </a:lnTo>
                <a:lnTo>
                  <a:pt x="7" y="0"/>
                </a:lnTo>
                <a:lnTo>
                  <a:pt x="5" y="0"/>
                </a:lnTo>
                <a:lnTo>
                  <a:pt x="2" y="0"/>
                </a:lnTo>
                <a:lnTo>
                  <a:pt x="1" y="1"/>
                </a:lnTo>
                <a:lnTo>
                  <a:pt x="0" y="3"/>
                </a:lnTo>
                <a:lnTo>
                  <a:pt x="1" y="7"/>
                </a:lnTo>
                <a:lnTo>
                  <a:pt x="2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40" name="Freeform 1852"/>
          <p:cNvSpPr>
            <a:spLocks/>
          </p:cNvSpPr>
          <p:nvPr/>
        </p:nvSpPr>
        <p:spPr bwMode="auto">
          <a:xfrm>
            <a:off x="4613275" y="4935538"/>
            <a:ext cx="15875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5" y="10"/>
              </a:cxn>
              <a:cxn ang="0">
                <a:pos x="8" y="10"/>
              </a:cxn>
              <a:cxn ang="0">
                <a:pos x="9" y="9"/>
              </a:cxn>
              <a:cxn ang="0">
                <a:pos x="10" y="5"/>
              </a:cxn>
              <a:cxn ang="0">
                <a:pos x="9" y="1"/>
              </a:cxn>
              <a:cxn ang="0">
                <a:pos x="8" y="0"/>
              </a:cxn>
              <a:cxn ang="0">
                <a:pos x="5" y="0"/>
              </a:cxn>
              <a:cxn ang="0">
                <a:pos x="4" y="0"/>
              </a:cxn>
              <a:cxn ang="0">
                <a:pos x="1" y="1"/>
              </a:cxn>
              <a:cxn ang="0">
                <a:pos x="0" y="5"/>
              </a:cxn>
              <a:cxn ang="0">
                <a:pos x="1" y="9"/>
              </a:cxn>
              <a:cxn ang="0">
                <a:pos x="4" y="10"/>
              </a:cxn>
            </a:cxnLst>
            <a:rect l="0" t="0" r="r" b="b"/>
            <a:pathLst>
              <a:path w="10" h="10">
                <a:moveTo>
                  <a:pt x="4" y="10"/>
                </a:moveTo>
                <a:lnTo>
                  <a:pt x="5" y="10"/>
                </a:lnTo>
                <a:lnTo>
                  <a:pt x="8" y="10"/>
                </a:lnTo>
                <a:lnTo>
                  <a:pt x="9" y="9"/>
                </a:lnTo>
                <a:lnTo>
                  <a:pt x="10" y="5"/>
                </a:lnTo>
                <a:lnTo>
                  <a:pt x="9" y="1"/>
                </a:lnTo>
                <a:lnTo>
                  <a:pt x="8" y="0"/>
                </a:lnTo>
                <a:lnTo>
                  <a:pt x="5" y="0"/>
                </a:lnTo>
                <a:lnTo>
                  <a:pt x="4" y="0"/>
                </a:lnTo>
                <a:lnTo>
                  <a:pt x="1" y="1"/>
                </a:lnTo>
                <a:lnTo>
                  <a:pt x="0" y="5"/>
                </a:lnTo>
                <a:lnTo>
                  <a:pt x="1" y="9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41" name="Freeform 1853"/>
          <p:cNvSpPr>
            <a:spLocks/>
          </p:cNvSpPr>
          <p:nvPr/>
        </p:nvSpPr>
        <p:spPr bwMode="auto">
          <a:xfrm>
            <a:off x="4583113" y="4922838"/>
            <a:ext cx="19050" cy="14287"/>
          </a:xfrm>
          <a:custGeom>
            <a:avLst/>
            <a:gdLst/>
            <a:ahLst/>
            <a:cxnLst>
              <a:cxn ang="0">
                <a:pos x="4" y="9"/>
              </a:cxn>
              <a:cxn ang="0">
                <a:pos x="5" y="9"/>
              </a:cxn>
              <a:cxn ang="0">
                <a:pos x="8" y="9"/>
              </a:cxn>
              <a:cxn ang="0">
                <a:pos x="10" y="8"/>
              </a:cxn>
              <a:cxn ang="0">
                <a:pos x="12" y="4"/>
              </a:cxn>
              <a:cxn ang="0">
                <a:pos x="10" y="2"/>
              </a:cxn>
              <a:cxn ang="0">
                <a:pos x="8" y="1"/>
              </a:cxn>
              <a:cxn ang="0">
                <a:pos x="5" y="0"/>
              </a:cxn>
              <a:cxn ang="0">
                <a:pos x="4" y="1"/>
              </a:cxn>
              <a:cxn ang="0">
                <a:pos x="2" y="2"/>
              </a:cxn>
              <a:cxn ang="0">
                <a:pos x="0" y="4"/>
              </a:cxn>
              <a:cxn ang="0">
                <a:pos x="2" y="8"/>
              </a:cxn>
              <a:cxn ang="0">
                <a:pos x="4" y="9"/>
              </a:cxn>
            </a:cxnLst>
            <a:rect l="0" t="0" r="r" b="b"/>
            <a:pathLst>
              <a:path w="12" h="9">
                <a:moveTo>
                  <a:pt x="4" y="9"/>
                </a:moveTo>
                <a:lnTo>
                  <a:pt x="5" y="9"/>
                </a:lnTo>
                <a:lnTo>
                  <a:pt x="8" y="9"/>
                </a:lnTo>
                <a:lnTo>
                  <a:pt x="10" y="8"/>
                </a:lnTo>
                <a:lnTo>
                  <a:pt x="12" y="4"/>
                </a:lnTo>
                <a:lnTo>
                  <a:pt x="10" y="2"/>
                </a:lnTo>
                <a:lnTo>
                  <a:pt x="8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4"/>
                </a:lnTo>
                <a:lnTo>
                  <a:pt x="2" y="8"/>
                </a:lnTo>
                <a:lnTo>
                  <a:pt x="4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42" name="Freeform 1854"/>
          <p:cNvSpPr>
            <a:spLocks/>
          </p:cNvSpPr>
          <p:nvPr/>
        </p:nvSpPr>
        <p:spPr bwMode="auto">
          <a:xfrm>
            <a:off x="4556125" y="4910138"/>
            <a:ext cx="15875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5" y="10"/>
              </a:cxn>
              <a:cxn ang="0">
                <a:pos x="6" y="10"/>
              </a:cxn>
              <a:cxn ang="0">
                <a:pos x="9" y="9"/>
              </a:cxn>
              <a:cxn ang="0">
                <a:pos x="10" y="5"/>
              </a:cxn>
              <a:cxn ang="0">
                <a:pos x="9" y="2"/>
              </a:cxn>
              <a:cxn ang="0">
                <a:pos x="6" y="0"/>
              </a:cxn>
              <a:cxn ang="0">
                <a:pos x="5" y="0"/>
              </a:cxn>
              <a:cxn ang="0">
                <a:pos x="3" y="0"/>
              </a:cxn>
              <a:cxn ang="0">
                <a:pos x="1" y="2"/>
              </a:cxn>
              <a:cxn ang="0">
                <a:pos x="0" y="5"/>
              </a:cxn>
              <a:cxn ang="0">
                <a:pos x="1" y="9"/>
              </a:cxn>
              <a:cxn ang="0">
                <a:pos x="3" y="10"/>
              </a:cxn>
            </a:cxnLst>
            <a:rect l="0" t="0" r="r" b="b"/>
            <a:pathLst>
              <a:path w="10" h="10">
                <a:moveTo>
                  <a:pt x="3" y="10"/>
                </a:moveTo>
                <a:lnTo>
                  <a:pt x="5" y="10"/>
                </a:lnTo>
                <a:lnTo>
                  <a:pt x="6" y="10"/>
                </a:lnTo>
                <a:lnTo>
                  <a:pt x="9" y="9"/>
                </a:lnTo>
                <a:lnTo>
                  <a:pt x="10" y="5"/>
                </a:lnTo>
                <a:lnTo>
                  <a:pt x="9" y="2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2"/>
                </a:lnTo>
                <a:lnTo>
                  <a:pt x="0" y="5"/>
                </a:lnTo>
                <a:lnTo>
                  <a:pt x="1" y="9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43" name="Freeform 1855"/>
          <p:cNvSpPr>
            <a:spLocks/>
          </p:cNvSpPr>
          <p:nvPr/>
        </p:nvSpPr>
        <p:spPr bwMode="auto">
          <a:xfrm>
            <a:off x="4525963" y="4899025"/>
            <a:ext cx="15875" cy="15875"/>
          </a:xfrm>
          <a:custGeom>
            <a:avLst/>
            <a:gdLst/>
            <a:ahLst/>
            <a:cxnLst>
              <a:cxn ang="0">
                <a:pos x="4" y="9"/>
              </a:cxn>
              <a:cxn ang="0">
                <a:pos x="5" y="10"/>
              </a:cxn>
              <a:cxn ang="0">
                <a:pos x="8" y="9"/>
              </a:cxn>
              <a:cxn ang="0">
                <a:pos x="9" y="9"/>
              </a:cxn>
              <a:cxn ang="0">
                <a:pos x="10" y="5"/>
              </a:cxn>
              <a:cxn ang="0">
                <a:pos x="9" y="1"/>
              </a:cxn>
              <a:cxn ang="0">
                <a:pos x="8" y="0"/>
              </a:cxn>
              <a:cxn ang="0">
                <a:pos x="5" y="0"/>
              </a:cxn>
              <a:cxn ang="0">
                <a:pos x="4" y="0"/>
              </a:cxn>
              <a:cxn ang="0">
                <a:pos x="2" y="1"/>
              </a:cxn>
              <a:cxn ang="0">
                <a:pos x="0" y="5"/>
              </a:cxn>
              <a:cxn ang="0">
                <a:pos x="2" y="9"/>
              </a:cxn>
              <a:cxn ang="0">
                <a:pos x="4" y="9"/>
              </a:cxn>
            </a:cxnLst>
            <a:rect l="0" t="0" r="r" b="b"/>
            <a:pathLst>
              <a:path w="10" h="10">
                <a:moveTo>
                  <a:pt x="4" y="9"/>
                </a:moveTo>
                <a:lnTo>
                  <a:pt x="5" y="10"/>
                </a:lnTo>
                <a:lnTo>
                  <a:pt x="8" y="9"/>
                </a:lnTo>
                <a:lnTo>
                  <a:pt x="9" y="9"/>
                </a:lnTo>
                <a:lnTo>
                  <a:pt x="10" y="5"/>
                </a:lnTo>
                <a:lnTo>
                  <a:pt x="9" y="1"/>
                </a:lnTo>
                <a:lnTo>
                  <a:pt x="8" y="0"/>
                </a:lnTo>
                <a:lnTo>
                  <a:pt x="5" y="0"/>
                </a:lnTo>
                <a:lnTo>
                  <a:pt x="4" y="0"/>
                </a:lnTo>
                <a:lnTo>
                  <a:pt x="2" y="1"/>
                </a:lnTo>
                <a:lnTo>
                  <a:pt x="0" y="5"/>
                </a:lnTo>
                <a:lnTo>
                  <a:pt x="2" y="9"/>
                </a:lnTo>
                <a:lnTo>
                  <a:pt x="4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44" name="Freeform 1856"/>
          <p:cNvSpPr>
            <a:spLocks/>
          </p:cNvSpPr>
          <p:nvPr/>
        </p:nvSpPr>
        <p:spPr bwMode="auto">
          <a:xfrm>
            <a:off x="4497388" y="4887913"/>
            <a:ext cx="15875" cy="14287"/>
          </a:xfrm>
          <a:custGeom>
            <a:avLst/>
            <a:gdLst/>
            <a:ahLst/>
            <a:cxnLst>
              <a:cxn ang="0">
                <a:pos x="4" y="9"/>
              </a:cxn>
              <a:cxn ang="0">
                <a:pos x="5" y="9"/>
              </a:cxn>
              <a:cxn ang="0">
                <a:pos x="6" y="9"/>
              </a:cxn>
              <a:cxn ang="0">
                <a:pos x="9" y="8"/>
              </a:cxn>
              <a:cxn ang="0">
                <a:pos x="10" y="3"/>
              </a:cxn>
              <a:cxn ang="0">
                <a:pos x="9" y="1"/>
              </a:cxn>
              <a:cxn ang="0">
                <a:pos x="7" y="0"/>
              </a:cxn>
              <a:cxn ang="0">
                <a:pos x="5" y="0"/>
              </a:cxn>
              <a:cxn ang="0">
                <a:pos x="4" y="0"/>
              </a:cxn>
              <a:cxn ang="0">
                <a:pos x="2" y="1"/>
              </a:cxn>
              <a:cxn ang="0">
                <a:pos x="0" y="3"/>
              </a:cxn>
              <a:cxn ang="0">
                <a:pos x="2" y="8"/>
              </a:cxn>
              <a:cxn ang="0">
                <a:pos x="4" y="9"/>
              </a:cxn>
            </a:cxnLst>
            <a:rect l="0" t="0" r="r" b="b"/>
            <a:pathLst>
              <a:path w="10" h="9">
                <a:moveTo>
                  <a:pt x="4" y="9"/>
                </a:moveTo>
                <a:lnTo>
                  <a:pt x="5" y="9"/>
                </a:lnTo>
                <a:lnTo>
                  <a:pt x="6" y="9"/>
                </a:lnTo>
                <a:lnTo>
                  <a:pt x="9" y="8"/>
                </a:lnTo>
                <a:lnTo>
                  <a:pt x="10" y="3"/>
                </a:lnTo>
                <a:lnTo>
                  <a:pt x="9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2" y="8"/>
                </a:lnTo>
                <a:lnTo>
                  <a:pt x="4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45" name="Freeform 1857"/>
          <p:cNvSpPr>
            <a:spLocks/>
          </p:cNvSpPr>
          <p:nvPr/>
        </p:nvSpPr>
        <p:spPr bwMode="auto">
          <a:xfrm>
            <a:off x="4467225" y="4873625"/>
            <a:ext cx="15875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6" y="10"/>
              </a:cxn>
              <a:cxn ang="0">
                <a:pos x="8" y="10"/>
              </a:cxn>
              <a:cxn ang="0">
                <a:pos x="9" y="10"/>
              </a:cxn>
              <a:cxn ang="0">
                <a:pos x="10" y="6"/>
              </a:cxn>
              <a:cxn ang="0">
                <a:pos x="9" y="3"/>
              </a:cxn>
              <a:cxn ang="0">
                <a:pos x="8" y="1"/>
              </a:cxn>
              <a:cxn ang="0">
                <a:pos x="6" y="0"/>
              </a:cxn>
              <a:cxn ang="0">
                <a:pos x="4" y="1"/>
              </a:cxn>
              <a:cxn ang="0">
                <a:pos x="3" y="3"/>
              </a:cxn>
              <a:cxn ang="0">
                <a:pos x="0" y="6"/>
              </a:cxn>
              <a:cxn ang="0">
                <a:pos x="3" y="10"/>
              </a:cxn>
              <a:cxn ang="0">
                <a:pos x="4" y="10"/>
              </a:cxn>
            </a:cxnLst>
            <a:rect l="0" t="0" r="r" b="b"/>
            <a:pathLst>
              <a:path w="10" h="10">
                <a:moveTo>
                  <a:pt x="4" y="10"/>
                </a:moveTo>
                <a:lnTo>
                  <a:pt x="6" y="10"/>
                </a:lnTo>
                <a:lnTo>
                  <a:pt x="8" y="10"/>
                </a:lnTo>
                <a:lnTo>
                  <a:pt x="9" y="10"/>
                </a:lnTo>
                <a:lnTo>
                  <a:pt x="10" y="6"/>
                </a:lnTo>
                <a:lnTo>
                  <a:pt x="9" y="3"/>
                </a:lnTo>
                <a:lnTo>
                  <a:pt x="8" y="1"/>
                </a:lnTo>
                <a:lnTo>
                  <a:pt x="6" y="0"/>
                </a:lnTo>
                <a:lnTo>
                  <a:pt x="4" y="1"/>
                </a:lnTo>
                <a:lnTo>
                  <a:pt x="3" y="3"/>
                </a:lnTo>
                <a:lnTo>
                  <a:pt x="0" y="6"/>
                </a:lnTo>
                <a:lnTo>
                  <a:pt x="3" y="10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46" name="Freeform 1858"/>
          <p:cNvSpPr>
            <a:spLocks/>
          </p:cNvSpPr>
          <p:nvPr/>
        </p:nvSpPr>
        <p:spPr bwMode="auto">
          <a:xfrm>
            <a:off x="4440238" y="4864100"/>
            <a:ext cx="15875" cy="14288"/>
          </a:xfrm>
          <a:custGeom>
            <a:avLst/>
            <a:gdLst/>
            <a:ahLst/>
            <a:cxnLst>
              <a:cxn ang="0">
                <a:pos x="2" y="9"/>
              </a:cxn>
              <a:cxn ang="0">
                <a:pos x="5" y="9"/>
              </a:cxn>
              <a:cxn ang="0">
                <a:pos x="6" y="9"/>
              </a:cxn>
              <a:cxn ang="0">
                <a:pos x="9" y="9"/>
              </a:cxn>
              <a:cxn ang="0">
                <a:pos x="10" y="4"/>
              </a:cxn>
              <a:cxn ang="0">
                <a:pos x="9" y="1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0" y="1"/>
              </a:cxn>
              <a:cxn ang="0">
                <a:pos x="0" y="4"/>
              </a:cxn>
              <a:cxn ang="0">
                <a:pos x="0" y="9"/>
              </a:cxn>
              <a:cxn ang="0">
                <a:pos x="2" y="9"/>
              </a:cxn>
            </a:cxnLst>
            <a:rect l="0" t="0" r="r" b="b"/>
            <a:pathLst>
              <a:path w="10" h="9">
                <a:moveTo>
                  <a:pt x="2" y="9"/>
                </a:moveTo>
                <a:lnTo>
                  <a:pt x="5" y="9"/>
                </a:lnTo>
                <a:lnTo>
                  <a:pt x="6" y="9"/>
                </a:lnTo>
                <a:lnTo>
                  <a:pt x="9" y="9"/>
                </a:lnTo>
                <a:lnTo>
                  <a:pt x="10" y="4"/>
                </a:lnTo>
                <a:lnTo>
                  <a:pt x="9" y="1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0" y="1"/>
                </a:lnTo>
                <a:lnTo>
                  <a:pt x="0" y="4"/>
                </a:lnTo>
                <a:lnTo>
                  <a:pt x="0" y="9"/>
                </a:lnTo>
                <a:lnTo>
                  <a:pt x="2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47" name="Freeform 1859"/>
          <p:cNvSpPr>
            <a:spLocks/>
          </p:cNvSpPr>
          <p:nvPr/>
        </p:nvSpPr>
        <p:spPr bwMode="auto">
          <a:xfrm>
            <a:off x="4408488" y="4852988"/>
            <a:ext cx="15875" cy="15875"/>
          </a:xfrm>
          <a:custGeom>
            <a:avLst/>
            <a:gdLst/>
            <a:ahLst/>
            <a:cxnLst>
              <a:cxn ang="0">
                <a:pos x="4" y="8"/>
              </a:cxn>
              <a:cxn ang="0">
                <a:pos x="5" y="10"/>
              </a:cxn>
              <a:cxn ang="0">
                <a:pos x="7" y="8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7" y="0"/>
              </a:cxn>
              <a:cxn ang="0">
                <a:pos x="5" y="0"/>
              </a:cxn>
              <a:cxn ang="0">
                <a:pos x="4" y="0"/>
              </a:cxn>
              <a:cxn ang="0">
                <a:pos x="2" y="1"/>
              </a:cxn>
              <a:cxn ang="0">
                <a:pos x="0" y="5"/>
              </a:cxn>
              <a:cxn ang="0">
                <a:pos x="2" y="8"/>
              </a:cxn>
              <a:cxn ang="0">
                <a:pos x="4" y="8"/>
              </a:cxn>
            </a:cxnLst>
            <a:rect l="0" t="0" r="r" b="b"/>
            <a:pathLst>
              <a:path w="10" h="10">
                <a:moveTo>
                  <a:pt x="4" y="8"/>
                </a:moveTo>
                <a:lnTo>
                  <a:pt x="5" y="10"/>
                </a:lnTo>
                <a:lnTo>
                  <a:pt x="7" y="8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2" y="1"/>
                </a:lnTo>
                <a:lnTo>
                  <a:pt x="0" y="5"/>
                </a:lnTo>
                <a:lnTo>
                  <a:pt x="2" y="8"/>
                </a:lnTo>
                <a:lnTo>
                  <a:pt x="4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48" name="Freeform 1860"/>
          <p:cNvSpPr>
            <a:spLocks/>
          </p:cNvSpPr>
          <p:nvPr/>
        </p:nvSpPr>
        <p:spPr bwMode="auto">
          <a:xfrm>
            <a:off x="4381500" y="4841875"/>
            <a:ext cx="15875" cy="14288"/>
          </a:xfrm>
          <a:custGeom>
            <a:avLst/>
            <a:gdLst/>
            <a:ahLst/>
            <a:cxnLst>
              <a:cxn ang="0">
                <a:pos x="2" y="9"/>
              </a:cxn>
              <a:cxn ang="0">
                <a:pos x="5" y="9"/>
              </a:cxn>
              <a:cxn ang="0">
                <a:pos x="6" y="9"/>
              </a:cxn>
              <a:cxn ang="0">
                <a:pos x="8" y="8"/>
              </a:cxn>
              <a:cxn ang="0">
                <a:pos x="10" y="5"/>
              </a:cxn>
              <a:cxn ang="0">
                <a:pos x="8" y="2"/>
              </a:cxn>
              <a:cxn ang="0">
                <a:pos x="6" y="1"/>
              </a:cxn>
              <a:cxn ang="0">
                <a:pos x="5" y="0"/>
              </a:cxn>
              <a:cxn ang="0">
                <a:pos x="2" y="1"/>
              </a:cxn>
              <a:cxn ang="0">
                <a:pos x="0" y="2"/>
              </a:cxn>
              <a:cxn ang="0">
                <a:pos x="0" y="5"/>
              </a:cxn>
              <a:cxn ang="0">
                <a:pos x="0" y="8"/>
              </a:cxn>
              <a:cxn ang="0">
                <a:pos x="2" y="9"/>
              </a:cxn>
            </a:cxnLst>
            <a:rect l="0" t="0" r="r" b="b"/>
            <a:pathLst>
              <a:path w="10" h="9">
                <a:moveTo>
                  <a:pt x="2" y="9"/>
                </a:moveTo>
                <a:lnTo>
                  <a:pt x="5" y="9"/>
                </a:lnTo>
                <a:lnTo>
                  <a:pt x="6" y="9"/>
                </a:lnTo>
                <a:lnTo>
                  <a:pt x="8" y="8"/>
                </a:lnTo>
                <a:lnTo>
                  <a:pt x="10" y="5"/>
                </a:lnTo>
                <a:lnTo>
                  <a:pt x="8" y="2"/>
                </a:lnTo>
                <a:lnTo>
                  <a:pt x="6" y="1"/>
                </a:lnTo>
                <a:lnTo>
                  <a:pt x="5" y="0"/>
                </a:lnTo>
                <a:lnTo>
                  <a:pt x="2" y="1"/>
                </a:lnTo>
                <a:lnTo>
                  <a:pt x="0" y="2"/>
                </a:lnTo>
                <a:lnTo>
                  <a:pt x="0" y="5"/>
                </a:lnTo>
                <a:lnTo>
                  <a:pt x="0" y="8"/>
                </a:lnTo>
                <a:lnTo>
                  <a:pt x="2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49" name="Freeform 1861"/>
          <p:cNvSpPr>
            <a:spLocks/>
          </p:cNvSpPr>
          <p:nvPr/>
        </p:nvSpPr>
        <p:spPr bwMode="auto">
          <a:xfrm>
            <a:off x="4349750" y="4832350"/>
            <a:ext cx="15875" cy="14288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5" y="9"/>
              </a:cxn>
              <a:cxn ang="0">
                <a:pos x="7" y="8"/>
              </a:cxn>
              <a:cxn ang="0">
                <a:pos x="10" y="8"/>
              </a:cxn>
              <a:cxn ang="0">
                <a:pos x="10" y="4"/>
              </a:cxn>
              <a:cxn ang="0">
                <a:pos x="10" y="1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0" y="4"/>
              </a:cxn>
              <a:cxn ang="0">
                <a:pos x="2" y="8"/>
              </a:cxn>
              <a:cxn ang="0">
                <a:pos x="3" y="8"/>
              </a:cxn>
            </a:cxnLst>
            <a:rect l="0" t="0" r="r" b="b"/>
            <a:pathLst>
              <a:path w="10" h="9">
                <a:moveTo>
                  <a:pt x="3" y="8"/>
                </a:moveTo>
                <a:lnTo>
                  <a:pt x="5" y="9"/>
                </a:lnTo>
                <a:lnTo>
                  <a:pt x="7" y="8"/>
                </a:lnTo>
                <a:lnTo>
                  <a:pt x="10" y="8"/>
                </a:lnTo>
                <a:lnTo>
                  <a:pt x="10" y="4"/>
                </a:lnTo>
                <a:lnTo>
                  <a:pt x="10" y="1"/>
                </a:ln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0" y="4"/>
                </a:lnTo>
                <a:lnTo>
                  <a:pt x="2" y="8"/>
                </a:lnTo>
                <a:lnTo>
                  <a:pt x="3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50" name="Freeform 1862"/>
          <p:cNvSpPr>
            <a:spLocks/>
          </p:cNvSpPr>
          <p:nvPr/>
        </p:nvSpPr>
        <p:spPr bwMode="auto">
          <a:xfrm>
            <a:off x="4319588" y="4819650"/>
            <a:ext cx="17462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6" y="10"/>
              </a:cxn>
              <a:cxn ang="0">
                <a:pos x="8" y="10"/>
              </a:cxn>
              <a:cxn ang="0">
                <a:pos x="9" y="9"/>
              </a:cxn>
              <a:cxn ang="0">
                <a:pos x="11" y="5"/>
              </a:cxn>
              <a:cxn ang="0">
                <a:pos x="9" y="2"/>
              </a:cxn>
              <a:cxn ang="0">
                <a:pos x="8" y="0"/>
              </a:cxn>
              <a:cxn ang="0">
                <a:pos x="6" y="0"/>
              </a:cxn>
              <a:cxn ang="0">
                <a:pos x="4" y="0"/>
              </a:cxn>
              <a:cxn ang="0">
                <a:pos x="1" y="2"/>
              </a:cxn>
              <a:cxn ang="0">
                <a:pos x="0" y="5"/>
              </a:cxn>
              <a:cxn ang="0">
                <a:pos x="1" y="9"/>
              </a:cxn>
              <a:cxn ang="0">
                <a:pos x="4" y="10"/>
              </a:cxn>
            </a:cxnLst>
            <a:rect l="0" t="0" r="r" b="b"/>
            <a:pathLst>
              <a:path w="11" h="10">
                <a:moveTo>
                  <a:pt x="4" y="10"/>
                </a:moveTo>
                <a:lnTo>
                  <a:pt x="6" y="10"/>
                </a:lnTo>
                <a:lnTo>
                  <a:pt x="8" y="10"/>
                </a:lnTo>
                <a:lnTo>
                  <a:pt x="9" y="9"/>
                </a:lnTo>
                <a:lnTo>
                  <a:pt x="11" y="5"/>
                </a:lnTo>
                <a:lnTo>
                  <a:pt x="9" y="2"/>
                </a:lnTo>
                <a:lnTo>
                  <a:pt x="8" y="0"/>
                </a:lnTo>
                <a:lnTo>
                  <a:pt x="6" y="0"/>
                </a:lnTo>
                <a:lnTo>
                  <a:pt x="4" y="0"/>
                </a:lnTo>
                <a:lnTo>
                  <a:pt x="1" y="2"/>
                </a:lnTo>
                <a:lnTo>
                  <a:pt x="0" y="5"/>
                </a:lnTo>
                <a:lnTo>
                  <a:pt x="1" y="9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51" name="Freeform 1863"/>
          <p:cNvSpPr>
            <a:spLocks/>
          </p:cNvSpPr>
          <p:nvPr/>
        </p:nvSpPr>
        <p:spPr bwMode="auto">
          <a:xfrm>
            <a:off x="4289425" y="4808538"/>
            <a:ext cx="15875" cy="17462"/>
          </a:xfrm>
          <a:custGeom>
            <a:avLst/>
            <a:gdLst/>
            <a:ahLst/>
            <a:cxnLst>
              <a:cxn ang="0">
                <a:pos x="4" y="11"/>
              </a:cxn>
              <a:cxn ang="0">
                <a:pos x="5" y="11"/>
              </a:cxn>
              <a:cxn ang="0">
                <a:pos x="8" y="11"/>
              </a:cxn>
              <a:cxn ang="0">
                <a:pos x="9" y="10"/>
              </a:cxn>
              <a:cxn ang="0">
                <a:pos x="10" y="6"/>
              </a:cxn>
              <a:cxn ang="0">
                <a:pos x="9" y="1"/>
              </a:cxn>
              <a:cxn ang="0">
                <a:pos x="8" y="1"/>
              </a:cxn>
              <a:cxn ang="0">
                <a:pos x="5" y="0"/>
              </a:cxn>
              <a:cxn ang="0">
                <a:pos x="4" y="1"/>
              </a:cxn>
              <a:cxn ang="0">
                <a:pos x="3" y="1"/>
              </a:cxn>
              <a:cxn ang="0">
                <a:pos x="0" y="5"/>
              </a:cxn>
              <a:cxn ang="0">
                <a:pos x="3" y="10"/>
              </a:cxn>
              <a:cxn ang="0">
                <a:pos x="4" y="11"/>
              </a:cxn>
            </a:cxnLst>
            <a:rect l="0" t="0" r="r" b="b"/>
            <a:pathLst>
              <a:path w="10" h="11">
                <a:moveTo>
                  <a:pt x="4" y="11"/>
                </a:moveTo>
                <a:lnTo>
                  <a:pt x="5" y="11"/>
                </a:lnTo>
                <a:lnTo>
                  <a:pt x="8" y="11"/>
                </a:lnTo>
                <a:lnTo>
                  <a:pt x="9" y="10"/>
                </a:lnTo>
                <a:lnTo>
                  <a:pt x="10" y="6"/>
                </a:lnTo>
                <a:lnTo>
                  <a:pt x="9" y="1"/>
                </a:lnTo>
                <a:lnTo>
                  <a:pt x="8" y="1"/>
                </a:lnTo>
                <a:lnTo>
                  <a:pt x="5" y="0"/>
                </a:lnTo>
                <a:lnTo>
                  <a:pt x="4" y="1"/>
                </a:lnTo>
                <a:lnTo>
                  <a:pt x="3" y="1"/>
                </a:lnTo>
                <a:lnTo>
                  <a:pt x="0" y="5"/>
                </a:lnTo>
                <a:lnTo>
                  <a:pt x="3" y="10"/>
                </a:lnTo>
                <a:lnTo>
                  <a:pt x="4" y="1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52" name="Freeform 1864"/>
          <p:cNvSpPr>
            <a:spLocks/>
          </p:cNvSpPr>
          <p:nvPr/>
        </p:nvSpPr>
        <p:spPr bwMode="auto">
          <a:xfrm>
            <a:off x="4260850" y="4799013"/>
            <a:ext cx="15875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6" y="10"/>
              </a:cxn>
              <a:cxn ang="0">
                <a:pos x="7" y="10"/>
              </a:cxn>
              <a:cxn ang="0">
                <a:pos x="9" y="9"/>
              </a:cxn>
              <a:cxn ang="0">
                <a:pos x="10" y="5"/>
              </a:cxn>
              <a:cxn ang="0">
                <a:pos x="9" y="1"/>
              </a:cxn>
              <a:cxn ang="0">
                <a:pos x="7" y="1"/>
              </a:cxn>
              <a:cxn ang="0">
                <a:pos x="6" y="0"/>
              </a:cxn>
              <a:cxn ang="0">
                <a:pos x="4" y="1"/>
              </a:cxn>
              <a:cxn ang="0">
                <a:pos x="1" y="1"/>
              </a:cxn>
              <a:cxn ang="0">
                <a:pos x="0" y="5"/>
              </a:cxn>
              <a:cxn ang="0">
                <a:pos x="1" y="9"/>
              </a:cxn>
              <a:cxn ang="0">
                <a:pos x="4" y="10"/>
              </a:cxn>
            </a:cxnLst>
            <a:rect l="0" t="0" r="r" b="b"/>
            <a:pathLst>
              <a:path w="10" h="10">
                <a:moveTo>
                  <a:pt x="4" y="10"/>
                </a:moveTo>
                <a:lnTo>
                  <a:pt x="6" y="10"/>
                </a:lnTo>
                <a:lnTo>
                  <a:pt x="7" y="10"/>
                </a:lnTo>
                <a:lnTo>
                  <a:pt x="9" y="9"/>
                </a:lnTo>
                <a:lnTo>
                  <a:pt x="10" y="5"/>
                </a:lnTo>
                <a:lnTo>
                  <a:pt x="9" y="1"/>
                </a:lnTo>
                <a:lnTo>
                  <a:pt x="7" y="1"/>
                </a:lnTo>
                <a:lnTo>
                  <a:pt x="6" y="0"/>
                </a:lnTo>
                <a:lnTo>
                  <a:pt x="4" y="1"/>
                </a:lnTo>
                <a:lnTo>
                  <a:pt x="1" y="1"/>
                </a:lnTo>
                <a:lnTo>
                  <a:pt x="0" y="5"/>
                </a:lnTo>
                <a:lnTo>
                  <a:pt x="1" y="9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53" name="Freeform 1865"/>
          <p:cNvSpPr>
            <a:spLocks/>
          </p:cNvSpPr>
          <p:nvPr/>
        </p:nvSpPr>
        <p:spPr bwMode="auto">
          <a:xfrm>
            <a:off x="4230688" y="4789488"/>
            <a:ext cx="15875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5" y="10"/>
              </a:cxn>
              <a:cxn ang="0">
                <a:pos x="6" y="10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6" y="0"/>
              </a:cxn>
              <a:cxn ang="0">
                <a:pos x="5" y="0"/>
              </a:cxn>
              <a:cxn ang="0">
                <a:pos x="3" y="0"/>
              </a:cxn>
              <a:cxn ang="0">
                <a:pos x="1" y="1"/>
              </a:cxn>
              <a:cxn ang="0">
                <a:pos x="0" y="5"/>
              </a:cxn>
              <a:cxn ang="0">
                <a:pos x="1" y="8"/>
              </a:cxn>
              <a:cxn ang="0">
                <a:pos x="3" y="10"/>
              </a:cxn>
            </a:cxnLst>
            <a:rect l="0" t="0" r="r" b="b"/>
            <a:pathLst>
              <a:path w="10" h="10">
                <a:moveTo>
                  <a:pt x="3" y="10"/>
                </a:moveTo>
                <a:lnTo>
                  <a:pt x="5" y="10"/>
                </a:lnTo>
                <a:lnTo>
                  <a:pt x="6" y="10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5"/>
                </a:lnTo>
                <a:lnTo>
                  <a:pt x="1" y="8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54" name="Freeform 1866"/>
          <p:cNvSpPr>
            <a:spLocks/>
          </p:cNvSpPr>
          <p:nvPr/>
        </p:nvSpPr>
        <p:spPr bwMode="auto">
          <a:xfrm>
            <a:off x="4202113" y="4779963"/>
            <a:ext cx="15875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5" y="10"/>
              </a:cxn>
              <a:cxn ang="0">
                <a:pos x="6" y="10"/>
              </a:cxn>
              <a:cxn ang="0">
                <a:pos x="7" y="7"/>
              </a:cxn>
              <a:cxn ang="0">
                <a:pos x="10" y="5"/>
              </a:cxn>
              <a:cxn ang="0">
                <a:pos x="7" y="1"/>
              </a:cxn>
              <a:cxn ang="0">
                <a:pos x="7" y="1"/>
              </a:cxn>
              <a:cxn ang="0">
                <a:pos x="5" y="0"/>
              </a:cxn>
              <a:cxn ang="0">
                <a:pos x="3" y="1"/>
              </a:cxn>
              <a:cxn ang="0">
                <a:pos x="1" y="1"/>
              </a:cxn>
              <a:cxn ang="0">
                <a:pos x="0" y="5"/>
              </a:cxn>
              <a:cxn ang="0">
                <a:pos x="1" y="7"/>
              </a:cxn>
              <a:cxn ang="0">
                <a:pos x="3" y="10"/>
              </a:cxn>
            </a:cxnLst>
            <a:rect l="0" t="0" r="r" b="b"/>
            <a:pathLst>
              <a:path w="10" h="10">
                <a:moveTo>
                  <a:pt x="3" y="10"/>
                </a:moveTo>
                <a:lnTo>
                  <a:pt x="5" y="10"/>
                </a:lnTo>
                <a:lnTo>
                  <a:pt x="6" y="10"/>
                </a:lnTo>
                <a:lnTo>
                  <a:pt x="7" y="7"/>
                </a:lnTo>
                <a:lnTo>
                  <a:pt x="10" y="5"/>
                </a:lnTo>
                <a:lnTo>
                  <a:pt x="7" y="1"/>
                </a:lnTo>
                <a:lnTo>
                  <a:pt x="7" y="1"/>
                </a:lnTo>
                <a:lnTo>
                  <a:pt x="5" y="0"/>
                </a:lnTo>
                <a:lnTo>
                  <a:pt x="3" y="1"/>
                </a:lnTo>
                <a:lnTo>
                  <a:pt x="1" y="1"/>
                </a:lnTo>
                <a:lnTo>
                  <a:pt x="0" y="5"/>
                </a:lnTo>
                <a:lnTo>
                  <a:pt x="1" y="7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55" name="Freeform 1867"/>
          <p:cNvSpPr>
            <a:spLocks/>
          </p:cNvSpPr>
          <p:nvPr/>
        </p:nvSpPr>
        <p:spPr bwMode="auto">
          <a:xfrm>
            <a:off x="4170363" y="4770438"/>
            <a:ext cx="17462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5" y="10"/>
              </a:cxn>
              <a:cxn ang="0">
                <a:pos x="7" y="10"/>
              </a:cxn>
              <a:cxn ang="0">
                <a:pos x="10" y="8"/>
              </a:cxn>
              <a:cxn ang="0">
                <a:pos x="11" y="5"/>
              </a:cxn>
              <a:cxn ang="0">
                <a:pos x="10" y="1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0" y="5"/>
              </a:cxn>
              <a:cxn ang="0">
                <a:pos x="2" y="8"/>
              </a:cxn>
              <a:cxn ang="0">
                <a:pos x="3" y="10"/>
              </a:cxn>
            </a:cxnLst>
            <a:rect l="0" t="0" r="r" b="b"/>
            <a:pathLst>
              <a:path w="11" h="10">
                <a:moveTo>
                  <a:pt x="3" y="10"/>
                </a:moveTo>
                <a:lnTo>
                  <a:pt x="5" y="10"/>
                </a:lnTo>
                <a:lnTo>
                  <a:pt x="7" y="10"/>
                </a:lnTo>
                <a:lnTo>
                  <a:pt x="10" y="8"/>
                </a:lnTo>
                <a:lnTo>
                  <a:pt x="11" y="5"/>
                </a:lnTo>
                <a:lnTo>
                  <a:pt x="10" y="1"/>
                </a:ln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0" y="5"/>
                </a:lnTo>
                <a:lnTo>
                  <a:pt x="2" y="8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56" name="Freeform 1868"/>
          <p:cNvSpPr>
            <a:spLocks/>
          </p:cNvSpPr>
          <p:nvPr/>
        </p:nvSpPr>
        <p:spPr bwMode="auto">
          <a:xfrm>
            <a:off x="4140200" y="4760913"/>
            <a:ext cx="15875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5" y="10"/>
              </a:cxn>
              <a:cxn ang="0">
                <a:pos x="8" y="10"/>
              </a:cxn>
              <a:cxn ang="0">
                <a:pos x="9" y="7"/>
              </a:cxn>
              <a:cxn ang="0">
                <a:pos x="10" y="5"/>
              </a:cxn>
              <a:cxn ang="0">
                <a:pos x="9" y="1"/>
              </a:cxn>
              <a:cxn ang="0">
                <a:pos x="8" y="1"/>
              </a:cxn>
              <a:cxn ang="0">
                <a:pos x="5" y="0"/>
              </a:cxn>
              <a:cxn ang="0">
                <a:pos x="4" y="1"/>
              </a:cxn>
              <a:cxn ang="0">
                <a:pos x="1" y="1"/>
              </a:cxn>
              <a:cxn ang="0">
                <a:pos x="0" y="5"/>
              </a:cxn>
              <a:cxn ang="0">
                <a:pos x="1" y="7"/>
              </a:cxn>
              <a:cxn ang="0">
                <a:pos x="4" y="10"/>
              </a:cxn>
            </a:cxnLst>
            <a:rect l="0" t="0" r="r" b="b"/>
            <a:pathLst>
              <a:path w="10" h="10">
                <a:moveTo>
                  <a:pt x="4" y="10"/>
                </a:moveTo>
                <a:lnTo>
                  <a:pt x="5" y="10"/>
                </a:lnTo>
                <a:lnTo>
                  <a:pt x="8" y="10"/>
                </a:lnTo>
                <a:lnTo>
                  <a:pt x="9" y="7"/>
                </a:lnTo>
                <a:lnTo>
                  <a:pt x="10" y="5"/>
                </a:lnTo>
                <a:lnTo>
                  <a:pt x="9" y="1"/>
                </a:lnTo>
                <a:lnTo>
                  <a:pt x="8" y="1"/>
                </a:lnTo>
                <a:lnTo>
                  <a:pt x="5" y="0"/>
                </a:lnTo>
                <a:lnTo>
                  <a:pt x="4" y="1"/>
                </a:lnTo>
                <a:lnTo>
                  <a:pt x="1" y="1"/>
                </a:lnTo>
                <a:lnTo>
                  <a:pt x="0" y="5"/>
                </a:lnTo>
                <a:lnTo>
                  <a:pt x="1" y="7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57" name="Freeform 1869"/>
          <p:cNvSpPr>
            <a:spLocks/>
          </p:cNvSpPr>
          <p:nvPr/>
        </p:nvSpPr>
        <p:spPr bwMode="auto">
          <a:xfrm>
            <a:off x="4110038" y="4751388"/>
            <a:ext cx="15875" cy="14287"/>
          </a:xfrm>
          <a:custGeom>
            <a:avLst/>
            <a:gdLst/>
            <a:ahLst/>
            <a:cxnLst>
              <a:cxn ang="0">
                <a:pos x="3" y="9"/>
              </a:cxn>
              <a:cxn ang="0">
                <a:pos x="5" y="9"/>
              </a:cxn>
              <a:cxn ang="0">
                <a:pos x="8" y="9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8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0" y="5"/>
              </a:cxn>
              <a:cxn ang="0">
                <a:pos x="2" y="8"/>
              </a:cxn>
              <a:cxn ang="0">
                <a:pos x="3" y="9"/>
              </a:cxn>
            </a:cxnLst>
            <a:rect l="0" t="0" r="r" b="b"/>
            <a:pathLst>
              <a:path w="10" h="9">
                <a:moveTo>
                  <a:pt x="3" y="9"/>
                </a:moveTo>
                <a:lnTo>
                  <a:pt x="5" y="9"/>
                </a:lnTo>
                <a:lnTo>
                  <a:pt x="8" y="9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8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0" y="5"/>
                </a:lnTo>
                <a:lnTo>
                  <a:pt x="2" y="8"/>
                </a:lnTo>
                <a:lnTo>
                  <a:pt x="3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58" name="Freeform 1870"/>
          <p:cNvSpPr>
            <a:spLocks/>
          </p:cNvSpPr>
          <p:nvPr/>
        </p:nvSpPr>
        <p:spPr bwMode="auto">
          <a:xfrm>
            <a:off x="4081463" y="4741863"/>
            <a:ext cx="15875" cy="14287"/>
          </a:xfrm>
          <a:custGeom>
            <a:avLst/>
            <a:gdLst/>
            <a:ahLst/>
            <a:cxnLst>
              <a:cxn ang="0">
                <a:pos x="2" y="9"/>
              </a:cxn>
              <a:cxn ang="0">
                <a:pos x="5" y="9"/>
              </a:cxn>
              <a:cxn ang="0">
                <a:pos x="6" y="9"/>
              </a:cxn>
              <a:cxn ang="0">
                <a:pos x="7" y="8"/>
              </a:cxn>
              <a:cxn ang="0">
                <a:pos x="10" y="5"/>
              </a:cxn>
              <a:cxn ang="0">
                <a:pos x="7" y="1"/>
              </a:cxn>
              <a:cxn ang="0">
                <a:pos x="6" y="1"/>
              </a:cxn>
              <a:cxn ang="0">
                <a:pos x="5" y="0"/>
              </a:cxn>
              <a:cxn ang="0">
                <a:pos x="2" y="1"/>
              </a:cxn>
              <a:cxn ang="0">
                <a:pos x="1" y="1"/>
              </a:cxn>
              <a:cxn ang="0">
                <a:pos x="0" y="5"/>
              </a:cxn>
              <a:cxn ang="0">
                <a:pos x="1" y="8"/>
              </a:cxn>
              <a:cxn ang="0">
                <a:pos x="2" y="9"/>
              </a:cxn>
            </a:cxnLst>
            <a:rect l="0" t="0" r="r" b="b"/>
            <a:pathLst>
              <a:path w="10" h="9">
                <a:moveTo>
                  <a:pt x="2" y="9"/>
                </a:moveTo>
                <a:lnTo>
                  <a:pt x="5" y="9"/>
                </a:lnTo>
                <a:lnTo>
                  <a:pt x="6" y="9"/>
                </a:lnTo>
                <a:lnTo>
                  <a:pt x="7" y="8"/>
                </a:lnTo>
                <a:lnTo>
                  <a:pt x="10" y="5"/>
                </a:lnTo>
                <a:lnTo>
                  <a:pt x="7" y="1"/>
                </a:lnTo>
                <a:lnTo>
                  <a:pt x="6" y="1"/>
                </a:lnTo>
                <a:lnTo>
                  <a:pt x="5" y="0"/>
                </a:lnTo>
                <a:lnTo>
                  <a:pt x="2" y="1"/>
                </a:lnTo>
                <a:lnTo>
                  <a:pt x="1" y="1"/>
                </a:lnTo>
                <a:lnTo>
                  <a:pt x="0" y="5"/>
                </a:lnTo>
                <a:lnTo>
                  <a:pt x="1" y="8"/>
                </a:lnTo>
                <a:lnTo>
                  <a:pt x="2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59" name="Freeform 1871"/>
          <p:cNvSpPr>
            <a:spLocks/>
          </p:cNvSpPr>
          <p:nvPr/>
        </p:nvSpPr>
        <p:spPr bwMode="auto">
          <a:xfrm>
            <a:off x="4049713" y="4733925"/>
            <a:ext cx="17462" cy="15875"/>
          </a:xfrm>
          <a:custGeom>
            <a:avLst/>
            <a:gdLst/>
            <a:ahLst/>
            <a:cxnLst>
              <a:cxn ang="0">
                <a:pos x="2" y="8"/>
              </a:cxn>
              <a:cxn ang="0">
                <a:pos x="6" y="10"/>
              </a:cxn>
              <a:cxn ang="0">
                <a:pos x="7" y="8"/>
              </a:cxn>
              <a:cxn ang="0">
                <a:pos x="9" y="8"/>
              </a:cxn>
              <a:cxn ang="0">
                <a:pos x="11" y="5"/>
              </a:cxn>
              <a:cxn ang="0">
                <a:pos x="9" y="0"/>
              </a:cxn>
              <a:cxn ang="0">
                <a:pos x="7" y="0"/>
              </a:cxn>
              <a:cxn ang="0">
                <a:pos x="6" y="0"/>
              </a:cxn>
              <a:cxn ang="0">
                <a:pos x="2" y="0"/>
              </a:cxn>
              <a:cxn ang="0">
                <a:pos x="2" y="0"/>
              </a:cxn>
              <a:cxn ang="0">
                <a:pos x="0" y="5"/>
              </a:cxn>
              <a:cxn ang="0">
                <a:pos x="2" y="8"/>
              </a:cxn>
              <a:cxn ang="0">
                <a:pos x="2" y="8"/>
              </a:cxn>
            </a:cxnLst>
            <a:rect l="0" t="0" r="r" b="b"/>
            <a:pathLst>
              <a:path w="11" h="10">
                <a:moveTo>
                  <a:pt x="2" y="8"/>
                </a:moveTo>
                <a:lnTo>
                  <a:pt x="6" y="10"/>
                </a:lnTo>
                <a:lnTo>
                  <a:pt x="7" y="8"/>
                </a:lnTo>
                <a:lnTo>
                  <a:pt x="9" y="8"/>
                </a:lnTo>
                <a:lnTo>
                  <a:pt x="11" y="5"/>
                </a:lnTo>
                <a:lnTo>
                  <a:pt x="9" y="0"/>
                </a:lnTo>
                <a:lnTo>
                  <a:pt x="7" y="0"/>
                </a:lnTo>
                <a:lnTo>
                  <a:pt x="6" y="0"/>
                </a:lnTo>
                <a:lnTo>
                  <a:pt x="2" y="0"/>
                </a:lnTo>
                <a:lnTo>
                  <a:pt x="2" y="0"/>
                </a:lnTo>
                <a:lnTo>
                  <a:pt x="0" y="5"/>
                </a:lnTo>
                <a:lnTo>
                  <a:pt x="2" y="8"/>
                </a:lnTo>
                <a:lnTo>
                  <a:pt x="2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60" name="Freeform 1872"/>
          <p:cNvSpPr>
            <a:spLocks/>
          </p:cNvSpPr>
          <p:nvPr/>
        </p:nvSpPr>
        <p:spPr bwMode="auto">
          <a:xfrm>
            <a:off x="3990975" y="4714875"/>
            <a:ext cx="15875" cy="14288"/>
          </a:xfrm>
          <a:custGeom>
            <a:avLst/>
            <a:gdLst/>
            <a:ahLst/>
            <a:cxnLst>
              <a:cxn ang="0">
                <a:pos x="2" y="9"/>
              </a:cxn>
              <a:cxn ang="0">
                <a:pos x="5" y="9"/>
              </a:cxn>
              <a:cxn ang="0">
                <a:pos x="6" y="9"/>
              </a:cxn>
              <a:cxn ang="0">
                <a:pos x="8" y="8"/>
              </a:cxn>
              <a:cxn ang="0">
                <a:pos x="10" y="6"/>
              </a:cxn>
              <a:cxn ang="0">
                <a:pos x="8" y="1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1" y="1"/>
              </a:cxn>
              <a:cxn ang="0">
                <a:pos x="0" y="6"/>
              </a:cxn>
              <a:cxn ang="0">
                <a:pos x="1" y="8"/>
              </a:cxn>
              <a:cxn ang="0">
                <a:pos x="2" y="9"/>
              </a:cxn>
            </a:cxnLst>
            <a:rect l="0" t="0" r="r" b="b"/>
            <a:pathLst>
              <a:path w="10" h="9">
                <a:moveTo>
                  <a:pt x="2" y="9"/>
                </a:moveTo>
                <a:lnTo>
                  <a:pt x="5" y="9"/>
                </a:lnTo>
                <a:lnTo>
                  <a:pt x="6" y="9"/>
                </a:lnTo>
                <a:lnTo>
                  <a:pt x="8" y="8"/>
                </a:lnTo>
                <a:lnTo>
                  <a:pt x="10" y="6"/>
                </a:lnTo>
                <a:lnTo>
                  <a:pt x="8" y="1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1" y="1"/>
                </a:lnTo>
                <a:lnTo>
                  <a:pt x="0" y="6"/>
                </a:lnTo>
                <a:lnTo>
                  <a:pt x="1" y="8"/>
                </a:lnTo>
                <a:lnTo>
                  <a:pt x="2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61" name="Freeform 1873"/>
          <p:cNvSpPr>
            <a:spLocks/>
          </p:cNvSpPr>
          <p:nvPr/>
        </p:nvSpPr>
        <p:spPr bwMode="auto">
          <a:xfrm>
            <a:off x="3960813" y="4706938"/>
            <a:ext cx="14287" cy="15875"/>
          </a:xfrm>
          <a:custGeom>
            <a:avLst/>
            <a:gdLst/>
            <a:ahLst/>
            <a:cxnLst>
              <a:cxn ang="0">
                <a:pos x="1" y="10"/>
              </a:cxn>
              <a:cxn ang="0">
                <a:pos x="4" y="10"/>
              </a:cxn>
              <a:cxn ang="0">
                <a:pos x="6" y="10"/>
              </a:cxn>
              <a:cxn ang="0">
                <a:pos x="8" y="8"/>
              </a:cxn>
              <a:cxn ang="0">
                <a:pos x="9" y="5"/>
              </a:cxn>
              <a:cxn ang="0">
                <a:pos x="8" y="1"/>
              </a:cxn>
              <a:cxn ang="0">
                <a:pos x="6" y="1"/>
              </a:cxn>
              <a:cxn ang="0">
                <a:pos x="4" y="0"/>
              </a:cxn>
              <a:cxn ang="0">
                <a:pos x="1" y="1"/>
              </a:cxn>
              <a:cxn ang="0">
                <a:pos x="0" y="1"/>
              </a:cxn>
              <a:cxn ang="0">
                <a:pos x="0" y="5"/>
              </a:cxn>
              <a:cxn ang="0">
                <a:pos x="0" y="8"/>
              </a:cxn>
              <a:cxn ang="0">
                <a:pos x="1" y="10"/>
              </a:cxn>
            </a:cxnLst>
            <a:rect l="0" t="0" r="r" b="b"/>
            <a:pathLst>
              <a:path w="9" h="10">
                <a:moveTo>
                  <a:pt x="1" y="10"/>
                </a:moveTo>
                <a:lnTo>
                  <a:pt x="4" y="10"/>
                </a:lnTo>
                <a:lnTo>
                  <a:pt x="6" y="10"/>
                </a:lnTo>
                <a:lnTo>
                  <a:pt x="8" y="8"/>
                </a:lnTo>
                <a:lnTo>
                  <a:pt x="9" y="5"/>
                </a:lnTo>
                <a:lnTo>
                  <a:pt x="8" y="1"/>
                </a:lnTo>
                <a:lnTo>
                  <a:pt x="6" y="1"/>
                </a:lnTo>
                <a:lnTo>
                  <a:pt x="4" y="0"/>
                </a:lnTo>
                <a:lnTo>
                  <a:pt x="1" y="1"/>
                </a:lnTo>
                <a:lnTo>
                  <a:pt x="0" y="1"/>
                </a:lnTo>
                <a:lnTo>
                  <a:pt x="0" y="5"/>
                </a:lnTo>
                <a:lnTo>
                  <a:pt x="0" y="8"/>
                </a:lnTo>
                <a:lnTo>
                  <a:pt x="1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62" name="Freeform 1874"/>
          <p:cNvSpPr>
            <a:spLocks/>
          </p:cNvSpPr>
          <p:nvPr/>
        </p:nvSpPr>
        <p:spPr bwMode="auto">
          <a:xfrm>
            <a:off x="3929063" y="4697413"/>
            <a:ext cx="15875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5" y="10"/>
              </a:cxn>
              <a:cxn ang="0">
                <a:pos x="8" y="10"/>
              </a:cxn>
              <a:cxn ang="0">
                <a:pos x="9" y="8"/>
              </a:cxn>
              <a:cxn ang="0">
                <a:pos x="10" y="5"/>
              </a:cxn>
              <a:cxn ang="0">
                <a:pos x="9" y="2"/>
              </a:cxn>
              <a:cxn ang="0">
                <a:pos x="8" y="1"/>
              </a:cxn>
              <a:cxn ang="0">
                <a:pos x="5" y="0"/>
              </a:cxn>
              <a:cxn ang="0">
                <a:pos x="3" y="1"/>
              </a:cxn>
              <a:cxn ang="0">
                <a:pos x="2" y="2"/>
              </a:cxn>
              <a:cxn ang="0">
                <a:pos x="0" y="5"/>
              </a:cxn>
              <a:cxn ang="0">
                <a:pos x="2" y="8"/>
              </a:cxn>
              <a:cxn ang="0">
                <a:pos x="3" y="10"/>
              </a:cxn>
            </a:cxnLst>
            <a:rect l="0" t="0" r="r" b="b"/>
            <a:pathLst>
              <a:path w="10" h="10">
                <a:moveTo>
                  <a:pt x="3" y="10"/>
                </a:moveTo>
                <a:lnTo>
                  <a:pt x="5" y="10"/>
                </a:lnTo>
                <a:lnTo>
                  <a:pt x="8" y="10"/>
                </a:lnTo>
                <a:lnTo>
                  <a:pt x="9" y="8"/>
                </a:lnTo>
                <a:lnTo>
                  <a:pt x="10" y="5"/>
                </a:lnTo>
                <a:lnTo>
                  <a:pt x="9" y="2"/>
                </a:lnTo>
                <a:lnTo>
                  <a:pt x="8" y="1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5"/>
                </a:lnTo>
                <a:lnTo>
                  <a:pt x="2" y="8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63" name="Freeform 1875"/>
          <p:cNvSpPr>
            <a:spLocks/>
          </p:cNvSpPr>
          <p:nvPr/>
        </p:nvSpPr>
        <p:spPr bwMode="auto">
          <a:xfrm>
            <a:off x="3900488" y="4689475"/>
            <a:ext cx="15875" cy="15875"/>
          </a:xfrm>
          <a:custGeom>
            <a:avLst/>
            <a:gdLst/>
            <a:ahLst/>
            <a:cxnLst>
              <a:cxn ang="0">
                <a:pos x="2" y="10"/>
              </a:cxn>
              <a:cxn ang="0">
                <a:pos x="3" y="10"/>
              </a:cxn>
              <a:cxn ang="0">
                <a:pos x="6" y="10"/>
              </a:cxn>
              <a:cxn ang="0">
                <a:pos x="7" y="8"/>
              </a:cxn>
              <a:cxn ang="0">
                <a:pos x="10" y="5"/>
              </a:cxn>
              <a:cxn ang="0">
                <a:pos x="7" y="1"/>
              </a:cxn>
              <a:cxn ang="0">
                <a:pos x="6" y="0"/>
              </a:cxn>
              <a:cxn ang="0">
                <a:pos x="3" y="0"/>
              </a:cxn>
              <a:cxn ang="0">
                <a:pos x="2" y="0"/>
              </a:cxn>
              <a:cxn ang="0">
                <a:pos x="0" y="1"/>
              </a:cxn>
              <a:cxn ang="0">
                <a:pos x="0" y="5"/>
              </a:cxn>
              <a:cxn ang="0">
                <a:pos x="0" y="8"/>
              </a:cxn>
              <a:cxn ang="0">
                <a:pos x="2" y="10"/>
              </a:cxn>
            </a:cxnLst>
            <a:rect l="0" t="0" r="r" b="b"/>
            <a:pathLst>
              <a:path w="10" h="10">
                <a:moveTo>
                  <a:pt x="2" y="10"/>
                </a:moveTo>
                <a:lnTo>
                  <a:pt x="3" y="10"/>
                </a:lnTo>
                <a:lnTo>
                  <a:pt x="6" y="10"/>
                </a:lnTo>
                <a:lnTo>
                  <a:pt x="7" y="8"/>
                </a:lnTo>
                <a:lnTo>
                  <a:pt x="10" y="5"/>
                </a:lnTo>
                <a:lnTo>
                  <a:pt x="7" y="1"/>
                </a:lnTo>
                <a:lnTo>
                  <a:pt x="6" y="0"/>
                </a:lnTo>
                <a:lnTo>
                  <a:pt x="3" y="0"/>
                </a:lnTo>
                <a:lnTo>
                  <a:pt x="2" y="0"/>
                </a:lnTo>
                <a:lnTo>
                  <a:pt x="0" y="1"/>
                </a:lnTo>
                <a:lnTo>
                  <a:pt x="0" y="5"/>
                </a:lnTo>
                <a:lnTo>
                  <a:pt x="0" y="8"/>
                </a:lnTo>
                <a:lnTo>
                  <a:pt x="2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64" name="Freeform 1876"/>
          <p:cNvSpPr>
            <a:spLocks/>
          </p:cNvSpPr>
          <p:nvPr/>
        </p:nvSpPr>
        <p:spPr bwMode="auto">
          <a:xfrm>
            <a:off x="3867150" y="4681538"/>
            <a:ext cx="17463" cy="15875"/>
          </a:xfrm>
          <a:custGeom>
            <a:avLst/>
            <a:gdLst/>
            <a:ahLst/>
            <a:cxnLst>
              <a:cxn ang="0">
                <a:pos x="3" y="9"/>
              </a:cxn>
              <a:cxn ang="0">
                <a:pos x="6" y="10"/>
              </a:cxn>
              <a:cxn ang="0">
                <a:pos x="8" y="9"/>
              </a:cxn>
              <a:cxn ang="0">
                <a:pos x="9" y="9"/>
              </a:cxn>
              <a:cxn ang="0">
                <a:pos x="11" y="5"/>
              </a:cxn>
              <a:cxn ang="0">
                <a:pos x="9" y="1"/>
              </a:cxn>
              <a:cxn ang="0">
                <a:pos x="8" y="0"/>
              </a:cxn>
              <a:cxn ang="0">
                <a:pos x="6" y="0"/>
              </a:cxn>
              <a:cxn ang="0">
                <a:pos x="3" y="0"/>
              </a:cxn>
              <a:cxn ang="0">
                <a:pos x="2" y="1"/>
              </a:cxn>
              <a:cxn ang="0">
                <a:pos x="0" y="5"/>
              </a:cxn>
              <a:cxn ang="0">
                <a:pos x="2" y="9"/>
              </a:cxn>
              <a:cxn ang="0">
                <a:pos x="3" y="9"/>
              </a:cxn>
            </a:cxnLst>
            <a:rect l="0" t="0" r="r" b="b"/>
            <a:pathLst>
              <a:path w="11" h="10">
                <a:moveTo>
                  <a:pt x="3" y="9"/>
                </a:moveTo>
                <a:lnTo>
                  <a:pt x="6" y="10"/>
                </a:lnTo>
                <a:lnTo>
                  <a:pt x="8" y="9"/>
                </a:lnTo>
                <a:lnTo>
                  <a:pt x="9" y="9"/>
                </a:lnTo>
                <a:lnTo>
                  <a:pt x="11" y="5"/>
                </a:lnTo>
                <a:lnTo>
                  <a:pt x="9" y="1"/>
                </a:lnTo>
                <a:lnTo>
                  <a:pt x="8" y="0"/>
                </a:lnTo>
                <a:lnTo>
                  <a:pt x="6" y="0"/>
                </a:lnTo>
                <a:lnTo>
                  <a:pt x="3" y="0"/>
                </a:lnTo>
                <a:lnTo>
                  <a:pt x="2" y="1"/>
                </a:lnTo>
                <a:lnTo>
                  <a:pt x="0" y="5"/>
                </a:lnTo>
                <a:lnTo>
                  <a:pt x="2" y="9"/>
                </a:lnTo>
                <a:lnTo>
                  <a:pt x="3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65" name="Freeform 1877"/>
          <p:cNvSpPr>
            <a:spLocks/>
          </p:cNvSpPr>
          <p:nvPr/>
        </p:nvSpPr>
        <p:spPr bwMode="auto">
          <a:xfrm>
            <a:off x="3836988" y="4672013"/>
            <a:ext cx="15875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5" y="10"/>
              </a:cxn>
              <a:cxn ang="0">
                <a:pos x="7" y="10"/>
              </a:cxn>
              <a:cxn ang="0">
                <a:pos x="10" y="10"/>
              </a:cxn>
              <a:cxn ang="0">
                <a:pos x="10" y="6"/>
              </a:cxn>
              <a:cxn ang="0">
                <a:pos x="10" y="3"/>
              </a:cxn>
              <a:cxn ang="0">
                <a:pos x="7" y="1"/>
              </a:cxn>
              <a:cxn ang="0">
                <a:pos x="5" y="0"/>
              </a:cxn>
              <a:cxn ang="0">
                <a:pos x="4" y="1"/>
              </a:cxn>
              <a:cxn ang="0">
                <a:pos x="2" y="3"/>
              </a:cxn>
              <a:cxn ang="0">
                <a:pos x="0" y="6"/>
              </a:cxn>
              <a:cxn ang="0">
                <a:pos x="2" y="10"/>
              </a:cxn>
              <a:cxn ang="0">
                <a:pos x="4" y="10"/>
              </a:cxn>
            </a:cxnLst>
            <a:rect l="0" t="0" r="r" b="b"/>
            <a:pathLst>
              <a:path w="10" h="10">
                <a:moveTo>
                  <a:pt x="4" y="10"/>
                </a:moveTo>
                <a:lnTo>
                  <a:pt x="5" y="10"/>
                </a:lnTo>
                <a:lnTo>
                  <a:pt x="7" y="10"/>
                </a:lnTo>
                <a:lnTo>
                  <a:pt x="10" y="10"/>
                </a:lnTo>
                <a:lnTo>
                  <a:pt x="10" y="6"/>
                </a:lnTo>
                <a:lnTo>
                  <a:pt x="10" y="3"/>
                </a:lnTo>
                <a:lnTo>
                  <a:pt x="7" y="1"/>
                </a:lnTo>
                <a:lnTo>
                  <a:pt x="5" y="0"/>
                </a:lnTo>
                <a:lnTo>
                  <a:pt x="4" y="1"/>
                </a:lnTo>
                <a:lnTo>
                  <a:pt x="2" y="3"/>
                </a:lnTo>
                <a:lnTo>
                  <a:pt x="0" y="6"/>
                </a:lnTo>
                <a:lnTo>
                  <a:pt x="2" y="10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66" name="Freeform 1878"/>
          <p:cNvSpPr>
            <a:spLocks/>
          </p:cNvSpPr>
          <p:nvPr/>
        </p:nvSpPr>
        <p:spPr bwMode="auto">
          <a:xfrm>
            <a:off x="3806825" y="4665663"/>
            <a:ext cx="15875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5" y="10"/>
              </a:cxn>
              <a:cxn ang="0">
                <a:pos x="6" y="10"/>
              </a:cxn>
              <a:cxn ang="0">
                <a:pos x="9" y="8"/>
              </a:cxn>
              <a:cxn ang="0">
                <a:pos x="10" y="4"/>
              </a:cxn>
              <a:cxn ang="0">
                <a:pos x="9" y="2"/>
              </a:cxn>
              <a:cxn ang="0">
                <a:pos x="8" y="0"/>
              </a:cxn>
              <a:cxn ang="0">
                <a:pos x="5" y="0"/>
              </a:cxn>
              <a:cxn ang="0">
                <a:pos x="4" y="0"/>
              </a:cxn>
              <a:cxn ang="0">
                <a:pos x="2" y="2"/>
              </a:cxn>
              <a:cxn ang="0">
                <a:pos x="0" y="4"/>
              </a:cxn>
              <a:cxn ang="0">
                <a:pos x="2" y="8"/>
              </a:cxn>
              <a:cxn ang="0">
                <a:pos x="4" y="10"/>
              </a:cxn>
            </a:cxnLst>
            <a:rect l="0" t="0" r="r" b="b"/>
            <a:pathLst>
              <a:path w="10" h="10">
                <a:moveTo>
                  <a:pt x="4" y="10"/>
                </a:moveTo>
                <a:lnTo>
                  <a:pt x="5" y="10"/>
                </a:lnTo>
                <a:lnTo>
                  <a:pt x="6" y="10"/>
                </a:lnTo>
                <a:lnTo>
                  <a:pt x="9" y="8"/>
                </a:lnTo>
                <a:lnTo>
                  <a:pt x="10" y="4"/>
                </a:lnTo>
                <a:lnTo>
                  <a:pt x="9" y="2"/>
                </a:lnTo>
                <a:lnTo>
                  <a:pt x="8" y="0"/>
                </a:lnTo>
                <a:lnTo>
                  <a:pt x="5" y="0"/>
                </a:lnTo>
                <a:lnTo>
                  <a:pt x="4" y="0"/>
                </a:lnTo>
                <a:lnTo>
                  <a:pt x="2" y="2"/>
                </a:lnTo>
                <a:lnTo>
                  <a:pt x="0" y="4"/>
                </a:lnTo>
                <a:lnTo>
                  <a:pt x="2" y="8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67" name="Freeform 1879"/>
          <p:cNvSpPr>
            <a:spLocks/>
          </p:cNvSpPr>
          <p:nvPr/>
        </p:nvSpPr>
        <p:spPr bwMode="auto">
          <a:xfrm>
            <a:off x="3778250" y="4656138"/>
            <a:ext cx="15875" cy="15875"/>
          </a:xfrm>
          <a:custGeom>
            <a:avLst/>
            <a:gdLst/>
            <a:ahLst/>
            <a:cxnLst>
              <a:cxn ang="0">
                <a:pos x="1" y="10"/>
              </a:cxn>
              <a:cxn ang="0">
                <a:pos x="3" y="10"/>
              </a:cxn>
              <a:cxn ang="0">
                <a:pos x="6" y="10"/>
              </a:cxn>
              <a:cxn ang="0">
                <a:pos x="7" y="9"/>
              </a:cxn>
              <a:cxn ang="0">
                <a:pos x="10" y="6"/>
              </a:cxn>
              <a:cxn ang="0">
                <a:pos x="7" y="3"/>
              </a:cxn>
              <a:cxn ang="0">
                <a:pos x="6" y="2"/>
              </a:cxn>
              <a:cxn ang="0">
                <a:pos x="3" y="0"/>
              </a:cxn>
              <a:cxn ang="0">
                <a:pos x="1" y="2"/>
              </a:cxn>
              <a:cxn ang="0">
                <a:pos x="1" y="3"/>
              </a:cxn>
              <a:cxn ang="0">
                <a:pos x="0" y="6"/>
              </a:cxn>
              <a:cxn ang="0">
                <a:pos x="1" y="9"/>
              </a:cxn>
              <a:cxn ang="0">
                <a:pos x="1" y="10"/>
              </a:cxn>
            </a:cxnLst>
            <a:rect l="0" t="0" r="r" b="b"/>
            <a:pathLst>
              <a:path w="10" h="10">
                <a:moveTo>
                  <a:pt x="1" y="10"/>
                </a:moveTo>
                <a:lnTo>
                  <a:pt x="3" y="10"/>
                </a:lnTo>
                <a:lnTo>
                  <a:pt x="6" y="10"/>
                </a:lnTo>
                <a:lnTo>
                  <a:pt x="7" y="9"/>
                </a:lnTo>
                <a:lnTo>
                  <a:pt x="10" y="6"/>
                </a:lnTo>
                <a:lnTo>
                  <a:pt x="7" y="3"/>
                </a:lnTo>
                <a:lnTo>
                  <a:pt x="6" y="2"/>
                </a:lnTo>
                <a:lnTo>
                  <a:pt x="3" y="0"/>
                </a:lnTo>
                <a:lnTo>
                  <a:pt x="1" y="2"/>
                </a:lnTo>
                <a:lnTo>
                  <a:pt x="1" y="3"/>
                </a:lnTo>
                <a:lnTo>
                  <a:pt x="0" y="6"/>
                </a:lnTo>
                <a:lnTo>
                  <a:pt x="1" y="9"/>
                </a:lnTo>
                <a:lnTo>
                  <a:pt x="1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68" name="Freeform 1880"/>
          <p:cNvSpPr>
            <a:spLocks/>
          </p:cNvSpPr>
          <p:nvPr/>
        </p:nvSpPr>
        <p:spPr bwMode="auto">
          <a:xfrm>
            <a:off x="3746500" y="4649788"/>
            <a:ext cx="15875" cy="15875"/>
          </a:xfrm>
          <a:custGeom>
            <a:avLst/>
            <a:gdLst/>
            <a:ahLst/>
            <a:cxnLst>
              <a:cxn ang="0">
                <a:pos x="2" y="10"/>
              </a:cxn>
              <a:cxn ang="0">
                <a:pos x="5" y="10"/>
              </a:cxn>
              <a:cxn ang="0">
                <a:pos x="7" y="10"/>
              </a:cxn>
              <a:cxn ang="0">
                <a:pos x="8" y="8"/>
              </a:cxn>
              <a:cxn ang="0">
                <a:pos x="10" y="4"/>
              </a:cxn>
              <a:cxn ang="0">
                <a:pos x="8" y="2"/>
              </a:cxn>
              <a:cxn ang="0">
                <a:pos x="7" y="1"/>
              </a:cxn>
              <a:cxn ang="0">
                <a:pos x="5" y="0"/>
              </a:cxn>
              <a:cxn ang="0">
                <a:pos x="2" y="1"/>
              </a:cxn>
              <a:cxn ang="0">
                <a:pos x="1" y="2"/>
              </a:cxn>
              <a:cxn ang="0">
                <a:pos x="0" y="4"/>
              </a:cxn>
              <a:cxn ang="0">
                <a:pos x="1" y="8"/>
              </a:cxn>
              <a:cxn ang="0">
                <a:pos x="2" y="10"/>
              </a:cxn>
            </a:cxnLst>
            <a:rect l="0" t="0" r="r" b="b"/>
            <a:pathLst>
              <a:path w="10" h="10">
                <a:moveTo>
                  <a:pt x="2" y="10"/>
                </a:moveTo>
                <a:lnTo>
                  <a:pt x="5" y="10"/>
                </a:lnTo>
                <a:lnTo>
                  <a:pt x="7" y="10"/>
                </a:lnTo>
                <a:lnTo>
                  <a:pt x="8" y="8"/>
                </a:lnTo>
                <a:lnTo>
                  <a:pt x="10" y="4"/>
                </a:lnTo>
                <a:lnTo>
                  <a:pt x="8" y="2"/>
                </a:lnTo>
                <a:lnTo>
                  <a:pt x="7" y="1"/>
                </a:lnTo>
                <a:lnTo>
                  <a:pt x="5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1" y="8"/>
                </a:lnTo>
                <a:lnTo>
                  <a:pt x="2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69" name="Freeform 1881"/>
          <p:cNvSpPr>
            <a:spLocks/>
          </p:cNvSpPr>
          <p:nvPr/>
        </p:nvSpPr>
        <p:spPr bwMode="auto">
          <a:xfrm>
            <a:off x="3714750" y="4643438"/>
            <a:ext cx="15875" cy="12700"/>
          </a:xfrm>
          <a:custGeom>
            <a:avLst/>
            <a:gdLst/>
            <a:ahLst/>
            <a:cxnLst>
              <a:cxn ang="0">
                <a:pos x="4" y="8"/>
              </a:cxn>
              <a:cxn ang="0">
                <a:pos x="5" y="8"/>
              </a:cxn>
              <a:cxn ang="0">
                <a:pos x="7" y="8"/>
              </a:cxn>
              <a:cxn ang="0">
                <a:pos x="9" y="7"/>
              </a:cxn>
              <a:cxn ang="0">
                <a:pos x="10" y="4"/>
              </a:cxn>
              <a:cxn ang="0">
                <a:pos x="9" y="1"/>
              </a:cxn>
              <a:cxn ang="0">
                <a:pos x="7" y="0"/>
              </a:cxn>
              <a:cxn ang="0">
                <a:pos x="5" y="0"/>
              </a:cxn>
              <a:cxn ang="0">
                <a:pos x="4" y="0"/>
              </a:cxn>
              <a:cxn ang="0">
                <a:pos x="1" y="1"/>
              </a:cxn>
              <a:cxn ang="0">
                <a:pos x="0" y="4"/>
              </a:cxn>
              <a:cxn ang="0">
                <a:pos x="1" y="7"/>
              </a:cxn>
              <a:cxn ang="0">
                <a:pos x="4" y="8"/>
              </a:cxn>
            </a:cxnLst>
            <a:rect l="0" t="0" r="r" b="b"/>
            <a:pathLst>
              <a:path w="10" h="8">
                <a:moveTo>
                  <a:pt x="4" y="8"/>
                </a:moveTo>
                <a:lnTo>
                  <a:pt x="5" y="8"/>
                </a:lnTo>
                <a:lnTo>
                  <a:pt x="7" y="8"/>
                </a:lnTo>
                <a:lnTo>
                  <a:pt x="9" y="7"/>
                </a:lnTo>
                <a:lnTo>
                  <a:pt x="10" y="4"/>
                </a:lnTo>
                <a:lnTo>
                  <a:pt x="9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1" y="1"/>
                </a:lnTo>
                <a:lnTo>
                  <a:pt x="0" y="4"/>
                </a:lnTo>
                <a:lnTo>
                  <a:pt x="1" y="7"/>
                </a:lnTo>
                <a:lnTo>
                  <a:pt x="4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70" name="Freeform 1882"/>
          <p:cNvSpPr>
            <a:spLocks/>
          </p:cNvSpPr>
          <p:nvPr/>
        </p:nvSpPr>
        <p:spPr bwMode="auto">
          <a:xfrm>
            <a:off x="3684588" y="4635500"/>
            <a:ext cx="15875" cy="15875"/>
          </a:xfrm>
          <a:custGeom>
            <a:avLst/>
            <a:gdLst/>
            <a:ahLst/>
            <a:cxnLst>
              <a:cxn ang="0">
                <a:pos x="3" y="9"/>
              </a:cxn>
              <a:cxn ang="0">
                <a:pos x="5" y="10"/>
              </a:cxn>
              <a:cxn ang="0">
                <a:pos x="7" y="9"/>
              </a:cxn>
              <a:cxn ang="0">
                <a:pos x="8" y="9"/>
              </a:cxn>
              <a:cxn ang="0">
                <a:pos x="10" y="5"/>
              </a:cxn>
              <a:cxn ang="0">
                <a:pos x="8" y="1"/>
              </a:cxn>
              <a:cxn ang="0">
                <a:pos x="8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0" y="5"/>
              </a:cxn>
              <a:cxn ang="0">
                <a:pos x="2" y="9"/>
              </a:cxn>
              <a:cxn ang="0">
                <a:pos x="3" y="9"/>
              </a:cxn>
            </a:cxnLst>
            <a:rect l="0" t="0" r="r" b="b"/>
            <a:pathLst>
              <a:path w="10" h="10">
                <a:moveTo>
                  <a:pt x="3" y="9"/>
                </a:moveTo>
                <a:lnTo>
                  <a:pt x="5" y="10"/>
                </a:lnTo>
                <a:lnTo>
                  <a:pt x="7" y="9"/>
                </a:lnTo>
                <a:lnTo>
                  <a:pt x="8" y="9"/>
                </a:lnTo>
                <a:lnTo>
                  <a:pt x="10" y="5"/>
                </a:lnTo>
                <a:lnTo>
                  <a:pt x="8" y="1"/>
                </a:lnTo>
                <a:lnTo>
                  <a:pt x="8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0" y="5"/>
                </a:lnTo>
                <a:lnTo>
                  <a:pt x="2" y="9"/>
                </a:lnTo>
                <a:lnTo>
                  <a:pt x="3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71" name="Freeform 1883"/>
          <p:cNvSpPr>
            <a:spLocks/>
          </p:cNvSpPr>
          <p:nvPr/>
        </p:nvSpPr>
        <p:spPr bwMode="auto">
          <a:xfrm>
            <a:off x="3652838" y="4627563"/>
            <a:ext cx="15875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5" y="10"/>
              </a:cxn>
              <a:cxn ang="0">
                <a:pos x="8" y="10"/>
              </a:cxn>
              <a:cxn ang="0">
                <a:pos x="9" y="9"/>
              </a:cxn>
              <a:cxn ang="0">
                <a:pos x="10" y="5"/>
              </a:cxn>
              <a:cxn ang="0">
                <a:pos x="9" y="1"/>
              </a:cxn>
              <a:cxn ang="0">
                <a:pos x="8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0" y="5"/>
              </a:cxn>
              <a:cxn ang="0">
                <a:pos x="2" y="9"/>
              </a:cxn>
              <a:cxn ang="0">
                <a:pos x="3" y="10"/>
              </a:cxn>
            </a:cxnLst>
            <a:rect l="0" t="0" r="r" b="b"/>
            <a:pathLst>
              <a:path w="10" h="10">
                <a:moveTo>
                  <a:pt x="3" y="10"/>
                </a:moveTo>
                <a:lnTo>
                  <a:pt x="5" y="10"/>
                </a:lnTo>
                <a:lnTo>
                  <a:pt x="8" y="10"/>
                </a:lnTo>
                <a:lnTo>
                  <a:pt x="9" y="9"/>
                </a:lnTo>
                <a:lnTo>
                  <a:pt x="10" y="5"/>
                </a:lnTo>
                <a:lnTo>
                  <a:pt x="9" y="1"/>
                </a:lnTo>
                <a:lnTo>
                  <a:pt x="8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0" y="5"/>
                </a:lnTo>
                <a:lnTo>
                  <a:pt x="2" y="9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72" name="Freeform 1884"/>
          <p:cNvSpPr>
            <a:spLocks/>
          </p:cNvSpPr>
          <p:nvPr/>
        </p:nvSpPr>
        <p:spPr bwMode="auto">
          <a:xfrm>
            <a:off x="3622675" y="4619625"/>
            <a:ext cx="15875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5" y="10"/>
              </a:cxn>
              <a:cxn ang="0">
                <a:pos x="7" y="10"/>
              </a:cxn>
              <a:cxn ang="0">
                <a:pos x="8" y="9"/>
              </a:cxn>
              <a:cxn ang="0">
                <a:pos x="10" y="5"/>
              </a:cxn>
              <a:cxn ang="0">
                <a:pos x="8" y="3"/>
              </a:cxn>
              <a:cxn ang="0">
                <a:pos x="7" y="2"/>
              </a:cxn>
              <a:cxn ang="0">
                <a:pos x="5" y="0"/>
              </a:cxn>
              <a:cxn ang="0">
                <a:pos x="3" y="2"/>
              </a:cxn>
              <a:cxn ang="0">
                <a:pos x="2" y="3"/>
              </a:cxn>
              <a:cxn ang="0">
                <a:pos x="0" y="5"/>
              </a:cxn>
              <a:cxn ang="0">
                <a:pos x="2" y="9"/>
              </a:cxn>
              <a:cxn ang="0">
                <a:pos x="3" y="10"/>
              </a:cxn>
            </a:cxnLst>
            <a:rect l="0" t="0" r="r" b="b"/>
            <a:pathLst>
              <a:path w="10" h="10">
                <a:moveTo>
                  <a:pt x="3" y="10"/>
                </a:moveTo>
                <a:lnTo>
                  <a:pt x="5" y="10"/>
                </a:lnTo>
                <a:lnTo>
                  <a:pt x="7" y="10"/>
                </a:lnTo>
                <a:lnTo>
                  <a:pt x="8" y="9"/>
                </a:lnTo>
                <a:lnTo>
                  <a:pt x="10" y="5"/>
                </a:lnTo>
                <a:lnTo>
                  <a:pt x="8" y="3"/>
                </a:lnTo>
                <a:lnTo>
                  <a:pt x="7" y="2"/>
                </a:lnTo>
                <a:lnTo>
                  <a:pt x="5" y="0"/>
                </a:lnTo>
                <a:lnTo>
                  <a:pt x="3" y="2"/>
                </a:lnTo>
                <a:lnTo>
                  <a:pt x="2" y="3"/>
                </a:lnTo>
                <a:lnTo>
                  <a:pt x="0" y="5"/>
                </a:lnTo>
                <a:lnTo>
                  <a:pt x="2" y="9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73" name="Freeform 1885"/>
          <p:cNvSpPr>
            <a:spLocks/>
          </p:cNvSpPr>
          <p:nvPr/>
        </p:nvSpPr>
        <p:spPr bwMode="auto">
          <a:xfrm>
            <a:off x="3592513" y="4614863"/>
            <a:ext cx="15875" cy="14287"/>
          </a:xfrm>
          <a:custGeom>
            <a:avLst/>
            <a:gdLst/>
            <a:ahLst/>
            <a:cxnLst>
              <a:cxn ang="0">
                <a:pos x="2" y="8"/>
              </a:cxn>
              <a:cxn ang="0">
                <a:pos x="5" y="9"/>
              </a:cxn>
              <a:cxn ang="0">
                <a:pos x="6" y="8"/>
              </a:cxn>
              <a:cxn ang="0">
                <a:pos x="9" y="7"/>
              </a:cxn>
              <a:cxn ang="0">
                <a:pos x="10" y="5"/>
              </a:cxn>
              <a:cxn ang="0">
                <a:pos x="9" y="1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1" y="1"/>
              </a:cxn>
              <a:cxn ang="0">
                <a:pos x="0" y="5"/>
              </a:cxn>
              <a:cxn ang="0">
                <a:pos x="1" y="7"/>
              </a:cxn>
              <a:cxn ang="0">
                <a:pos x="2" y="8"/>
              </a:cxn>
            </a:cxnLst>
            <a:rect l="0" t="0" r="r" b="b"/>
            <a:pathLst>
              <a:path w="10" h="9">
                <a:moveTo>
                  <a:pt x="2" y="8"/>
                </a:moveTo>
                <a:lnTo>
                  <a:pt x="5" y="9"/>
                </a:lnTo>
                <a:lnTo>
                  <a:pt x="6" y="8"/>
                </a:lnTo>
                <a:lnTo>
                  <a:pt x="9" y="7"/>
                </a:lnTo>
                <a:lnTo>
                  <a:pt x="10" y="5"/>
                </a:lnTo>
                <a:lnTo>
                  <a:pt x="9" y="1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1" y="1"/>
                </a:lnTo>
                <a:lnTo>
                  <a:pt x="0" y="5"/>
                </a:lnTo>
                <a:lnTo>
                  <a:pt x="1" y="7"/>
                </a:lnTo>
                <a:lnTo>
                  <a:pt x="2" y="8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74" name="Freeform 1886"/>
          <p:cNvSpPr>
            <a:spLocks/>
          </p:cNvSpPr>
          <p:nvPr/>
        </p:nvSpPr>
        <p:spPr bwMode="auto">
          <a:xfrm>
            <a:off x="3560763" y="4606925"/>
            <a:ext cx="15875" cy="17463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6" y="11"/>
              </a:cxn>
              <a:cxn ang="0">
                <a:pos x="8" y="10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8" y="0"/>
              </a:cxn>
              <a:cxn ang="0">
                <a:pos x="6" y="0"/>
              </a:cxn>
              <a:cxn ang="0">
                <a:pos x="4" y="0"/>
              </a:cxn>
              <a:cxn ang="0">
                <a:pos x="1" y="1"/>
              </a:cxn>
              <a:cxn ang="0">
                <a:pos x="0" y="5"/>
              </a:cxn>
              <a:cxn ang="0">
                <a:pos x="1" y="8"/>
              </a:cxn>
              <a:cxn ang="0">
                <a:pos x="4" y="10"/>
              </a:cxn>
            </a:cxnLst>
            <a:rect l="0" t="0" r="r" b="b"/>
            <a:pathLst>
              <a:path w="10" h="11">
                <a:moveTo>
                  <a:pt x="4" y="10"/>
                </a:moveTo>
                <a:lnTo>
                  <a:pt x="6" y="11"/>
                </a:lnTo>
                <a:lnTo>
                  <a:pt x="8" y="10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8" y="0"/>
                </a:lnTo>
                <a:lnTo>
                  <a:pt x="6" y="0"/>
                </a:lnTo>
                <a:lnTo>
                  <a:pt x="4" y="0"/>
                </a:lnTo>
                <a:lnTo>
                  <a:pt x="1" y="1"/>
                </a:lnTo>
                <a:lnTo>
                  <a:pt x="0" y="5"/>
                </a:lnTo>
                <a:lnTo>
                  <a:pt x="1" y="8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75" name="Freeform 1887"/>
          <p:cNvSpPr>
            <a:spLocks/>
          </p:cNvSpPr>
          <p:nvPr/>
        </p:nvSpPr>
        <p:spPr bwMode="auto">
          <a:xfrm>
            <a:off x="3530600" y="4598988"/>
            <a:ext cx="15875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4" y="10"/>
              </a:cxn>
              <a:cxn ang="0">
                <a:pos x="7" y="10"/>
              </a:cxn>
              <a:cxn ang="0">
                <a:pos x="8" y="10"/>
              </a:cxn>
              <a:cxn ang="0">
                <a:pos x="10" y="5"/>
              </a:cxn>
              <a:cxn ang="0">
                <a:pos x="8" y="2"/>
              </a:cxn>
              <a:cxn ang="0">
                <a:pos x="7" y="1"/>
              </a:cxn>
              <a:cxn ang="0">
                <a:pos x="4" y="0"/>
              </a:cxn>
              <a:cxn ang="0">
                <a:pos x="3" y="1"/>
              </a:cxn>
              <a:cxn ang="0">
                <a:pos x="2" y="2"/>
              </a:cxn>
              <a:cxn ang="0">
                <a:pos x="0" y="5"/>
              </a:cxn>
              <a:cxn ang="0">
                <a:pos x="2" y="10"/>
              </a:cxn>
              <a:cxn ang="0">
                <a:pos x="3" y="10"/>
              </a:cxn>
            </a:cxnLst>
            <a:rect l="0" t="0" r="r" b="b"/>
            <a:pathLst>
              <a:path w="10" h="10">
                <a:moveTo>
                  <a:pt x="3" y="10"/>
                </a:moveTo>
                <a:lnTo>
                  <a:pt x="4" y="10"/>
                </a:lnTo>
                <a:lnTo>
                  <a:pt x="7" y="10"/>
                </a:lnTo>
                <a:lnTo>
                  <a:pt x="8" y="10"/>
                </a:lnTo>
                <a:lnTo>
                  <a:pt x="10" y="5"/>
                </a:lnTo>
                <a:lnTo>
                  <a:pt x="8" y="2"/>
                </a:lnTo>
                <a:lnTo>
                  <a:pt x="7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5"/>
                </a:lnTo>
                <a:lnTo>
                  <a:pt x="2" y="10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76" name="Freeform 1888"/>
          <p:cNvSpPr>
            <a:spLocks/>
          </p:cNvSpPr>
          <p:nvPr/>
        </p:nvSpPr>
        <p:spPr bwMode="auto">
          <a:xfrm>
            <a:off x="3500438" y="4592638"/>
            <a:ext cx="15875" cy="15875"/>
          </a:xfrm>
          <a:custGeom>
            <a:avLst/>
            <a:gdLst/>
            <a:ahLst/>
            <a:cxnLst>
              <a:cxn ang="0">
                <a:pos x="2" y="10"/>
              </a:cxn>
              <a:cxn ang="0">
                <a:pos x="5" y="10"/>
              </a:cxn>
              <a:cxn ang="0">
                <a:pos x="6" y="10"/>
              </a:cxn>
              <a:cxn ang="0">
                <a:pos x="8" y="9"/>
              </a:cxn>
              <a:cxn ang="0">
                <a:pos x="10" y="5"/>
              </a:cxn>
              <a:cxn ang="0">
                <a:pos x="8" y="2"/>
              </a:cxn>
              <a:cxn ang="0">
                <a:pos x="6" y="2"/>
              </a:cxn>
              <a:cxn ang="0">
                <a:pos x="5" y="0"/>
              </a:cxn>
              <a:cxn ang="0">
                <a:pos x="2" y="2"/>
              </a:cxn>
              <a:cxn ang="0">
                <a:pos x="1" y="2"/>
              </a:cxn>
              <a:cxn ang="0">
                <a:pos x="0" y="5"/>
              </a:cxn>
              <a:cxn ang="0">
                <a:pos x="1" y="9"/>
              </a:cxn>
              <a:cxn ang="0">
                <a:pos x="2" y="10"/>
              </a:cxn>
            </a:cxnLst>
            <a:rect l="0" t="0" r="r" b="b"/>
            <a:pathLst>
              <a:path w="10" h="10">
                <a:moveTo>
                  <a:pt x="2" y="10"/>
                </a:moveTo>
                <a:lnTo>
                  <a:pt x="5" y="10"/>
                </a:lnTo>
                <a:lnTo>
                  <a:pt x="6" y="10"/>
                </a:lnTo>
                <a:lnTo>
                  <a:pt x="8" y="9"/>
                </a:lnTo>
                <a:lnTo>
                  <a:pt x="10" y="5"/>
                </a:lnTo>
                <a:lnTo>
                  <a:pt x="8" y="2"/>
                </a:lnTo>
                <a:lnTo>
                  <a:pt x="6" y="2"/>
                </a:lnTo>
                <a:lnTo>
                  <a:pt x="5" y="0"/>
                </a:lnTo>
                <a:lnTo>
                  <a:pt x="2" y="2"/>
                </a:lnTo>
                <a:lnTo>
                  <a:pt x="1" y="2"/>
                </a:lnTo>
                <a:lnTo>
                  <a:pt x="0" y="5"/>
                </a:lnTo>
                <a:lnTo>
                  <a:pt x="1" y="9"/>
                </a:lnTo>
                <a:lnTo>
                  <a:pt x="2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77" name="Freeform 1889"/>
          <p:cNvSpPr>
            <a:spLocks/>
          </p:cNvSpPr>
          <p:nvPr/>
        </p:nvSpPr>
        <p:spPr bwMode="auto">
          <a:xfrm>
            <a:off x="3468688" y="4587875"/>
            <a:ext cx="15875" cy="14288"/>
          </a:xfrm>
          <a:custGeom>
            <a:avLst/>
            <a:gdLst/>
            <a:ahLst/>
            <a:cxnLst>
              <a:cxn ang="0">
                <a:pos x="3" y="9"/>
              </a:cxn>
              <a:cxn ang="0">
                <a:pos x="5" y="9"/>
              </a:cxn>
              <a:cxn ang="0">
                <a:pos x="7" y="9"/>
              </a:cxn>
              <a:cxn ang="0">
                <a:pos x="8" y="8"/>
              </a:cxn>
              <a:cxn ang="0">
                <a:pos x="10" y="5"/>
              </a:cxn>
              <a:cxn ang="0">
                <a:pos x="8" y="1"/>
              </a:cxn>
              <a:cxn ang="0">
                <a:pos x="7" y="0"/>
              </a:cxn>
              <a:cxn ang="0">
                <a:pos x="5" y="0"/>
              </a:cxn>
              <a:cxn ang="0">
                <a:pos x="3" y="0"/>
              </a:cxn>
              <a:cxn ang="0">
                <a:pos x="1" y="1"/>
              </a:cxn>
              <a:cxn ang="0">
                <a:pos x="0" y="5"/>
              </a:cxn>
              <a:cxn ang="0">
                <a:pos x="1" y="8"/>
              </a:cxn>
              <a:cxn ang="0">
                <a:pos x="3" y="9"/>
              </a:cxn>
            </a:cxnLst>
            <a:rect l="0" t="0" r="r" b="b"/>
            <a:pathLst>
              <a:path w="10" h="9">
                <a:moveTo>
                  <a:pt x="3" y="9"/>
                </a:moveTo>
                <a:lnTo>
                  <a:pt x="5" y="9"/>
                </a:lnTo>
                <a:lnTo>
                  <a:pt x="7" y="9"/>
                </a:lnTo>
                <a:lnTo>
                  <a:pt x="8" y="8"/>
                </a:lnTo>
                <a:lnTo>
                  <a:pt x="10" y="5"/>
                </a:lnTo>
                <a:lnTo>
                  <a:pt x="8" y="1"/>
                </a:lnTo>
                <a:lnTo>
                  <a:pt x="7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5"/>
                </a:lnTo>
                <a:lnTo>
                  <a:pt x="1" y="8"/>
                </a:lnTo>
                <a:lnTo>
                  <a:pt x="3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78" name="Freeform 1890"/>
          <p:cNvSpPr>
            <a:spLocks/>
          </p:cNvSpPr>
          <p:nvPr/>
        </p:nvSpPr>
        <p:spPr bwMode="auto">
          <a:xfrm>
            <a:off x="3438525" y="4579938"/>
            <a:ext cx="14288" cy="15875"/>
          </a:xfrm>
          <a:custGeom>
            <a:avLst/>
            <a:gdLst/>
            <a:ahLst/>
            <a:cxnLst>
              <a:cxn ang="0">
                <a:pos x="3" y="10"/>
              </a:cxn>
              <a:cxn ang="0">
                <a:pos x="5" y="10"/>
              </a:cxn>
              <a:cxn ang="0">
                <a:pos x="6" y="10"/>
              </a:cxn>
              <a:cxn ang="0">
                <a:pos x="8" y="10"/>
              </a:cxn>
              <a:cxn ang="0">
                <a:pos x="9" y="5"/>
              </a:cxn>
              <a:cxn ang="0">
                <a:pos x="8" y="2"/>
              </a:cxn>
              <a:cxn ang="0">
                <a:pos x="6" y="1"/>
              </a:cxn>
              <a:cxn ang="0">
                <a:pos x="5" y="0"/>
              </a:cxn>
              <a:cxn ang="0">
                <a:pos x="3" y="1"/>
              </a:cxn>
              <a:cxn ang="0">
                <a:pos x="0" y="2"/>
              </a:cxn>
              <a:cxn ang="0">
                <a:pos x="0" y="5"/>
              </a:cxn>
              <a:cxn ang="0">
                <a:pos x="0" y="10"/>
              </a:cxn>
              <a:cxn ang="0">
                <a:pos x="3" y="10"/>
              </a:cxn>
            </a:cxnLst>
            <a:rect l="0" t="0" r="r" b="b"/>
            <a:pathLst>
              <a:path w="9" h="10">
                <a:moveTo>
                  <a:pt x="3" y="10"/>
                </a:moveTo>
                <a:lnTo>
                  <a:pt x="5" y="10"/>
                </a:lnTo>
                <a:lnTo>
                  <a:pt x="6" y="10"/>
                </a:lnTo>
                <a:lnTo>
                  <a:pt x="8" y="10"/>
                </a:lnTo>
                <a:lnTo>
                  <a:pt x="9" y="5"/>
                </a:lnTo>
                <a:lnTo>
                  <a:pt x="8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0" y="2"/>
                </a:lnTo>
                <a:lnTo>
                  <a:pt x="0" y="5"/>
                </a:lnTo>
                <a:lnTo>
                  <a:pt x="0" y="10"/>
                </a:lnTo>
                <a:lnTo>
                  <a:pt x="3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79" name="Freeform 1891"/>
          <p:cNvSpPr>
            <a:spLocks/>
          </p:cNvSpPr>
          <p:nvPr/>
        </p:nvSpPr>
        <p:spPr bwMode="auto">
          <a:xfrm>
            <a:off x="3406775" y="4573588"/>
            <a:ext cx="15875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8" y="10"/>
              </a:cxn>
              <a:cxn ang="0">
                <a:pos x="8" y="9"/>
              </a:cxn>
              <a:cxn ang="0">
                <a:pos x="10" y="5"/>
              </a:cxn>
              <a:cxn ang="0">
                <a:pos x="8" y="2"/>
              </a:cxn>
              <a:cxn ang="0">
                <a:pos x="8" y="2"/>
              </a:cxn>
              <a:cxn ang="0">
                <a:pos x="4" y="0"/>
              </a:cxn>
              <a:cxn ang="0">
                <a:pos x="3" y="2"/>
              </a:cxn>
              <a:cxn ang="0">
                <a:pos x="1" y="2"/>
              </a:cxn>
              <a:cxn ang="0">
                <a:pos x="0" y="5"/>
              </a:cxn>
              <a:cxn ang="0">
                <a:pos x="1" y="9"/>
              </a:cxn>
              <a:cxn ang="0">
                <a:pos x="3" y="10"/>
              </a:cxn>
              <a:cxn ang="0">
                <a:pos x="4" y="10"/>
              </a:cxn>
            </a:cxnLst>
            <a:rect l="0" t="0" r="r" b="b"/>
            <a:pathLst>
              <a:path w="10" h="10">
                <a:moveTo>
                  <a:pt x="4" y="10"/>
                </a:moveTo>
                <a:lnTo>
                  <a:pt x="8" y="10"/>
                </a:lnTo>
                <a:lnTo>
                  <a:pt x="8" y="9"/>
                </a:lnTo>
                <a:lnTo>
                  <a:pt x="10" y="5"/>
                </a:lnTo>
                <a:lnTo>
                  <a:pt x="8" y="2"/>
                </a:lnTo>
                <a:lnTo>
                  <a:pt x="8" y="2"/>
                </a:lnTo>
                <a:lnTo>
                  <a:pt x="4" y="0"/>
                </a:lnTo>
                <a:lnTo>
                  <a:pt x="3" y="2"/>
                </a:lnTo>
                <a:lnTo>
                  <a:pt x="1" y="2"/>
                </a:lnTo>
                <a:lnTo>
                  <a:pt x="0" y="5"/>
                </a:lnTo>
                <a:lnTo>
                  <a:pt x="1" y="9"/>
                </a:lnTo>
                <a:lnTo>
                  <a:pt x="3" y="10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80" name="Freeform 1892"/>
          <p:cNvSpPr>
            <a:spLocks/>
          </p:cNvSpPr>
          <p:nvPr/>
        </p:nvSpPr>
        <p:spPr bwMode="auto">
          <a:xfrm>
            <a:off x="3375025" y="4568825"/>
            <a:ext cx="15875" cy="14288"/>
          </a:xfrm>
          <a:custGeom>
            <a:avLst/>
            <a:gdLst/>
            <a:ahLst/>
            <a:cxnLst>
              <a:cxn ang="0">
                <a:pos x="5" y="9"/>
              </a:cxn>
              <a:cxn ang="0">
                <a:pos x="8" y="9"/>
              </a:cxn>
              <a:cxn ang="0">
                <a:pos x="9" y="8"/>
              </a:cxn>
              <a:cxn ang="0">
                <a:pos x="10" y="5"/>
              </a:cxn>
              <a:cxn ang="0">
                <a:pos x="9" y="1"/>
              </a:cxn>
              <a:cxn ang="0">
                <a:pos x="8" y="0"/>
              </a:cxn>
              <a:cxn ang="0">
                <a:pos x="5" y="0"/>
              </a:cxn>
              <a:cxn ang="0">
                <a:pos x="3" y="0"/>
              </a:cxn>
              <a:cxn ang="0">
                <a:pos x="2" y="1"/>
              </a:cxn>
              <a:cxn ang="0">
                <a:pos x="0" y="5"/>
              </a:cxn>
              <a:cxn ang="0">
                <a:pos x="2" y="8"/>
              </a:cxn>
              <a:cxn ang="0">
                <a:pos x="3" y="9"/>
              </a:cxn>
              <a:cxn ang="0">
                <a:pos x="5" y="9"/>
              </a:cxn>
            </a:cxnLst>
            <a:rect l="0" t="0" r="r" b="b"/>
            <a:pathLst>
              <a:path w="10" h="9">
                <a:moveTo>
                  <a:pt x="5" y="9"/>
                </a:moveTo>
                <a:lnTo>
                  <a:pt x="8" y="9"/>
                </a:lnTo>
                <a:lnTo>
                  <a:pt x="9" y="8"/>
                </a:lnTo>
                <a:lnTo>
                  <a:pt x="10" y="5"/>
                </a:lnTo>
                <a:lnTo>
                  <a:pt x="9" y="1"/>
                </a:lnTo>
                <a:lnTo>
                  <a:pt x="8" y="0"/>
                </a:lnTo>
                <a:lnTo>
                  <a:pt x="5" y="0"/>
                </a:lnTo>
                <a:lnTo>
                  <a:pt x="3" y="0"/>
                </a:lnTo>
                <a:lnTo>
                  <a:pt x="2" y="1"/>
                </a:lnTo>
                <a:lnTo>
                  <a:pt x="0" y="5"/>
                </a:lnTo>
                <a:lnTo>
                  <a:pt x="2" y="8"/>
                </a:lnTo>
                <a:lnTo>
                  <a:pt x="3" y="9"/>
                </a:lnTo>
                <a:lnTo>
                  <a:pt x="5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81" name="Freeform 1893"/>
          <p:cNvSpPr>
            <a:spLocks/>
          </p:cNvSpPr>
          <p:nvPr/>
        </p:nvSpPr>
        <p:spPr bwMode="auto">
          <a:xfrm>
            <a:off x="3344863" y="4562475"/>
            <a:ext cx="14287" cy="15875"/>
          </a:xfrm>
          <a:custGeom>
            <a:avLst/>
            <a:gdLst/>
            <a:ahLst/>
            <a:cxnLst>
              <a:cxn ang="0">
                <a:pos x="4" y="10"/>
              </a:cxn>
              <a:cxn ang="0">
                <a:pos x="7" y="10"/>
              </a:cxn>
              <a:cxn ang="0">
                <a:pos x="8" y="9"/>
              </a:cxn>
              <a:cxn ang="0">
                <a:pos x="9" y="5"/>
              </a:cxn>
              <a:cxn ang="0">
                <a:pos x="8" y="1"/>
              </a:cxn>
              <a:cxn ang="0">
                <a:pos x="7" y="1"/>
              </a:cxn>
              <a:cxn ang="0">
                <a:pos x="4" y="0"/>
              </a:cxn>
              <a:cxn ang="0">
                <a:pos x="3" y="1"/>
              </a:cxn>
              <a:cxn ang="0">
                <a:pos x="1" y="1"/>
              </a:cxn>
              <a:cxn ang="0">
                <a:pos x="0" y="5"/>
              </a:cxn>
              <a:cxn ang="0">
                <a:pos x="1" y="9"/>
              </a:cxn>
              <a:cxn ang="0">
                <a:pos x="3" y="10"/>
              </a:cxn>
              <a:cxn ang="0">
                <a:pos x="4" y="10"/>
              </a:cxn>
            </a:cxnLst>
            <a:rect l="0" t="0" r="r" b="b"/>
            <a:pathLst>
              <a:path w="9" h="10">
                <a:moveTo>
                  <a:pt x="4" y="10"/>
                </a:moveTo>
                <a:lnTo>
                  <a:pt x="7" y="10"/>
                </a:lnTo>
                <a:lnTo>
                  <a:pt x="8" y="9"/>
                </a:lnTo>
                <a:lnTo>
                  <a:pt x="9" y="5"/>
                </a:lnTo>
                <a:lnTo>
                  <a:pt x="8" y="1"/>
                </a:lnTo>
                <a:lnTo>
                  <a:pt x="7" y="1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5"/>
                </a:lnTo>
                <a:lnTo>
                  <a:pt x="1" y="9"/>
                </a:lnTo>
                <a:lnTo>
                  <a:pt x="3" y="10"/>
                </a:lnTo>
                <a:lnTo>
                  <a:pt x="4" y="1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782" name="Freeform 1894"/>
          <p:cNvSpPr>
            <a:spLocks/>
          </p:cNvSpPr>
          <p:nvPr/>
        </p:nvSpPr>
        <p:spPr bwMode="auto">
          <a:xfrm>
            <a:off x="3314700" y="4556125"/>
            <a:ext cx="15875" cy="14288"/>
          </a:xfrm>
          <a:custGeom>
            <a:avLst/>
            <a:gdLst/>
            <a:ahLst/>
            <a:cxnLst>
              <a:cxn ang="0">
                <a:pos x="5" y="9"/>
              </a:cxn>
              <a:cxn ang="0">
                <a:pos x="6" y="9"/>
              </a:cxn>
              <a:cxn ang="0">
                <a:pos x="7" y="9"/>
              </a:cxn>
              <a:cxn ang="0">
                <a:pos x="10" y="5"/>
              </a:cxn>
              <a:cxn ang="0">
                <a:pos x="7" y="2"/>
              </a:cxn>
              <a:cxn ang="0">
                <a:pos x="6" y="0"/>
              </a:cxn>
              <a:cxn ang="0">
                <a:pos x="5" y="0"/>
              </a:cxn>
              <a:cxn ang="0">
                <a:pos x="2" y="0"/>
              </a:cxn>
              <a:cxn ang="0">
                <a:pos x="0" y="2"/>
              </a:cxn>
              <a:cxn ang="0">
                <a:pos x="0" y="5"/>
              </a:cxn>
              <a:cxn ang="0">
                <a:pos x="0" y="9"/>
              </a:cxn>
              <a:cxn ang="0">
                <a:pos x="2" y="9"/>
              </a:cxn>
              <a:cxn ang="0">
                <a:pos x="5" y="9"/>
              </a:cxn>
            </a:cxnLst>
            <a:rect l="0" t="0" r="r" b="b"/>
            <a:pathLst>
              <a:path w="10" h="9">
                <a:moveTo>
                  <a:pt x="5" y="9"/>
                </a:moveTo>
                <a:lnTo>
                  <a:pt x="6" y="9"/>
                </a:lnTo>
                <a:lnTo>
                  <a:pt x="7" y="9"/>
                </a:lnTo>
                <a:lnTo>
                  <a:pt x="10" y="5"/>
                </a:lnTo>
                <a:lnTo>
                  <a:pt x="7" y="2"/>
                </a:lnTo>
                <a:lnTo>
                  <a:pt x="6" y="0"/>
                </a:lnTo>
                <a:lnTo>
                  <a:pt x="5" y="0"/>
                </a:lnTo>
                <a:lnTo>
                  <a:pt x="2" y="0"/>
                </a:lnTo>
                <a:lnTo>
                  <a:pt x="0" y="2"/>
                </a:lnTo>
                <a:lnTo>
                  <a:pt x="0" y="5"/>
                </a:lnTo>
                <a:lnTo>
                  <a:pt x="0" y="9"/>
                </a:lnTo>
                <a:lnTo>
                  <a:pt x="2" y="9"/>
                </a:lnTo>
                <a:lnTo>
                  <a:pt x="5" y="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05" name="Rectangle 1917"/>
          <p:cNvSpPr>
            <a:spLocks noChangeArrowheads="1"/>
          </p:cNvSpPr>
          <p:nvPr/>
        </p:nvSpPr>
        <p:spPr bwMode="auto">
          <a:xfrm>
            <a:off x="6030913" y="1531938"/>
            <a:ext cx="18859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06" name="Rectangle 1918"/>
          <p:cNvSpPr>
            <a:spLocks noChangeArrowheads="1"/>
          </p:cNvSpPr>
          <p:nvPr/>
        </p:nvSpPr>
        <p:spPr bwMode="auto">
          <a:xfrm>
            <a:off x="6107113" y="1576388"/>
            <a:ext cx="192563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36" name="Rectangle 1948"/>
          <p:cNvSpPr>
            <a:spLocks noChangeArrowheads="1"/>
          </p:cNvSpPr>
          <p:nvPr/>
        </p:nvSpPr>
        <p:spPr bwMode="auto">
          <a:xfrm>
            <a:off x="889000" y="5354638"/>
            <a:ext cx="1555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37" name="Freeform 1949"/>
          <p:cNvSpPr>
            <a:spLocks/>
          </p:cNvSpPr>
          <p:nvPr/>
        </p:nvSpPr>
        <p:spPr bwMode="auto">
          <a:xfrm>
            <a:off x="4140200" y="1579563"/>
            <a:ext cx="287338" cy="28575"/>
          </a:xfrm>
          <a:custGeom>
            <a:avLst/>
            <a:gdLst/>
            <a:ahLst/>
            <a:cxnLst>
              <a:cxn ang="0">
                <a:pos x="133" y="16"/>
              </a:cxn>
              <a:cxn ang="0">
                <a:pos x="181" y="16"/>
              </a:cxn>
              <a:cxn ang="0">
                <a:pos x="181" y="0"/>
              </a:cxn>
              <a:cxn ang="0">
                <a:pos x="133" y="0"/>
              </a:cxn>
              <a:cxn ang="0">
                <a:pos x="77" y="0"/>
              </a:cxn>
              <a:cxn ang="0">
                <a:pos x="21" y="1"/>
              </a:cxn>
              <a:cxn ang="0">
                <a:pos x="0" y="3"/>
              </a:cxn>
              <a:cxn ang="0">
                <a:pos x="1" y="18"/>
              </a:cxn>
              <a:cxn ang="0">
                <a:pos x="21" y="18"/>
              </a:cxn>
              <a:cxn ang="0">
                <a:pos x="77" y="17"/>
              </a:cxn>
              <a:cxn ang="0">
                <a:pos x="133" y="16"/>
              </a:cxn>
            </a:cxnLst>
            <a:rect l="0" t="0" r="r" b="b"/>
            <a:pathLst>
              <a:path w="181" h="18">
                <a:moveTo>
                  <a:pt x="133" y="16"/>
                </a:moveTo>
                <a:lnTo>
                  <a:pt x="181" y="16"/>
                </a:lnTo>
                <a:lnTo>
                  <a:pt x="181" y="0"/>
                </a:lnTo>
                <a:lnTo>
                  <a:pt x="133" y="0"/>
                </a:lnTo>
                <a:lnTo>
                  <a:pt x="77" y="0"/>
                </a:lnTo>
                <a:lnTo>
                  <a:pt x="21" y="1"/>
                </a:lnTo>
                <a:lnTo>
                  <a:pt x="0" y="3"/>
                </a:lnTo>
                <a:lnTo>
                  <a:pt x="1" y="18"/>
                </a:lnTo>
                <a:lnTo>
                  <a:pt x="21" y="18"/>
                </a:lnTo>
                <a:lnTo>
                  <a:pt x="77" y="17"/>
                </a:lnTo>
                <a:lnTo>
                  <a:pt x="133" y="16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38" name="Freeform 1950"/>
          <p:cNvSpPr>
            <a:spLocks/>
          </p:cNvSpPr>
          <p:nvPr/>
        </p:nvSpPr>
        <p:spPr bwMode="auto">
          <a:xfrm>
            <a:off x="3851275" y="1587500"/>
            <a:ext cx="212725" cy="42863"/>
          </a:xfrm>
          <a:custGeom>
            <a:avLst/>
            <a:gdLst/>
            <a:ahLst/>
            <a:cxnLst>
              <a:cxn ang="0">
                <a:pos x="134" y="16"/>
              </a:cxn>
              <a:cxn ang="0">
                <a:pos x="132" y="0"/>
              </a:cxn>
              <a:cxn ang="0">
                <a:pos x="94" y="2"/>
              </a:cxn>
              <a:cxn ang="0">
                <a:pos x="38" y="6"/>
              </a:cxn>
              <a:cxn ang="0">
                <a:pos x="0" y="11"/>
              </a:cxn>
              <a:cxn ang="0">
                <a:pos x="1" y="27"/>
              </a:cxn>
              <a:cxn ang="0">
                <a:pos x="38" y="23"/>
              </a:cxn>
              <a:cxn ang="0">
                <a:pos x="94" y="18"/>
              </a:cxn>
              <a:cxn ang="0">
                <a:pos x="134" y="16"/>
              </a:cxn>
            </a:cxnLst>
            <a:rect l="0" t="0" r="r" b="b"/>
            <a:pathLst>
              <a:path w="134" h="27">
                <a:moveTo>
                  <a:pt x="134" y="16"/>
                </a:moveTo>
                <a:lnTo>
                  <a:pt x="132" y="0"/>
                </a:lnTo>
                <a:lnTo>
                  <a:pt x="94" y="2"/>
                </a:lnTo>
                <a:lnTo>
                  <a:pt x="38" y="6"/>
                </a:lnTo>
                <a:lnTo>
                  <a:pt x="0" y="11"/>
                </a:lnTo>
                <a:lnTo>
                  <a:pt x="1" y="27"/>
                </a:lnTo>
                <a:lnTo>
                  <a:pt x="38" y="23"/>
                </a:lnTo>
                <a:lnTo>
                  <a:pt x="94" y="18"/>
                </a:lnTo>
                <a:lnTo>
                  <a:pt x="134" y="16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39" name="Freeform 1951"/>
          <p:cNvSpPr>
            <a:spLocks/>
          </p:cNvSpPr>
          <p:nvPr/>
        </p:nvSpPr>
        <p:spPr bwMode="auto">
          <a:xfrm>
            <a:off x="3560763" y="1612900"/>
            <a:ext cx="212725" cy="50800"/>
          </a:xfrm>
          <a:custGeom>
            <a:avLst/>
            <a:gdLst/>
            <a:ahLst/>
            <a:cxnLst>
              <a:cxn ang="0">
                <a:pos x="134" y="15"/>
              </a:cxn>
              <a:cxn ang="0">
                <a:pos x="133" y="0"/>
              </a:cxn>
              <a:cxn ang="0">
                <a:pos x="113" y="1"/>
              </a:cxn>
              <a:cxn ang="0">
                <a:pos x="61" y="8"/>
              </a:cxn>
              <a:cxn ang="0">
                <a:pos x="8" y="15"/>
              </a:cxn>
              <a:cxn ang="0">
                <a:pos x="0" y="17"/>
              </a:cxn>
              <a:cxn ang="0">
                <a:pos x="4" y="32"/>
              </a:cxn>
              <a:cxn ang="0">
                <a:pos x="8" y="32"/>
              </a:cxn>
              <a:cxn ang="0">
                <a:pos x="61" y="24"/>
              </a:cxn>
              <a:cxn ang="0">
                <a:pos x="113" y="18"/>
              </a:cxn>
              <a:cxn ang="0">
                <a:pos x="134" y="15"/>
              </a:cxn>
            </a:cxnLst>
            <a:rect l="0" t="0" r="r" b="b"/>
            <a:pathLst>
              <a:path w="134" h="32">
                <a:moveTo>
                  <a:pt x="134" y="15"/>
                </a:moveTo>
                <a:lnTo>
                  <a:pt x="133" y="0"/>
                </a:lnTo>
                <a:lnTo>
                  <a:pt x="113" y="1"/>
                </a:lnTo>
                <a:lnTo>
                  <a:pt x="61" y="8"/>
                </a:lnTo>
                <a:lnTo>
                  <a:pt x="8" y="15"/>
                </a:lnTo>
                <a:lnTo>
                  <a:pt x="0" y="17"/>
                </a:lnTo>
                <a:lnTo>
                  <a:pt x="4" y="32"/>
                </a:lnTo>
                <a:lnTo>
                  <a:pt x="8" y="32"/>
                </a:lnTo>
                <a:lnTo>
                  <a:pt x="61" y="24"/>
                </a:lnTo>
                <a:lnTo>
                  <a:pt x="113" y="18"/>
                </a:lnTo>
                <a:lnTo>
                  <a:pt x="134" y="1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40" name="Freeform 1952"/>
          <p:cNvSpPr>
            <a:spLocks/>
          </p:cNvSpPr>
          <p:nvPr/>
        </p:nvSpPr>
        <p:spPr bwMode="auto">
          <a:xfrm>
            <a:off x="3275013" y="1652588"/>
            <a:ext cx="212725" cy="65087"/>
          </a:xfrm>
          <a:custGeom>
            <a:avLst/>
            <a:gdLst/>
            <a:ahLst/>
            <a:cxnLst>
              <a:cxn ang="0">
                <a:pos x="134" y="15"/>
              </a:cxn>
              <a:cxn ang="0">
                <a:pos x="132" y="0"/>
              </a:cxn>
              <a:cxn ang="0">
                <a:pos x="83" y="9"/>
              </a:cxn>
              <a:cxn ang="0">
                <a:pos x="32" y="18"/>
              </a:cxn>
              <a:cxn ang="0">
                <a:pos x="30" y="20"/>
              </a:cxn>
              <a:cxn ang="0">
                <a:pos x="0" y="26"/>
              </a:cxn>
              <a:cxn ang="0">
                <a:pos x="4" y="41"/>
              </a:cxn>
              <a:cxn ang="0">
                <a:pos x="36" y="34"/>
              </a:cxn>
              <a:cxn ang="0">
                <a:pos x="32" y="27"/>
              </a:cxn>
              <a:cxn ang="0">
                <a:pos x="32" y="35"/>
              </a:cxn>
              <a:cxn ang="0">
                <a:pos x="83" y="24"/>
              </a:cxn>
              <a:cxn ang="0">
                <a:pos x="134" y="15"/>
              </a:cxn>
            </a:cxnLst>
            <a:rect l="0" t="0" r="r" b="b"/>
            <a:pathLst>
              <a:path w="134" h="41">
                <a:moveTo>
                  <a:pt x="134" y="15"/>
                </a:moveTo>
                <a:lnTo>
                  <a:pt x="132" y="0"/>
                </a:lnTo>
                <a:lnTo>
                  <a:pt x="83" y="9"/>
                </a:lnTo>
                <a:lnTo>
                  <a:pt x="32" y="18"/>
                </a:lnTo>
                <a:lnTo>
                  <a:pt x="30" y="20"/>
                </a:lnTo>
                <a:lnTo>
                  <a:pt x="0" y="26"/>
                </a:lnTo>
                <a:lnTo>
                  <a:pt x="4" y="41"/>
                </a:lnTo>
                <a:lnTo>
                  <a:pt x="36" y="34"/>
                </a:lnTo>
                <a:lnTo>
                  <a:pt x="32" y="27"/>
                </a:lnTo>
                <a:lnTo>
                  <a:pt x="32" y="35"/>
                </a:lnTo>
                <a:lnTo>
                  <a:pt x="83" y="24"/>
                </a:lnTo>
                <a:lnTo>
                  <a:pt x="134" y="1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41" name="Freeform 1953"/>
          <p:cNvSpPr>
            <a:spLocks/>
          </p:cNvSpPr>
          <p:nvPr/>
        </p:nvSpPr>
        <p:spPr bwMode="auto">
          <a:xfrm>
            <a:off x="2994025" y="1709738"/>
            <a:ext cx="209550" cy="77787"/>
          </a:xfrm>
          <a:custGeom>
            <a:avLst/>
            <a:gdLst/>
            <a:ahLst/>
            <a:cxnLst>
              <a:cxn ang="0">
                <a:pos x="132" y="16"/>
              </a:cxn>
              <a:cxn ang="0">
                <a:pos x="130" y="0"/>
              </a:cxn>
              <a:cxn ang="0">
                <a:pos x="105" y="7"/>
              </a:cxn>
              <a:cxn ang="0">
                <a:pos x="7" y="32"/>
              </a:cxn>
              <a:cxn ang="0">
                <a:pos x="0" y="33"/>
              </a:cxn>
              <a:cxn ang="0">
                <a:pos x="4" y="49"/>
              </a:cxn>
              <a:cxn ang="0">
                <a:pos x="13" y="47"/>
              </a:cxn>
              <a:cxn ang="0">
                <a:pos x="113" y="21"/>
              </a:cxn>
              <a:cxn ang="0">
                <a:pos x="132" y="16"/>
              </a:cxn>
            </a:cxnLst>
            <a:rect l="0" t="0" r="r" b="b"/>
            <a:pathLst>
              <a:path w="132" h="49">
                <a:moveTo>
                  <a:pt x="132" y="16"/>
                </a:moveTo>
                <a:lnTo>
                  <a:pt x="130" y="0"/>
                </a:lnTo>
                <a:lnTo>
                  <a:pt x="105" y="7"/>
                </a:lnTo>
                <a:lnTo>
                  <a:pt x="7" y="32"/>
                </a:lnTo>
                <a:lnTo>
                  <a:pt x="0" y="33"/>
                </a:lnTo>
                <a:lnTo>
                  <a:pt x="4" y="49"/>
                </a:lnTo>
                <a:lnTo>
                  <a:pt x="13" y="47"/>
                </a:lnTo>
                <a:lnTo>
                  <a:pt x="113" y="21"/>
                </a:lnTo>
                <a:lnTo>
                  <a:pt x="132" y="16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42" name="Freeform 1954"/>
          <p:cNvSpPr>
            <a:spLocks/>
          </p:cNvSpPr>
          <p:nvPr/>
        </p:nvSpPr>
        <p:spPr bwMode="auto">
          <a:xfrm>
            <a:off x="2719388" y="1785938"/>
            <a:ext cx="206375" cy="90487"/>
          </a:xfrm>
          <a:custGeom>
            <a:avLst/>
            <a:gdLst/>
            <a:ahLst/>
            <a:cxnLst>
              <a:cxn ang="0">
                <a:pos x="130" y="15"/>
              </a:cxn>
              <a:cxn ang="0">
                <a:pos x="125" y="0"/>
              </a:cxn>
              <a:cxn ang="0">
                <a:pos x="84" y="13"/>
              </a:cxn>
              <a:cxn ang="0">
                <a:pos x="0" y="41"/>
              </a:cxn>
              <a:cxn ang="0">
                <a:pos x="5" y="57"/>
              </a:cxn>
              <a:cxn ang="0">
                <a:pos x="91" y="28"/>
              </a:cxn>
              <a:cxn ang="0">
                <a:pos x="130" y="15"/>
              </a:cxn>
            </a:cxnLst>
            <a:rect l="0" t="0" r="r" b="b"/>
            <a:pathLst>
              <a:path w="130" h="57">
                <a:moveTo>
                  <a:pt x="130" y="15"/>
                </a:moveTo>
                <a:lnTo>
                  <a:pt x="125" y="0"/>
                </a:lnTo>
                <a:lnTo>
                  <a:pt x="84" y="13"/>
                </a:lnTo>
                <a:lnTo>
                  <a:pt x="0" y="41"/>
                </a:lnTo>
                <a:lnTo>
                  <a:pt x="5" y="57"/>
                </a:lnTo>
                <a:lnTo>
                  <a:pt x="91" y="28"/>
                </a:lnTo>
                <a:lnTo>
                  <a:pt x="130" y="1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43" name="Freeform 1955"/>
          <p:cNvSpPr>
            <a:spLocks/>
          </p:cNvSpPr>
          <p:nvPr/>
        </p:nvSpPr>
        <p:spPr bwMode="auto">
          <a:xfrm>
            <a:off x="2447925" y="1878013"/>
            <a:ext cx="206375" cy="103187"/>
          </a:xfrm>
          <a:custGeom>
            <a:avLst/>
            <a:gdLst/>
            <a:ahLst/>
            <a:cxnLst>
              <a:cxn ang="0">
                <a:pos x="130" y="16"/>
              </a:cxn>
              <a:cxn ang="0">
                <a:pos x="124" y="0"/>
              </a:cxn>
              <a:cxn ang="0">
                <a:pos x="70" y="20"/>
              </a:cxn>
              <a:cxn ang="0">
                <a:pos x="0" y="51"/>
              </a:cxn>
              <a:cxn ang="0">
                <a:pos x="7" y="65"/>
              </a:cxn>
              <a:cxn ang="0">
                <a:pos x="77" y="35"/>
              </a:cxn>
              <a:cxn ang="0">
                <a:pos x="130" y="16"/>
              </a:cxn>
            </a:cxnLst>
            <a:rect l="0" t="0" r="r" b="b"/>
            <a:pathLst>
              <a:path w="130" h="65">
                <a:moveTo>
                  <a:pt x="130" y="16"/>
                </a:moveTo>
                <a:lnTo>
                  <a:pt x="124" y="0"/>
                </a:lnTo>
                <a:lnTo>
                  <a:pt x="70" y="20"/>
                </a:lnTo>
                <a:lnTo>
                  <a:pt x="0" y="51"/>
                </a:lnTo>
                <a:lnTo>
                  <a:pt x="7" y="65"/>
                </a:lnTo>
                <a:lnTo>
                  <a:pt x="77" y="35"/>
                </a:lnTo>
                <a:lnTo>
                  <a:pt x="130" y="16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44" name="Freeform 1956"/>
          <p:cNvSpPr>
            <a:spLocks/>
          </p:cNvSpPr>
          <p:nvPr/>
        </p:nvSpPr>
        <p:spPr bwMode="auto">
          <a:xfrm>
            <a:off x="2189163" y="1990725"/>
            <a:ext cx="198437" cy="115888"/>
          </a:xfrm>
          <a:custGeom>
            <a:avLst/>
            <a:gdLst/>
            <a:ahLst/>
            <a:cxnLst>
              <a:cxn ang="0">
                <a:pos x="125" y="15"/>
              </a:cxn>
              <a:cxn ang="0">
                <a:pos x="118" y="0"/>
              </a:cxn>
              <a:cxn ang="0">
                <a:pos x="61" y="27"/>
              </a:cxn>
              <a:cxn ang="0">
                <a:pos x="0" y="60"/>
              </a:cxn>
              <a:cxn ang="0">
                <a:pos x="7" y="73"/>
              </a:cxn>
              <a:cxn ang="0">
                <a:pos x="67" y="42"/>
              </a:cxn>
              <a:cxn ang="0">
                <a:pos x="125" y="15"/>
              </a:cxn>
            </a:cxnLst>
            <a:rect l="0" t="0" r="r" b="b"/>
            <a:pathLst>
              <a:path w="125" h="73">
                <a:moveTo>
                  <a:pt x="125" y="15"/>
                </a:moveTo>
                <a:lnTo>
                  <a:pt x="118" y="0"/>
                </a:lnTo>
                <a:lnTo>
                  <a:pt x="61" y="27"/>
                </a:lnTo>
                <a:lnTo>
                  <a:pt x="0" y="60"/>
                </a:lnTo>
                <a:lnTo>
                  <a:pt x="7" y="73"/>
                </a:lnTo>
                <a:lnTo>
                  <a:pt x="67" y="42"/>
                </a:lnTo>
                <a:lnTo>
                  <a:pt x="125" y="1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45" name="Freeform 1957"/>
          <p:cNvSpPr>
            <a:spLocks/>
          </p:cNvSpPr>
          <p:nvPr/>
        </p:nvSpPr>
        <p:spPr bwMode="auto">
          <a:xfrm>
            <a:off x="1938338" y="2122488"/>
            <a:ext cx="193675" cy="130175"/>
          </a:xfrm>
          <a:custGeom>
            <a:avLst/>
            <a:gdLst/>
            <a:ahLst/>
            <a:cxnLst>
              <a:cxn ang="0">
                <a:pos x="122" y="13"/>
              </a:cxn>
              <a:cxn ang="0">
                <a:pos x="113" y="0"/>
              </a:cxn>
              <a:cxn ang="0">
                <a:pos x="96" y="9"/>
              </a:cxn>
              <a:cxn ang="0">
                <a:pos x="57" y="32"/>
              </a:cxn>
              <a:cxn ang="0">
                <a:pos x="19" y="55"/>
              </a:cxn>
              <a:cxn ang="0">
                <a:pos x="0" y="69"/>
              </a:cxn>
              <a:cxn ang="0">
                <a:pos x="9" y="82"/>
              </a:cxn>
              <a:cxn ang="0">
                <a:pos x="26" y="70"/>
              </a:cxn>
              <a:cxn ang="0">
                <a:pos x="64" y="47"/>
              </a:cxn>
              <a:cxn ang="0">
                <a:pos x="103" y="24"/>
              </a:cxn>
              <a:cxn ang="0">
                <a:pos x="122" y="13"/>
              </a:cxn>
            </a:cxnLst>
            <a:rect l="0" t="0" r="r" b="b"/>
            <a:pathLst>
              <a:path w="122" h="82">
                <a:moveTo>
                  <a:pt x="122" y="13"/>
                </a:moveTo>
                <a:lnTo>
                  <a:pt x="113" y="0"/>
                </a:lnTo>
                <a:lnTo>
                  <a:pt x="96" y="9"/>
                </a:lnTo>
                <a:lnTo>
                  <a:pt x="57" y="32"/>
                </a:lnTo>
                <a:lnTo>
                  <a:pt x="19" y="55"/>
                </a:lnTo>
                <a:lnTo>
                  <a:pt x="0" y="69"/>
                </a:lnTo>
                <a:lnTo>
                  <a:pt x="9" y="82"/>
                </a:lnTo>
                <a:lnTo>
                  <a:pt x="26" y="70"/>
                </a:lnTo>
                <a:lnTo>
                  <a:pt x="64" y="47"/>
                </a:lnTo>
                <a:lnTo>
                  <a:pt x="103" y="24"/>
                </a:lnTo>
                <a:lnTo>
                  <a:pt x="122" y="1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46" name="Freeform 1958"/>
          <p:cNvSpPr>
            <a:spLocks/>
          </p:cNvSpPr>
          <p:nvPr/>
        </p:nvSpPr>
        <p:spPr bwMode="auto">
          <a:xfrm>
            <a:off x="1704975" y="2273300"/>
            <a:ext cx="182563" cy="144463"/>
          </a:xfrm>
          <a:custGeom>
            <a:avLst/>
            <a:gdLst/>
            <a:ahLst/>
            <a:cxnLst>
              <a:cxn ang="0">
                <a:pos x="115" y="14"/>
              </a:cxn>
              <a:cxn ang="0">
                <a:pos x="106" y="0"/>
              </a:cxn>
              <a:cxn ang="0">
                <a:pos x="90" y="11"/>
              </a:cxn>
              <a:cxn ang="0">
                <a:pos x="55" y="37"/>
              </a:cxn>
              <a:cxn ang="0">
                <a:pos x="21" y="63"/>
              </a:cxn>
              <a:cxn ang="0">
                <a:pos x="0" y="79"/>
              </a:cxn>
              <a:cxn ang="0">
                <a:pos x="9" y="91"/>
              </a:cxn>
              <a:cxn ang="0">
                <a:pos x="32" y="74"/>
              </a:cxn>
              <a:cxn ang="0">
                <a:pos x="67" y="48"/>
              </a:cxn>
              <a:cxn ang="0">
                <a:pos x="101" y="23"/>
              </a:cxn>
              <a:cxn ang="0">
                <a:pos x="115" y="14"/>
              </a:cxn>
            </a:cxnLst>
            <a:rect l="0" t="0" r="r" b="b"/>
            <a:pathLst>
              <a:path w="115" h="91">
                <a:moveTo>
                  <a:pt x="115" y="14"/>
                </a:moveTo>
                <a:lnTo>
                  <a:pt x="106" y="0"/>
                </a:lnTo>
                <a:lnTo>
                  <a:pt x="90" y="11"/>
                </a:lnTo>
                <a:lnTo>
                  <a:pt x="55" y="37"/>
                </a:lnTo>
                <a:lnTo>
                  <a:pt x="21" y="63"/>
                </a:lnTo>
                <a:lnTo>
                  <a:pt x="0" y="79"/>
                </a:lnTo>
                <a:lnTo>
                  <a:pt x="9" y="91"/>
                </a:lnTo>
                <a:lnTo>
                  <a:pt x="32" y="74"/>
                </a:lnTo>
                <a:lnTo>
                  <a:pt x="67" y="48"/>
                </a:lnTo>
                <a:lnTo>
                  <a:pt x="101" y="23"/>
                </a:lnTo>
                <a:lnTo>
                  <a:pt x="115" y="14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47" name="Freeform 1959"/>
          <p:cNvSpPr>
            <a:spLocks/>
          </p:cNvSpPr>
          <p:nvPr/>
        </p:nvSpPr>
        <p:spPr bwMode="auto">
          <a:xfrm>
            <a:off x="1487488" y="2446338"/>
            <a:ext cx="171450" cy="158750"/>
          </a:xfrm>
          <a:custGeom>
            <a:avLst/>
            <a:gdLst/>
            <a:ahLst/>
            <a:cxnLst>
              <a:cxn ang="0">
                <a:pos x="108" y="13"/>
              </a:cxn>
              <a:cxn ang="0">
                <a:pos x="98" y="0"/>
              </a:cxn>
              <a:cxn ang="0">
                <a:pos x="91" y="7"/>
              </a:cxn>
              <a:cxn ang="0">
                <a:pos x="58" y="33"/>
              </a:cxn>
              <a:cxn ang="0">
                <a:pos x="29" y="62"/>
              </a:cxn>
              <a:cxn ang="0">
                <a:pos x="0" y="89"/>
              </a:cxn>
              <a:cxn ang="0">
                <a:pos x="12" y="100"/>
              </a:cxn>
              <a:cxn ang="0">
                <a:pos x="40" y="73"/>
              </a:cxn>
              <a:cxn ang="0">
                <a:pos x="71" y="45"/>
              </a:cxn>
              <a:cxn ang="0">
                <a:pos x="102" y="17"/>
              </a:cxn>
              <a:cxn ang="0">
                <a:pos x="108" y="13"/>
              </a:cxn>
            </a:cxnLst>
            <a:rect l="0" t="0" r="r" b="b"/>
            <a:pathLst>
              <a:path w="108" h="100">
                <a:moveTo>
                  <a:pt x="108" y="13"/>
                </a:moveTo>
                <a:lnTo>
                  <a:pt x="98" y="0"/>
                </a:lnTo>
                <a:lnTo>
                  <a:pt x="91" y="7"/>
                </a:lnTo>
                <a:lnTo>
                  <a:pt x="58" y="33"/>
                </a:lnTo>
                <a:lnTo>
                  <a:pt x="29" y="62"/>
                </a:lnTo>
                <a:lnTo>
                  <a:pt x="0" y="89"/>
                </a:lnTo>
                <a:lnTo>
                  <a:pt x="12" y="100"/>
                </a:lnTo>
                <a:lnTo>
                  <a:pt x="40" y="73"/>
                </a:lnTo>
                <a:lnTo>
                  <a:pt x="71" y="45"/>
                </a:lnTo>
                <a:lnTo>
                  <a:pt x="102" y="17"/>
                </a:lnTo>
                <a:lnTo>
                  <a:pt x="108" y="1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48" name="Freeform 1960"/>
          <p:cNvSpPr>
            <a:spLocks/>
          </p:cNvSpPr>
          <p:nvPr/>
        </p:nvSpPr>
        <p:spPr bwMode="auto">
          <a:xfrm>
            <a:off x="1293813" y="2643188"/>
            <a:ext cx="155575" cy="173037"/>
          </a:xfrm>
          <a:custGeom>
            <a:avLst/>
            <a:gdLst/>
            <a:ahLst/>
            <a:cxnLst>
              <a:cxn ang="0">
                <a:pos x="98" y="11"/>
              </a:cxn>
              <a:cxn ang="0">
                <a:pos x="87" y="0"/>
              </a:cxn>
              <a:cxn ang="0">
                <a:pos x="64" y="24"/>
              </a:cxn>
              <a:cxn ang="0">
                <a:pos x="38" y="55"/>
              </a:cxn>
              <a:cxn ang="0">
                <a:pos x="11" y="85"/>
              </a:cxn>
              <a:cxn ang="0">
                <a:pos x="0" y="99"/>
              </a:cxn>
              <a:cxn ang="0">
                <a:pos x="13" y="109"/>
              </a:cxn>
              <a:cxn ang="0">
                <a:pos x="23" y="96"/>
              </a:cxn>
              <a:cxn ang="0">
                <a:pos x="49" y="67"/>
              </a:cxn>
              <a:cxn ang="0">
                <a:pos x="75" y="36"/>
              </a:cxn>
              <a:cxn ang="0">
                <a:pos x="98" y="11"/>
              </a:cxn>
            </a:cxnLst>
            <a:rect l="0" t="0" r="r" b="b"/>
            <a:pathLst>
              <a:path w="98" h="109">
                <a:moveTo>
                  <a:pt x="98" y="11"/>
                </a:moveTo>
                <a:lnTo>
                  <a:pt x="87" y="0"/>
                </a:lnTo>
                <a:lnTo>
                  <a:pt x="64" y="24"/>
                </a:lnTo>
                <a:lnTo>
                  <a:pt x="38" y="55"/>
                </a:lnTo>
                <a:lnTo>
                  <a:pt x="11" y="85"/>
                </a:lnTo>
                <a:lnTo>
                  <a:pt x="0" y="99"/>
                </a:lnTo>
                <a:lnTo>
                  <a:pt x="13" y="109"/>
                </a:lnTo>
                <a:lnTo>
                  <a:pt x="23" y="96"/>
                </a:lnTo>
                <a:lnTo>
                  <a:pt x="49" y="67"/>
                </a:lnTo>
                <a:lnTo>
                  <a:pt x="75" y="36"/>
                </a:lnTo>
                <a:lnTo>
                  <a:pt x="98" y="11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49" name="Freeform 1961"/>
          <p:cNvSpPr>
            <a:spLocks/>
          </p:cNvSpPr>
          <p:nvPr/>
        </p:nvSpPr>
        <p:spPr bwMode="auto">
          <a:xfrm>
            <a:off x="1133475" y="2863850"/>
            <a:ext cx="133350" cy="185738"/>
          </a:xfrm>
          <a:custGeom>
            <a:avLst/>
            <a:gdLst/>
            <a:ahLst/>
            <a:cxnLst>
              <a:cxn ang="0">
                <a:pos x="84" y="9"/>
              </a:cxn>
              <a:cxn ang="0">
                <a:pos x="72" y="0"/>
              </a:cxn>
              <a:cxn ang="0">
                <a:pos x="65" y="9"/>
              </a:cxn>
              <a:cxn ang="0">
                <a:pos x="63" y="10"/>
              </a:cxn>
              <a:cxn ang="0">
                <a:pos x="40" y="43"/>
              </a:cxn>
              <a:cxn ang="0">
                <a:pos x="19" y="74"/>
              </a:cxn>
              <a:cxn ang="0">
                <a:pos x="0" y="107"/>
              </a:cxn>
              <a:cxn ang="0">
                <a:pos x="0" y="108"/>
              </a:cxn>
              <a:cxn ang="0">
                <a:pos x="13" y="117"/>
              </a:cxn>
              <a:cxn ang="0">
                <a:pos x="16" y="113"/>
              </a:cxn>
              <a:cxn ang="0">
                <a:pos x="36" y="82"/>
              </a:cxn>
              <a:cxn ang="0">
                <a:pos x="57" y="49"/>
              </a:cxn>
              <a:cxn ang="0">
                <a:pos x="79" y="17"/>
              </a:cxn>
              <a:cxn ang="0">
                <a:pos x="72" y="14"/>
              </a:cxn>
              <a:cxn ang="0">
                <a:pos x="76" y="20"/>
              </a:cxn>
              <a:cxn ang="0">
                <a:pos x="84" y="9"/>
              </a:cxn>
            </a:cxnLst>
            <a:rect l="0" t="0" r="r" b="b"/>
            <a:pathLst>
              <a:path w="84" h="117">
                <a:moveTo>
                  <a:pt x="84" y="9"/>
                </a:moveTo>
                <a:lnTo>
                  <a:pt x="72" y="0"/>
                </a:lnTo>
                <a:lnTo>
                  <a:pt x="65" y="9"/>
                </a:lnTo>
                <a:lnTo>
                  <a:pt x="63" y="10"/>
                </a:lnTo>
                <a:lnTo>
                  <a:pt x="40" y="43"/>
                </a:lnTo>
                <a:lnTo>
                  <a:pt x="19" y="74"/>
                </a:lnTo>
                <a:lnTo>
                  <a:pt x="0" y="107"/>
                </a:lnTo>
                <a:lnTo>
                  <a:pt x="0" y="108"/>
                </a:lnTo>
                <a:lnTo>
                  <a:pt x="13" y="117"/>
                </a:lnTo>
                <a:lnTo>
                  <a:pt x="16" y="113"/>
                </a:lnTo>
                <a:lnTo>
                  <a:pt x="36" y="82"/>
                </a:lnTo>
                <a:lnTo>
                  <a:pt x="57" y="49"/>
                </a:lnTo>
                <a:lnTo>
                  <a:pt x="79" y="17"/>
                </a:lnTo>
                <a:lnTo>
                  <a:pt x="72" y="14"/>
                </a:lnTo>
                <a:lnTo>
                  <a:pt x="76" y="20"/>
                </a:lnTo>
                <a:lnTo>
                  <a:pt x="84" y="9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50" name="Freeform 1962"/>
          <p:cNvSpPr>
            <a:spLocks/>
          </p:cNvSpPr>
          <p:nvPr/>
        </p:nvSpPr>
        <p:spPr bwMode="auto">
          <a:xfrm>
            <a:off x="1004888" y="3105150"/>
            <a:ext cx="112712" cy="198438"/>
          </a:xfrm>
          <a:custGeom>
            <a:avLst/>
            <a:gdLst/>
            <a:ahLst/>
            <a:cxnLst>
              <a:cxn ang="0">
                <a:pos x="71" y="7"/>
              </a:cxn>
              <a:cxn ang="0">
                <a:pos x="56" y="0"/>
              </a:cxn>
              <a:cxn ang="0">
                <a:pos x="45" y="20"/>
              </a:cxn>
              <a:cxn ang="0">
                <a:pos x="27" y="54"/>
              </a:cxn>
              <a:cxn ang="0">
                <a:pos x="12" y="88"/>
              </a:cxn>
              <a:cxn ang="0">
                <a:pos x="0" y="118"/>
              </a:cxn>
              <a:cxn ang="0">
                <a:pos x="15" y="125"/>
              </a:cxn>
              <a:cxn ang="0">
                <a:pos x="28" y="95"/>
              </a:cxn>
              <a:cxn ang="0">
                <a:pos x="43" y="60"/>
              </a:cxn>
              <a:cxn ang="0">
                <a:pos x="61" y="26"/>
              </a:cxn>
              <a:cxn ang="0">
                <a:pos x="71" y="7"/>
              </a:cxn>
            </a:cxnLst>
            <a:rect l="0" t="0" r="r" b="b"/>
            <a:pathLst>
              <a:path w="71" h="125">
                <a:moveTo>
                  <a:pt x="71" y="7"/>
                </a:moveTo>
                <a:lnTo>
                  <a:pt x="56" y="0"/>
                </a:lnTo>
                <a:lnTo>
                  <a:pt x="45" y="20"/>
                </a:lnTo>
                <a:lnTo>
                  <a:pt x="27" y="54"/>
                </a:lnTo>
                <a:lnTo>
                  <a:pt x="12" y="88"/>
                </a:lnTo>
                <a:lnTo>
                  <a:pt x="0" y="118"/>
                </a:lnTo>
                <a:lnTo>
                  <a:pt x="15" y="125"/>
                </a:lnTo>
                <a:lnTo>
                  <a:pt x="28" y="95"/>
                </a:lnTo>
                <a:lnTo>
                  <a:pt x="43" y="60"/>
                </a:lnTo>
                <a:lnTo>
                  <a:pt x="61" y="26"/>
                </a:lnTo>
                <a:lnTo>
                  <a:pt x="71" y="7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51" name="Freeform 1963"/>
          <p:cNvSpPr>
            <a:spLocks/>
          </p:cNvSpPr>
          <p:nvPr/>
        </p:nvSpPr>
        <p:spPr bwMode="auto">
          <a:xfrm>
            <a:off x="925513" y="3367088"/>
            <a:ext cx="79375" cy="204787"/>
          </a:xfrm>
          <a:custGeom>
            <a:avLst/>
            <a:gdLst/>
            <a:ahLst/>
            <a:cxnLst>
              <a:cxn ang="0">
                <a:pos x="50" y="4"/>
              </a:cxn>
              <a:cxn ang="0">
                <a:pos x="34" y="0"/>
              </a:cxn>
              <a:cxn ang="0">
                <a:pos x="25" y="27"/>
              </a:cxn>
              <a:cxn ang="0">
                <a:pos x="14" y="63"/>
              </a:cxn>
              <a:cxn ang="0">
                <a:pos x="5" y="99"/>
              </a:cxn>
              <a:cxn ang="0">
                <a:pos x="0" y="126"/>
              </a:cxn>
              <a:cxn ang="0">
                <a:pos x="15" y="129"/>
              </a:cxn>
              <a:cxn ang="0">
                <a:pos x="21" y="105"/>
              </a:cxn>
              <a:cxn ang="0">
                <a:pos x="30" y="70"/>
              </a:cxn>
              <a:cxn ang="0">
                <a:pos x="40" y="33"/>
              </a:cxn>
              <a:cxn ang="0">
                <a:pos x="50" y="4"/>
              </a:cxn>
            </a:cxnLst>
            <a:rect l="0" t="0" r="r" b="b"/>
            <a:pathLst>
              <a:path w="50" h="129">
                <a:moveTo>
                  <a:pt x="50" y="4"/>
                </a:moveTo>
                <a:lnTo>
                  <a:pt x="34" y="0"/>
                </a:lnTo>
                <a:lnTo>
                  <a:pt x="25" y="27"/>
                </a:lnTo>
                <a:lnTo>
                  <a:pt x="14" y="63"/>
                </a:lnTo>
                <a:lnTo>
                  <a:pt x="5" y="99"/>
                </a:lnTo>
                <a:lnTo>
                  <a:pt x="0" y="126"/>
                </a:lnTo>
                <a:lnTo>
                  <a:pt x="15" y="129"/>
                </a:lnTo>
                <a:lnTo>
                  <a:pt x="21" y="105"/>
                </a:lnTo>
                <a:lnTo>
                  <a:pt x="30" y="70"/>
                </a:lnTo>
                <a:lnTo>
                  <a:pt x="40" y="33"/>
                </a:lnTo>
                <a:lnTo>
                  <a:pt x="50" y="4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52" name="Freeform 1964"/>
          <p:cNvSpPr>
            <a:spLocks/>
          </p:cNvSpPr>
          <p:nvPr/>
        </p:nvSpPr>
        <p:spPr bwMode="auto">
          <a:xfrm>
            <a:off x="893763" y="3643313"/>
            <a:ext cx="44450" cy="206375"/>
          </a:xfrm>
          <a:custGeom>
            <a:avLst/>
            <a:gdLst/>
            <a:ahLst/>
            <a:cxnLst>
              <a:cxn ang="0">
                <a:pos x="28" y="2"/>
              </a:cxn>
              <a:cxn ang="0">
                <a:pos x="11" y="0"/>
              </a:cxn>
              <a:cxn ang="0">
                <a:pos x="5" y="35"/>
              </a:cxn>
              <a:cxn ang="0">
                <a:pos x="2" y="73"/>
              </a:cxn>
              <a:cxn ang="0">
                <a:pos x="0" y="109"/>
              </a:cxn>
              <a:cxn ang="0">
                <a:pos x="0" y="130"/>
              </a:cxn>
              <a:cxn ang="0">
                <a:pos x="16" y="130"/>
              </a:cxn>
              <a:cxn ang="0">
                <a:pos x="16" y="109"/>
              </a:cxn>
              <a:cxn ang="0">
                <a:pos x="19" y="73"/>
              </a:cxn>
              <a:cxn ang="0">
                <a:pos x="23" y="35"/>
              </a:cxn>
              <a:cxn ang="0">
                <a:pos x="28" y="2"/>
              </a:cxn>
            </a:cxnLst>
            <a:rect l="0" t="0" r="r" b="b"/>
            <a:pathLst>
              <a:path w="28" h="130">
                <a:moveTo>
                  <a:pt x="28" y="2"/>
                </a:moveTo>
                <a:lnTo>
                  <a:pt x="11" y="0"/>
                </a:lnTo>
                <a:lnTo>
                  <a:pt x="5" y="35"/>
                </a:lnTo>
                <a:lnTo>
                  <a:pt x="2" y="73"/>
                </a:lnTo>
                <a:lnTo>
                  <a:pt x="0" y="109"/>
                </a:lnTo>
                <a:lnTo>
                  <a:pt x="0" y="130"/>
                </a:lnTo>
                <a:lnTo>
                  <a:pt x="16" y="130"/>
                </a:lnTo>
                <a:lnTo>
                  <a:pt x="16" y="109"/>
                </a:lnTo>
                <a:lnTo>
                  <a:pt x="19" y="73"/>
                </a:lnTo>
                <a:lnTo>
                  <a:pt x="23" y="35"/>
                </a:lnTo>
                <a:lnTo>
                  <a:pt x="28" y="2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53" name="Freeform 1965"/>
          <p:cNvSpPr>
            <a:spLocks/>
          </p:cNvSpPr>
          <p:nvPr/>
        </p:nvSpPr>
        <p:spPr bwMode="auto">
          <a:xfrm>
            <a:off x="893763" y="3925888"/>
            <a:ext cx="46037" cy="207962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0"/>
              </a:cxn>
              <a:cxn ang="0">
                <a:pos x="0" y="6"/>
              </a:cxn>
              <a:cxn ang="0">
                <a:pos x="2" y="42"/>
              </a:cxn>
              <a:cxn ang="0">
                <a:pos x="5" y="79"/>
              </a:cxn>
              <a:cxn ang="0">
                <a:pos x="11" y="115"/>
              </a:cxn>
              <a:cxn ang="0">
                <a:pos x="14" y="131"/>
              </a:cxn>
              <a:cxn ang="0">
                <a:pos x="29" y="128"/>
              </a:cxn>
              <a:cxn ang="0">
                <a:pos x="28" y="115"/>
              </a:cxn>
              <a:cxn ang="0">
                <a:pos x="23" y="79"/>
              </a:cxn>
              <a:cxn ang="0">
                <a:pos x="19" y="42"/>
              </a:cxn>
              <a:cxn ang="0">
                <a:pos x="16" y="6"/>
              </a:cxn>
              <a:cxn ang="0">
                <a:pos x="16" y="0"/>
              </a:cxn>
            </a:cxnLst>
            <a:rect l="0" t="0" r="r" b="b"/>
            <a:pathLst>
              <a:path w="29" h="131">
                <a:moveTo>
                  <a:pt x="16" y="0"/>
                </a:moveTo>
                <a:lnTo>
                  <a:pt x="0" y="0"/>
                </a:lnTo>
                <a:lnTo>
                  <a:pt x="0" y="6"/>
                </a:lnTo>
                <a:lnTo>
                  <a:pt x="2" y="42"/>
                </a:lnTo>
                <a:lnTo>
                  <a:pt x="5" y="79"/>
                </a:lnTo>
                <a:lnTo>
                  <a:pt x="11" y="115"/>
                </a:lnTo>
                <a:lnTo>
                  <a:pt x="14" y="131"/>
                </a:lnTo>
                <a:lnTo>
                  <a:pt x="29" y="128"/>
                </a:lnTo>
                <a:lnTo>
                  <a:pt x="28" y="115"/>
                </a:lnTo>
                <a:lnTo>
                  <a:pt x="23" y="79"/>
                </a:lnTo>
                <a:lnTo>
                  <a:pt x="19" y="42"/>
                </a:lnTo>
                <a:lnTo>
                  <a:pt x="16" y="6"/>
                </a:lnTo>
                <a:lnTo>
                  <a:pt x="16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54" name="Freeform 1966"/>
          <p:cNvSpPr>
            <a:spLocks/>
          </p:cNvSpPr>
          <p:nvPr/>
        </p:nvSpPr>
        <p:spPr bwMode="auto">
          <a:xfrm>
            <a:off x="930275" y="4205288"/>
            <a:ext cx="82550" cy="204787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3"/>
              </a:cxn>
              <a:cxn ang="0">
                <a:pos x="2" y="15"/>
              </a:cxn>
              <a:cxn ang="0">
                <a:pos x="11" y="51"/>
              </a:cxn>
              <a:cxn ang="0">
                <a:pos x="22" y="86"/>
              </a:cxn>
              <a:cxn ang="0">
                <a:pos x="32" y="121"/>
              </a:cxn>
              <a:cxn ang="0">
                <a:pos x="36" y="129"/>
              </a:cxn>
              <a:cxn ang="0">
                <a:pos x="52" y="124"/>
              </a:cxn>
              <a:cxn ang="0">
                <a:pos x="48" y="114"/>
              </a:cxn>
              <a:cxn ang="0">
                <a:pos x="37" y="78"/>
              </a:cxn>
              <a:cxn ang="0">
                <a:pos x="27" y="43"/>
              </a:cxn>
              <a:cxn ang="0">
                <a:pos x="18" y="9"/>
              </a:cxn>
              <a:cxn ang="0">
                <a:pos x="16" y="0"/>
              </a:cxn>
            </a:cxnLst>
            <a:rect l="0" t="0" r="r" b="b"/>
            <a:pathLst>
              <a:path w="52" h="129">
                <a:moveTo>
                  <a:pt x="16" y="0"/>
                </a:moveTo>
                <a:lnTo>
                  <a:pt x="0" y="3"/>
                </a:lnTo>
                <a:lnTo>
                  <a:pt x="2" y="15"/>
                </a:lnTo>
                <a:lnTo>
                  <a:pt x="11" y="51"/>
                </a:lnTo>
                <a:lnTo>
                  <a:pt x="22" y="86"/>
                </a:lnTo>
                <a:lnTo>
                  <a:pt x="32" y="121"/>
                </a:lnTo>
                <a:lnTo>
                  <a:pt x="36" y="129"/>
                </a:lnTo>
                <a:lnTo>
                  <a:pt x="52" y="124"/>
                </a:lnTo>
                <a:lnTo>
                  <a:pt x="48" y="114"/>
                </a:lnTo>
                <a:lnTo>
                  <a:pt x="37" y="78"/>
                </a:lnTo>
                <a:lnTo>
                  <a:pt x="27" y="43"/>
                </a:lnTo>
                <a:lnTo>
                  <a:pt x="18" y="9"/>
                </a:lnTo>
                <a:lnTo>
                  <a:pt x="16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55" name="Freeform 1967"/>
          <p:cNvSpPr>
            <a:spLocks/>
          </p:cNvSpPr>
          <p:nvPr/>
        </p:nvSpPr>
        <p:spPr bwMode="auto">
          <a:xfrm>
            <a:off x="1016000" y="4471988"/>
            <a:ext cx="111125" cy="198437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0" y="7"/>
              </a:cxn>
              <a:cxn ang="0">
                <a:pos x="5" y="22"/>
              </a:cxn>
              <a:cxn ang="0">
                <a:pos x="20" y="56"/>
              </a:cxn>
              <a:cxn ang="0">
                <a:pos x="38" y="90"/>
              </a:cxn>
              <a:cxn ang="0">
                <a:pos x="55" y="122"/>
              </a:cxn>
              <a:cxn ang="0">
                <a:pos x="56" y="125"/>
              </a:cxn>
              <a:cxn ang="0">
                <a:pos x="70" y="116"/>
              </a:cxn>
              <a:cxn ang="0">
                <a:pos x="70" y="116"/>
              </a:cxn>
              <a:cxn ang="0">
                <a:pos x="54" y="84"/>
              </a:cxn>
              <a:cxn ang="0">
                <a:pos x="36" y="49"/>
              </a:cxn>
              <a:cxn ang="0">
                <a:pos x="21" y="15"/>
              </a:cxn>
              <a:cxn ang="0">
                <a:pos x="15" y="0"/>
              </a:cxn>
            </a:cxnLst>
            <a:rect l="0" t="0" r="r" b="b"/>
            <a:pathLst>
              <a:path w="70" h="125">
                <a:moveTo>
                  <a:pt x="15" y="0"/>
                </a:moveTo>
                <a:lnTo>
                  <a:pt x="0" y="7"/>
                </a:lnTo>
                <a:lnTo>
                  <a:pt x="5" y="22"/>
                </a:lnTo>
                <a:lnTo>
                  <a:pt x="20" y="56"/>
                </a:lnTo>
                <a:lnTo>
                  <a:pt x="38" y="90"/>
                </a:lnTo>
                <a:lnTo>
                  <a:pt x="55" y="122"/>
                </a:lnTo>
                <a:lnTo>
                  <a:pt x="56" y="125"/>
                </a:lnTo>
                <a:lnTo>
                  <a:pt x="70" y="116"/>
                </a:lnTo>
                <a:lnTo>
                  <a:pt x="70" y="116"/>
                </a:lnTo>
                <a:lnTo>
                  <a:pt x="54" y="84"/>
                </a:lnTo>
                <a:lnTo>
                  <a:pt x="36" y="49"/>
                </a:lnTo>
                <a:lnTo>
                  <a:pt x="21" y="15"/>
                </a:lnTo>
                <a:lnTo>
                  <a:pt x="15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56" name="Freeform 1968"/>
          <p:cNvSpPr>
            <a:spLocks/>
          </p:cNvSpPr>
          <p:nvPr/>
        </p:nvSpPr>
        <p:spPr bwMode="auto">
          <a:xfrm>
            <a:off x="1144588" y="4724400"/>
            <a:ext cx="139700" cy="184150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8"/>
              </a:cxn>
              <a:cxn ang="0">
                <a:pos x="12" y="29"/>
              </a:cxn>
              <a:cxn ang="0">
                <a:pos x="33" y="60"/>
              </a:cxn>
              <a:cxn ang="0">
                <a:pos x="56" y="92"/>
              </a:cxn>
              <a:cxn ang="0">
                <a:pos x="58" y="94"/>
              </a:cxn>
              <a:cxn ang="0">
                <a:pos x="74" y="116"/>
              </a:cxn>
              <a:cxn ang="0">
                <a:pos x="88" y="108"/>
              </a:cxn>
              <a:cxn ang="0">
                <a:pos x="69" y="83"/>
              </a:cxn>
              <a:cxn ang="0">
                <a:pos x="65" y="89"/>
              </a:cxn>
              <a:cxn ang="0">
                <a:pos x="72" y="86"/>
              </a:cxn>
              <a:cxn ang="0">
                <a:pos x="50" y="54"/>
              </a:cxn>
              <a:cxn ang="0">
                <a:pos x="29" y="22"/>
              </a:cxn>
              <a:cxn ang="0">
                <a:pos x="14" y="0"/>
              </a:cxn>
            </a:cxnLst>
            <a:rect l="0" t="0" r="r" b="b"/>
            <a:pathLst>
              <a:path w="88" h="116">
                <a:moveTo>
                  <a:pt x="14" y="0"/>
                </a:moveTo>
                <a:lnTo>
                  <a:pt x="0" y="8"/>
                </a:lnTo>
                <a:lnTo>
                  <a:pt x="12" y="29"/>
                </a:lnTo>
                <a:lnTo>
                  <a:pt x="33" y="60"/>
                </a:lnTo>
                <a:lnTo>
                  <a:pt x="56" y="92"/>
                </a:lnTo>
                <a:lnTo>
                  <a:pt x="58" y="94"/>
                </a:lnTo>
                <a:lnTo>
                  <a:pt x="74" y="116"/>
                </a:lnTo>
                <a:lnTo>
                  <a:pt x="88" y="108"/>
                </a:lnTo>
                <a:lnTo>
                  <a:pt x="69" y="83"/>
                </a:lnTo>
                <a:lnTo>
                  <a:pt x="65" y="89"/>
                </a:lnTo>
                <a:lnTo>
                  <a:pt x="72" y="86"/>
                </a:lnTo>
                <a:lnTo>
                  <a:pt x="50" y="54"/>
                </a:lnTo>
                <a:lnTo>
                  <a:pt x="29" y="22"/>
                </a:lnTo>
                <a:lnTo>
                  <a:pt x="14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57" name="Freeform 1969"/>
          <p:cNvSpPr>
            <a:spLocks/>
          </p:cNvSpPr>
          <p:nvPr/>
        </p:nvSpPr>
        <p:spPr bwMode="auto">
          <a:xfrm>
            <a:off x="1309688" y="4954588"/>
            <a:ext cx="160337" cy="173037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0" y="10"/>
              </a:cxn>
              <a:cxn ang="0">
                <a:pos x="1" y="12"/>
              </a:cxn>
              <a:cxn ang="0">
                <a:pos x="28" y="43"/>
              </a:cxn>
              <a:cxn ang="0">
                <a:pos x="54" y="72"/>
              </a:cxn>
              <a:cxn ang="0">
                <a:pos x="82" y="101"/>
              </a:cxn>
              <a:cxn ang="0">
                <a:pos x="88" y="109"/>
              </a:cxn>
              <a:cxn ang="0">
                <a:pos x="101" y="97"/>
              </a:cxn>
              <a:cxn ang="0">
                <a:pos x="93" y="90"/>
              </a:cxn>
              <a:cxn ang="0">
                <a:pos x="65" y="61"/>
              </a:cxn>
              <a:cxn ang="0">
                <a:pos x="39" y="30"/>
              </a:cxn>
              <a:cxn ang="0">
                <a:pos x="13" y="0"/>
              </a:cxn>
              <a:cxn ang="0">
                <a:pos x="14" y="0"/>
              </a:cxn>
            </a:cxnLst>
            <a:rect l="0" t="0" r="r" b="b"/>
            <a:pathLst>
              <a:path w="101" h="109">
                <a:moveTo>
                  <a:pt x="14" y="0"/>
                </a:moveTo>
                <a:lnTo>
                  <a:pt x="0" y="10"/>
                </a:lnTo>
                <a:lnTo>
                  <a:pt x="1" y="12"/>
                </a:lnTo>
                <a:lnTo>
                  <a:pt x="28" y="43"/>
                </a:lnTo>
                <a:lnTo>
                  <a:pt x="54" y="72"/>
                </a:lnTo>
                <a:lnTo>
                  <a:pt x="82" y="101"/>
                </a:lnTo>
                <a:lnTo>
                  <a:pt x="88" y="109"/>
                </a:lnTo>
                <a:lnTo>
                  <a:pt x="101" y="97"/>
                </a:lnTo>
                <a:lnTo>
                  <a:pt x="93" y="90"/>
                </a:lnTo>
                <a:lnTo>
                  <a:pt x="65" y="61"/>
                </a:lnTo>
                <a:lnTo>
                  <a:pt x="39" y="30"/>
                </a:lnTo>
                <a:lnTo>
                  <a:pt x="13" y="0"/>
                </a:lnTo>
                <a:lnTo>
                  <a:pt x="14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58" name="Freeform 1970"/>
          <p:cNvSpPr>
            <a:spLocks/>
          </p:cNvSpPr>
          <p:nvPr/>
        </p:nvSpPr>
        <p:spPr bwMode="auto">
          <a:xfrm>
            <a:off x="1506538" y="5164138"/>
            <a:ext cx="174625" cy="1555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11"/>
              </a:cxn>
              <a:cxn ang="0">
                <a:pos x="17" y="27"/>
              </a:cxn>
              <a:cxn ang="0">
                <a:pos x="46" y="55"/>
              </a:cxn>
              <a:cxn ang="0">
                <a:pos x="79" y="83"/>
              </a:cxn>
              <a:cxn ang="0">
                <a:pos x="98" y="98"/>
              </a:cxn>
              <a:cxn ang="0">
                <a:pos x="110" y="86"/>
              </a:cxn>
              <a:cxn ang="0">
                <a:pos x="90" y="72"/>
              </a:cxn>
              <a:cxn ang="0">
                <a:pos x="59" y="44"/>
              </a:cxn>
              <a:cxn ang="0">
                <a:pos x="28" y="16"/>
              </a:cxn>
              <a:cxn ang="0">
                <a:pos x="12" y="0"/>
              </a:cxn>
            </a:cxnLst>
            <a:rect l="0" t="0" r="r" b="b"/>
            <a:pathLst>
              <a:path w="110" h="98">
                <a:moveTo>
                  <a:pt x="12" y="0"/>
                </a:moveTo>
                <a:lnTo>
                  <a:pt x="0" y="11"/>
                </a:lnTo>
                <a:lnTo>
                  <a:pt x="17" y="27"/>
                </a:lnTo>
                <a:lnTo>
                  <a:pt x="46" y="55"/>
                </a:lnTo>
                <a:lnTo>
                  <a:pt x="79" y="83"/>
                </a:lnTo>
                <a:lnTo>
                  <a:pt x="98" y="98"/>
                </a:lnTo>
                <a:lnTo>
                  <a:pt x="110" y="86"/>
                </a:lnTo>
                <a:lnTo>
                  <a:pt x="90" y="72"/>
                </a:lnTo>
                <a:lnTo>
                  <a:pt x="59" y="44"/>
                </a:lnTo>
                <a:lnTo>
                  <a:pt x="28" y="16"/>
                </a:lnTo>
                <a:lnTo>
                  <a:pt x="12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59" name="Freeform 1971"/>
          <p:cNvSpPr>
            <a:spLocks/>
          </p:cNvSpPr>
          <p:nvPr/>
        </p:nvSpPr>
        <p:spPr bwMode="auto">
          <a:xfrm>
            <a:off x="1724025" y="5351463"/>
            <a:ext cx="187325" cy="139700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2"/>
              </a:cxn>
              <a:cxn ang="0">
                <a:pos x="9" y="17"/>
              </a:cxn>
              <a:cxn ang="0">
                <a:pos x="43" y="43"/>
              </a:cxn>
              <a:cxn ang="0">
                <a:pos x="78" y="69"/>
              </a:cxn>
              <a:cxn ang="0">
                <a:pos x="108" y="88"/>
              </a:cxn>
              <a:cxn ang="0">
                <a:pos x="118" y="76"/>
              </a:cxn>
              <a:cxn ang="0">
                <a:pos x="89" y="57"/>
              </a:cxn>
              <a:cxn ang="0">
                <a:pos x="55" y="32"/>
              </a:cxn>
              <a:cxn ang="0">
                <a:pos x="20" y="6"/>
              </a:cxn>
              <a:cxn ang="0">
                <a:pos x="10" y="0"/>
              </a:cxn>
            </a:cxnLst>
            <a:rect l="0" t="0" r="r" b="b"/>
            <a:pathLst>
              <a:path w="118" h="88">
                <a:moveTo>
                  <a:pt x="10" y="0"/>
                </a:moveTo>
                <a:lnTo>
                  <a:pt x="0" y="12"/>
                </a:lnTo>
                <a:lnTo>
                  <a:pt x="9" y="17"/>
                </a:lnTo>
                <a:lnTo>
                  <a:pt x="43" y="43"/>
                </a:lnTo>
                <a:lnTo>
                  <a:pt x="78" y="69"/>
                </a:lnTo>
                <a:lnTo>
                  <a:pt x="108" y="88"/>
                </a:lnTo>
                <a:lnTo>
                  <a:pt x="118" y="76"/>
                </a:lnTo>
                <a:lnTo>
                  <a:pt x="89" y="57"/>
                </a:lnTo>
                <a:lnTo>
                  <a:pt x="55" y="32"/>
                </a:lnTo>
                <a:lnTo>
                  <a:pt x="20" y="6"/>
                </a:lnTo>
                <a:lnTo>
                  <a:pt x="10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60" name="Freeform 1972"/>
          <p:cNvSpPr>
            <a:spLocks/>
          </p:cNvSpPr>
          <p:nvPr/>
        </p:nvSpPr>
        <p:spPr bwMode="auto">
          <a:xfrm>
            <a:off x="1960563" y="5514975"/>
            <a:ext cx="195262" cy="128588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13"/>
              </a:cxn>
              <a:cxn ang="0">
                <a:pos x="5" y="17"/>
              </a:cxn>
              <a:cxn ang="0">
                <a:pos x="43" y="40"/>
              </a:cxn>
              <a:cxn ang="0">
                <a:pos x="82" y="63"/>
              </a:cxn>
              <a:cxn ang="0">
                <a:pos x="114" y="81"/>
              </a:cxn>
              <a:cxn ang="0">
                <a:pos x="123" y="66"/>
              </a:cxn>
              <a:cxn ang="0">
                <a:pos x="89" y="48"/>
              </a:cxn>
              <a:cxn ang="0">
                <a:pos x="50" y="25"/>
              </a:cxn>
              <a:cxn ang="0">
                <a:pos x="12" y="2"/>
              </a:cxn>
              <a:cxn ang="0">
                <a:pos x="9" y="0"/>
              </a:cxn>
            </a:cxnLst>
            <a:rect l="0" t="0" r="r" b="b"/>
            <a:pathLst>
              <a:path w="123" h="81">
                <a:moveTo>
                  <a:pt x="9" y="0"/>
                </a:moveTo>
                <a:lnTo>
                  <a:pt x="0" y="13"/>
                </a:lnTo>
                <a:lnTo>
                  <a:pt x="5" y="17"/>
                </a:lnTo>
                <a:lnTo>
                  <a:pt x="43" y="40"/>
                </a:lnTo>
                <a:lnTo>
                  <a:pt x="82" y="63"/>
                </a:lnTo>
                <a:lnTo>
                  <a:pt x="114" y="81"/>
                </a:lnTo>
                <a:lnTo>
                  <a:pt x="123" y="66"/>
                </a:lnTo>
                <a:lnTo>
                  <a:pt x="89" y="48"/>
                </a:lnTo>
                <a:lnTo>
                  <a:pt x="50" y="25"/>
                </a:lnTo>
                <a:lnTo>
                  <a:pt x="12" y="2"/>
                </a:lnTo>
                <a:lnTo>
                  <a:pt x="9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61" name="Freeform 1973"/>
          <p:cNvSpPr>
            <a:spLocks/>
          </p:cNvSpPr>
          <p:nvPr/>
        </p:nvSpPr>
        <p:spPr bwMode="auto">
          <a:xfrm>
            <a:off x="2212975" y="5656263"/>
            <a:ext cx="201613" cy="11588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15"/>
              </a:cxn>
              <a:cxn ang="0">
                <a:pos x="46" y="38"/>
              </a:cxn>
              <a:cxn ang="0">
                <a:pos x="118" y="73"/>
              </a:cxn>
              <a:cxn ang="0">
                <a:pos x="127" y="58"/>
              </a:cxn>
              <a:cxn ang="0">
                <a:pos x="52" y="23"/>
              </a:cxn>
              <a:cxn ang="0">
                <a:pos x="7" y="0"/>
              </a:cxn>
            </a:cxnLst>
            <a:rect l="0" t="0" r="r" b="b"/>
            <a:pathLst>
              <a:path w="127" h="73">
                <a:moveTo>
                  <a:pt x="7" y="0"/>
                </a:moveTo>
                <a:lnTo>
                  <a:pt x="0" y="15"/>
                </a:lnTo>
                <a:lnTo>
                  <a:pt x="46" y="38"/>
                </a:lnTo>
                <a:lnTo>
                  <a:pt x="118" y="73"/>
                </a:lnTo>
                <a:lnTo>
                  <a:pt x="127" y="58"/>
                </a:lnTo>
                <a:lnTo>
                  <a:pt x="52" y="23"/>
                </a:lnTo>
                <a:lnTo>
                  <a:pt x="7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62" name="Freeform 1974"/>
          <p:cNvSpPr>
            <a:spLocks/>
          </p:cNvSpPr>
          <p:nvPr/>
        </p:nvSpPr>
        <p:spPr bwMode="auto">
          <a:xfrm>
            <a:off x="2473325" y="5780088"/>
            <a:ext cx="206375" cy="1016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14"/>
              </a:cxn>
              <a:cxn ang="0">
                <a:pos x="54" y="37"/>
              </a:cxn>
              <a:cxn ang="0">
                <a:pos x="124" y="64"/>
              </a:cxn>
              <a:cxn ang="0">
                <a:pos x="130" y="50"/>
              </a:cxn>
              <a:cxn ang="0">
                <a:pos x="61" y="23"/>
              </a:cxn>
              <a:cxn ang="0">
                <a:pos x="6" y="0"/>
              </a:cxn>
            </a:cxnLst>
            <a:rect l="0" t="0" r="r" b="b"/>
            <a:pathLst>
              <a:path w="130" h="64">
                <a:moveTo>
                  <a:pt x="6" y="0"/>
                </a:moveTo>
                <a:lnTo>
                  <a:pt x="0" y="14"/>
                </a:lnTo>
                <a:lnTo>
                  <a:pt x="54" y="37"/>
                </a:lnTo>
                <a:lnTo>
                  <a:pt x="124" y="64"/>
                </a:lnTo>
                <a:lnTo>
                  <a:pt x="130" y="50"/>
                </a:lnTo>
                <a:lnTo>
                  <a:pt x="61" y="23"/>
                </a:lnTo>
                <a:lnTo>
                  <a:pt x="6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63" name="Freeform 1975"/>
          <p:cNvSpPr>
            <a:spLocks/>
          </p:cNvSpPr>
          <p:nvPr/>
        </p:nvSpPr>
        <p:spPr bwMode="auto">
          <a:xfrm>
            <a:off x="2743200" y="5883275"/>
            <a:ext cx="207963" cy="889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16"/>
              </a:cxn>
              <a:cxn ang="0">
                <a:pos x="69" y="39"/>
              </a:cxn>
              <a:cxn ang="0">
                <a:pos x="126" y="56"/>
              </a:cxn>
              <a:cxn ang="0">
                <a:pos x="131" y="41"/>
              </a:cxn>
              <a:cxn ang="0">
                <a:pos x="76" y="25"/>
              </a:cxn>
              <a:cxn ang="0">
                <a:pos x="6" y="0"/>
              </a:cxn>
            </a:cxnLst>
            <a:rect l="0" t="0" r="r" b="b"/>
            <a:pathLst>
              <a:path w="131" h="56">
                <a:moveTo>
                  <a:pt x="6" y="0"/>
                </a:moveTo>
                <a:lnTo>
                  <a:pt x="0" y="16"/>
                </a:lnTo>
                <a:lnTo>
                  <a:pt x="69" y="39"/>
                </a:lnTo>
                <a:lnTo>
                  <a:pt x="126" y="56"/>
                </a:lnTo>
                <a:lnTo>
                  <a:pt x="131" y="41"/>
                </a:lnTo>
                <a:lnTo>
                  <a:pt x="76" y="25"/>
                </a:lnTo>
                <a:lnTo>
                  <a:pt x="6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64" name="Freeform 1976"/>
          <p:cNvSpPr>
            <a:spLocks/>
          </p:cNvSpPr>
          <p:nvPr/>
        </p:nvSpPr>
        <p:spPr bwMode="auto">
          <a:xfrm>
            <a:off x="3021013" y="5972175"/>
            <a:ext cx="211137" cy="74613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5"/>
              </a:cxn>
              <a:cxn ang="0">
                <a:pos x="88" y="38"/>
              </a:cxn>
              <a:cxn ang="0">
                <a:pos x="129" y="47"/>
              </a:cxn>
              <a:cxn ang="0">
                <a:pos x="133" y="32"/>
              </a:cxn>
              <a:cxn ang="0">
                <a:pos x="96" y="23"/>
              </a:cxn>
              <a:cxn ang="0">
                <a:pos x="4" y="0"/>
              </a:cxn>
            </a:cxnLst>
            <a:rect l="0" t="0" r="r" b="b"/>
            <a:pathLst>
              <a:path w="133" h="47">
                <a:moveTo>
                  <a:pt x="4" y="0"/>
                </a:moveTo>
                <a:lnTo>
                  <a:pt x="0" y="15"/>
                </a:lnTo>
                <a:lnTo>
                  <a:pt x="88" y="38"/>
                </a:lnTo>
                <a:lnTo>
                  <a:pt x="129" y="47"/>
                </a:lnTo>
                <a:lnTo>
                  <a:pt x="133" y="32"/>
                </a:lnTo>
                <a:lnTo>
                  <a:pt x="96" y="23"/>
                </a:lnTo>
                <a:lnTo>
                  <a:pt x="4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65" name="Freeform 1977"/>
          <p:cNvSpPr>
            <a:spLocks/>
          </p:cNvSpPr>
          <p:nvPr/>
        </p:nvSpPr>
        <p:spPr bwMode="auto">
          <a:xfrm>
            <a:off x="3302000" y="6038850"/>
            <a:ext cx="211138" cy="6350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16"/>
              </a:cxn>
              <a:cxn ang="0">
                <a:pos x="13" y="19"/>
              </a:cxn>
              <a:cxn ang="0">
                <a:pos x="15" y="20"/>
              </a:cxn>
              <a:cxn ang="0">
                <a:pos x="66" y="29"/>
              </a:cxn>
              <a:cxn ang="0">
                <a:pos x="118" y="38"/>
              </a:cxn>
              <a:cxn ang="0">
                <a:pos x="131" y="40"/>
              </a:cxn>
              <a:cxn ang="0">
                <a:pos x="133" y="25"/>
              </a:cxn>
              <a:cxn ang="0">
                <a:pos x="118" y="22"/>
              </a:cxn>
              <a:cxn ang="0">
                <a:pos x="66" y="14"/>
              </a:cxn>
              <a:cxn ang="0">
                <a:pos x="15" y="3"/>
              </a:cxn>
              <a:cxn ang="0">
                <a:pos x="15" y="11"/>
              </a:cxn>
              <a:cxn ang="0">
                <a:pos x="19" y="4"/>
              </a:cxn>
              <a:cxn ang="0">
                <a:pos x="3" y="0"/>
              </a:cxn>
            </a:cxnLst>
            <a:rect l="0" t="0" r="r" b="b"/>
            <a:pathLst>
              <a:path w="133" h="40">
                <a:moveTo>
                  <a:pt x="3" y="0"/>
                </a:moveTo>
                <a:lnTo>
                  <a:pt x="0" y="16"/>
                </a:lnTo>
                <a:lnTo>
                  <a:pt x="13" y="19"/>
                </a:lnTo>
                <a:lnTo>
                  <a:pt x="15" y="20"/>
                </a:lnTo>
                <a:lnTo>
                  <a:pt x="66" y="29"/>
                </a:lnTo>
                <a:lnTo>
                  <a:pt x="118" y="38"/>
                </a:lnTo>
                <a:lnTo>
                  <a:pt x="131" y="40"/>
                </a:lnTo>
                <a:lnTo>
                  <a:pt x="133" y="25"/>
                </a:lnTo>
                <a:lnTo>
                  <a:pt x="118" y="22"/>
                </a:lnTo>
                <a:lnTo>
                  <a:pt x="66" y="14"/>
                </a:lnTo>
                <a:lnTo>
                  <a:pt x="15" y="3"/>
                </a:lnTo>
                <a:lnTo>
                  <a:pt x="15" y="11"/>
                </a:lnTo>
                <a:lnTo>
                  <a:pt x="19" y="4"/>
                </a:lnTo>
                <a:lnTo>
                  <a:pt x="3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66" name="Freeform 1978"/>
          <p:cNvSpPr>
            <a:spLocks/>
          </p:cNvSpPr>
          <p:nvPr/>
        </p:nvSpPr>
        <p:spPr bwMode="auto">
          <a:xfrm>
            <a:off x="3587750" y="6091238"/>
            <a:ext cx="211138" cy="52387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16"/>
              </a:cxn>
              <a:cxn ang="0">
                <a:pos x="44" y="22"/>
              </a:cxn>
              <a:cxn ang="0">
                <a:pos x="96" y="28"/>
              </a:cxn>
              <a:cxn ang="0">
                <a:pos x="132" y="33"/>
              </a:cxn>
              <a:cxn ang="0">
                <a:pos x="133" y="16"/>
              </a:cxn>
              <a:cxn ang="0">
                <a:pos x="96" y="12"/>
              </a:cxn>
              <a:cxn ang="0">
                <a:pos x="44" y="5"/>
              </a:cxn>
              <a:cxn ang="0">
                <a:pos x="3" y="0"/>
              </a:cxn>
            </a:cxnLst>
            <a:rect l="0" t="0" r="r" b="b"/>
            <a:pathLst>
              <a:path w="133" h="33">
                <a:moveTo>
                  <a:pt x="3" y="0"/>
                </a:moveTo>
                <a:lnTo>
                  <a:pt x="0" y="16"/>
                </a:lnTo>
                <a:lnTo>
                  <a:pt x="44" y="22"/>
                </a:lnTo>
                <a:lnTo>
                  <a:pt x="96" y="28"/>
                </a:lnTo>
                <a:lnTo>
                  <a:pt x="132" y="33"/>
                </a:lnTo>
                <a:lnTo>
                  <a:pt x="133" y="16"/>
                </a:lnTo>
                <a:lnTo>
                  <a:pt x="96" y="12"/>
                </a:lnTo>
                <a:lnTo>
                  <a:pt x="44" y="5"/>
                </a:lnTo>
                <a:lnTo>
                  <a:pt x="3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67" name="Freeform 1979"/>
          <p:cNvSpPr>
            <a:spLocks/>
          </p:cNvSpPr>
          <p:nvPr/>
        </p:nvSpPr>
        <p:spPr bwMode="auto">
          <a:xfrm>
            <a:off x="3876675" y="6124575"/>
            <a:ext cx="212725" cy="412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7"/>
              </a:cxn>
              <a:cxn ang="0">
                <a:pos x="22" y="19"/>
              </a:cxn>
              <a:cxn ang="0">
                <a:pos x="78" y="23"/>
              </a:cxn>
              <a:cxn ang="0">
                <a:pos x="133" y="26"/>
              </a:cxn>
              <a:cxn ang="0">
                <a:pos x="133" y="26"/>
              </a:cxn>
              <a:cxn ang="0">
                <a:pos x="134" y="9"/>
              </a:cxn>
              <a:cxn ang="0">
                <a:pos x="133" y="9"/>
              </a:cxn>
              <a:cxn ang="0">
                <a:pos x="78" y="7"/>
              </a:cxn>
              <a:cxn ang="0">
                <a:pos x="22" y="2"/>
              </a:cxn>
              <a:cxn ang="0">
                <a:pos x="2" y="0"/>
              </a:cxn>
            </a:cxnLst>
            <a:rect l="0" t="0" r="r" b="b"/>
            <a:pathLst>
              <a:path w="134" h="26">
                <a:moveTo>
                  <a:pt x="2" y="0"/>
                </a:moveTo>
                <a:lnTo>
                  <a:pt x="0" y="17"/>
                </a:lnTo>
                <a:lnTo>
                  <a:pt x="22" y="19"/>
                </a:lnTo>
                <a:lnTo>
                  <a:pt x="78" y="23"/>
                </a:lnTo>
                <a:lnTo>
                  <a:pt x="133" y="26"/>
                </a:lnTo>
                <a:lnTo>
                  <a:pt x="133" y="26"/>
                </a:lnTo>
                <a:lnTo>
                  <a:pt x="134" y="9"/>
                </a:lnTo>
                <a:lnTo>
                  <a:pt x="133" y="9"/>
                </a:lnTo>
                <a:lnTo>
                  <a:pt x="78" y="7"/>
                </a:lnTo>
                <a:lnTo>
                  <a:pt x="22" y="2"/>
                </a:lnTo>
                <a:lnTo>
                  <a:pt x="2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68" name="Freeform 1980"/>
          <p:cNvSpPr>
            <a:spLocks/>
          </p:cNvSpPr>
          <p:nvPr/>
        </p:nvSpPr>
        <p:spPr bwMode="auto">
          <a:xfrm>
            <a:off x="4167188" y="6143625"/>
            <a:ext cx="209550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"/>
              </a:cxn>
              <a:cxn ang="0">
                <a:pos x="4" y="17"/>
              </a:cxn>
              <a:cxn ang="0">
                <a:pos x="60" y="18"/>
              </a:cxn>
              <a:cxn ang="0">
                <a:pos x="116" y="18"/>
              </a:cxn>
              <a:cxn ang="0">
                <a:pos x="132" y="18"/>
              </a:cxn>
              <a:cxn ang="0">
                <a:pos x="132" y="2"/>
              </a:cxn>
              <a:cxn ang="0">
                <a:pos x="116" y="2"/>
              </a:cxn>
              <a:cxn ang="0">
                <a:pos x="60" y="1"/>
              </a:cxn>
              <a:cxn ang="0">
                <a:pos x="4" y="0"/>
              </a:cxn>
              <a:cxn ang="0">
                <a:pos x="0" y="0"/>
              </a:cxn>
            </a:cxnLst>
            <a:rect l="0" t="0" r="r" b="b"/>
            <a:pathLst>
              <a:path w="132" h="18">
                <a:moveTo>
                  <a:pt x="0" y="0"/>
                </a:moveTo>
                <a:lnTo>
                  <a:pt x="0" y="16"/>
                </a:lnTo>
                <a:lnTo>
                  <a:pt x="4" y="17"/>
                </a:lnTo>
                <a:lnTo>
                  <a:pt x="60" y="18"/>
                </a:lnTo>
                <a:lnTo>
                  <a:pt x="116" y="18"/>
                </a:lnTo>
                <a:lnTo>
                  <a:pt x="132" y="18"/>
                </a:lnTo>
                <a:lnTo>
                  <a:pt x="132" y="2"/>
                </a:lnTo>
                <a:lnTo>
                  <a:pt x="116" y="2"/>
                </a:lnTo>
                <a:lnTo>
                  <a:pt x="60" y="1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69" name="Freeform 1981"/>
          <p:cNvSpPr>
            <a:spLocks/>
          </p:cNvSpPr>
          <p:nvPr/>
        </p:nvSpPr>
        <p:spPr bwMode="auto">
          <a:xfrm>
            <a:off x="4457700" y="6135688"/>
            <a:ext cx="211138" cy="36512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23"/>
              </a:cxn>
              <a:cxn ang="0">
                <a:pos x="45" y="22"/>
              </a:cxn>
              <a:cxn ang="0">
                <a:pos x="99" y="19"/>
              </a:cxn>
              <a:cxn ang="0">
                <a:pos x="133" y="17"/>
              </a:cxn>
              <a:cxn ang="0">
                <a:pos x="132" y="0"/>
              </a:cxn>
              <a:cxn ang="0">
                <a:pos x="99" y="2"/>
              </a:cxn>
              <a:cxn ang="0">
                <a:pos x="45" y="5"/>
              </a:cxn>
              <a:cxn ang="0">
                <a:pos x="0" y="6"/>
              </a:cxn>
            </a:cxnLst>
            <a:rect l="0" t="0" r="r" b="b"/>
            <a:pathLst>
              <a:path w="133" h="23">
                <a:moveTo>
                  <a:pt x="0" y="6"/>
                </a:moveTo>
                <a:lnTo>
                  <a:pt x="0" y="23"/>
                </a:lnTo>
                <a:lnTo>
                  <a:pt x="45" y="22"/>
                </a:lnTo>
                <a:lnTo>
                  <a:pt x="99" y="19"/>
                </a:lnTo>
                <a:lnTo>
                  <a:pt x="133" y="17"/>
                </a:lnTo>
                <a:lnTo>
                  <a:pt x="132" y="0"/>
                </a:lnTo>
                <a:lnTo>
                  <a:pt x="99" y="2"/>
                </a:lnTo>
                <a:lnTo>
                  <a:pt x="45" y="5"/>
                </a:lnTo>
                <a:lnTo>
                  <a:pt x="0" y="6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70" name="Freeform 1982"/>
          <p:cNvSpPr>
            <a:spLocks/>
          </p:cNvSpPr>
          <p:nvPr/>
        </p:nvSpPr>
        <p:spPr bwMode="auto">
          <a:xfrm>
            <a:off x="4746625" y="6111875"/>
            <a:ext cx="209550" cy="4445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0" y="28"/>
              </a:cxn>
              <a:cxn ang="0">
                <a:pos x="28" y="27"/>
              </a:cxn>
              <a:cxn ang="0">
                <a:pos x="81" y="22"/>
              </a:cxn>
              <a:cxn ang="0">
                <a:pos x="132" y="16"/>
              </a:cxn>
              <a:cxn ang="0">
                <a:pos x="131" y="0"/>
              </a:cxn>
              <a:cxn ang="0">
                <a:pos x="81" y="5"/>
              </a:cxn>
              <a:cxn ang="0">
                <a:pos x="28" y="10"/>
              </a:cxn>
              <a:cxn ang="0">
                <a:pos x="0" y="13"/>
              </a:cxn>
            </a:cxnLst>
            <a:rect l="0" t="0" r="r" b="b"/>
            <a:pathLst>
              <a:path w="132" h="28">
                <a:moveTo>
                  <a:pt x="0" y="13"/>
                </a:moveTo>
                <a:lnTo>
                  <a:pt x="0" y="28"/>
                </a:lnTo>
                <a:lnTo>
                  <a:pt x="28" y="27"/>
                </a:lnTo>
                <a:lnTo>
                  <a:pt x="81" y="22"/>
                </a:lnTo>
                <a:lnTo>
                  <a:pt x="132" y="16"/>
                </a:lnTo>
                <a:lnTo>
                  <a:pt x="131" y="0"/>
                </a:lnTo>
                <a:lnTo>
                  <a:pt x="81" y="5"/>
                </a:lnTo>
                <a:lnTo>
                  <a:pt x="28" y="10"/>
                </a:lnTo>
                <a:lnTo>
                  <a:pt x="0" y="1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71" name="Freeform 1983"/>
          <p:cNvSpPr>
            <a:spLocks/>
          </p:cNvSpPr>
          <p:nvPr/>
        </p:nvSpPr>
        <p:spPr bwMode="auto">
          <a:xfrm>
            <a:off x="5033963" y="6070600"/>
            <a:ext cx="209550" cy="55563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" y="35"/>
              </a:cxn>
              <a:cxn ang="0">
                <a:pos x="7" y="35"/>
              </a:cxn>
              <a:cxn ang="0">
                <a:pos x="59" y="28"/>
              </a:cxn>
              <a:cxn ang="0">
                <a:pos x="113" y="18"/>
              </a:cxn>
              <a:cxn ang="0">
                <a:pos x="132" y="14"/>
              </a:cxn>
              <a:cxn ang="0">
                <a:pos x="130" y="0"/>
              </a:cxn>
              <a:cxn ang="0">
                <a:pos x="113" y="2"/>
              </a:cxn>
              <a:cxn ang="0">
                <a:pos x="59" y="12"/>
              </a:cxn>
              <a:cxn ang="0">
                <a:pos x="7" y="18"/>
              </a:cxn>
              <a:cxn ang="0">
                <a:pos x="0" y="19"/>
              </a:cxn>
            </a:cxnLst>
            <a:rect l="0" t="0" r="r" b="b"/>
            <a:pathLst>
              <a:path w="132" h="35">
                <a:moveTo>
                  <a:pt x="0" y="19"/>
                </a:moveTo>
                <a:lnTo>
                  <a:pt x="2" y="35"/>
                </a:lnTo>
                <a:lnTo>
                  <a:pt x="7" y="35"/>
                </a:lnTo>
                <a:lnTo>
                  <a:pt x="59" y="28"/>
                </a:lnTo>
                <a:lnTo>
                  <a:pt x="113" y="18"/>
                </a:lnTo>
                <a:lnTo>
                  <a:pt x="132" y="14"/>
                </a:lnTo>
                <a:lnTo>
                  <a:pt x="130" y="0"/>
                </a:lnTo>
                <a:lnTo>
                  <a:pt x="113" y="2"/>
                </a:lnTo>
                <a:lnTo>
                  <a:pt x="59" y="12"/>
                </a:lnTo>
                <a:lnTo>
                  <a:pt x="7" y="18"/>
                </a:lnTo>
                <a:lnTo>
                  <a:pt x="0" y="19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72" name="Freeform 1984"/>
          <p:cNvSpPr>
            <a:spLocks/>
          </p:cNvSpPr>
          <p:nvPr/>
        </p:nvSpPr>
        <p:spPr bwMode="auto">
          <a:xfrm>
            <a:off x="5319713" y="6010275"/>
            <a:ext cx="209550" cy="69850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2" y="44"/>
              </a:cxn>
              <a:cxn ang="0">
                <a:pos x="34" y="38"/>
              </a:cxn>
              <a:cxn ang="0">
                <a:pos x="38" y="37"/>
              </a:cxn>
              <a:cxn ang="0">
                <a:pos x="132" y="15"/>
              </a:cxn>
              <a:cxn ang="0">
                <a:pos x="129" y="0"/>
              </a:cxn>
              <a:cxn ang="0">
                <a:pos x="32" y="22"/>
              </a:cxn>
              <a:cxn ang="0">
                <a:pos x="34" y="29"/>
              </a:cxn>
              <a:cxn ang="0">
                <a:pos x="34" y="21"/>
              </a:cxn>
              <a:cxn ang="0">
                <a:pos x="0" y="28"/>
              </a:cxn>
            </a:cxnLst>
            <a:rect l="0" t="0" r="r" b="b"/>
            <a:pathLst>
              <a:path w="132" h="44">
                <a:moveTo>
                  <a:pt x="0" y="28"/>
                </a:moveTo>
                <a:lnTo>
                  <a:pt x="2" y="44"/>
                </a:lnTo>
                <a:lnTo>
                  <a:pt x="34" y="38"/>
                </a:lnTo>
                <a:lnTo>
                  <a:pt x="38" y="37"/>
                </a:lnTo>
                <a:lnTo>
                  <a:pt x="132" y="15"/>
                </a:lnTo>
                <a:lnTo>
                  <a:pt x="129" y="0"/>
                </a:lnTo>
                <a:lnTo>
                  <a:pt x="32" y="22"/>
                </a:lnTo>
                <a:lnTo>
                  <a:pt x="34" y="29"/>
                </a:lnTo>
                <a:lnTo>
                  <a:pt x="34" y="21"/>
                </a:lnTo>
                <a:lnTo>
                  <a:pt x="0" y="28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73" name="Freeform 1985"/>
          <p:cNvSpPr>
            <a:spLocks/>
          </p:cNvSpPr>
          <p:nvPr/>
        </p:nvSpPr>
        <p:spPr bwMode="auto">
          <a:xfrm>
            <a:off x="5599113" y="5934075"/>
            <a:ext cx="211137" cy="80963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5" y="51"/>
              </a:cxn>
              <a:cxn ang="0">
                <a:pos x="62" y="36"/>
              </a:cxn>
              <a:cxn ang="0">
                <a:pos x="133" y="16"/>
              </a:cxn>
              <a:cxn ang="0">
                <a:pos x="128" y="0"/>
              </a:cxn>
              <a:cxn ang="0">
                <a:pos x="56" y="22"/>
              </a:cxn>
              <a:cxn ang="0">
                <a:pos x="0" y="36"/>
              </a:cxn>
            </a:cxnLst>
            <a:rect l="0" t="0" r="r" b="b"/>
            <a:pathLst>
              <a:path w="133" h="51">
                <a:moveTo>
                  <a:pt x="0" y="36"/>
                </a:moveTo>
                <a:lnTo>
                  <a:pt x="5" y="51"/>
                </a:lnTo>
                <a:lnTo>
                  <a:pt x="62" y="36"/>
                </a:lnTo>
                <a:lnTo>
                  <a:pt x="133" y="16"/>
                </a:lnTo>
                <a:lnTo>
                  <a:pt x="128" y="0"/>
                </a:lnTo>
                <a:lnTo>
                  <a:pt x="56" y="22"/>
                </a:lnTo>
                <a:lnTo>
                  <a:pt x="0" y="36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74" name="Freeform 1986"/>
          <p:cNvSpPr>
            <a:spLocks/>
          </p:cNvSpPr>
          <p:nvPr/>
        </p:nvSpPr>
        <p:spPr bwMode="auto">
          <a:xfrm>
            <a:off x="5876925" y="5838825"/>
            <a:ext cx="206375" cy="95250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5" y="60"/>
              </a:cxn>
              <a:cxn ang="0">
                <a:pos x="77" y="36"/>
              </a:cxn>
              <a:cxn ang="0">
                <a:pos x="130" y="15"/>
              </a:cxn>
              <a:cxn ang="0">
                <a:pos x="124" y="0"/>
              </a:cxn>
              <a:cxn ang="0">
                <a:pos x="69" y="21"/>
              </a:cxn>
              <a:cxn ang="0">
                <a:pos x="0" y="45"/>
              </a:cxn>
            </a:cxnLst>
            <a:rect l="0" t="0" r="r" b="b"/>
            <a:pathLst>
              <a:path w="130" h="60">
                <a:moveTo>
                  <a:pt x="0" y="45"/>
                </a:moveTo>
                <a:lnTo>
                  <a:pt x="5" y="60"/>
                </a:lnTo>
                <a:lnTo>
                  <a:pt x="77" y="36"/>
                </a:lnTo>
                <a:lnTo>
                  <a:pt x="130" y="15"/>
                </a:lnTo>
                <a:lnTo>
                  <a:pt x="124" y="0"/>
                </a:lnTo>
                <a:lnTo>
                  <a:pt x="69" y="21"/>
                </a:lnTo>
                <a:lnTo>
                  <a:pt x="0" y="4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75" name="Freeform 1987"/>
          <p:cNvSpPr>
            <a:spLocks/>
          </p:cNvSpPr>
          <p:nvPr/>
        </p:nvSpPr>
        <p:spPr bwMode="auto">
          <a:xfrm>
            <a:off x="6146800" y="5726113"/>
            <a:ext cx="203200" cy="107950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6" y="68"/>
              </a:cxn>
              <a:cxn ang="0">
                <a:pos x="86" y="35"/>
              </a:cxn>
              <a:cxn ang="0">
                <a:pos x="128" y="14"/>
              </a:cxn>
              <a:cxn ang="0">
                <a:pos x="120" y="0"/>
              </a:cxn>
              <a:cxn ang="0">
                <a:pos x="79" y="21"/>
              </a:cxn>
              <a:cxn ang="0">
                <a:pos x="0" y="53"/>
              </a:cxn>
            </a:cxnLst>
            <a:rect l="0" t="0" r="r" b="b"/>
            <a:pathLst>
              <a:path w="128" h="68">
                <a:moveTo>
                  <a:pt x="0" y="53"/>
                </a:moveTo>
                <a:lnTo>
                  <a:pt x="6" y="68"/>
                </a:lnTo>
                <a:lnTo>
                  <a:pt x="86" y="35"/>
                </a:lnTo>
                <a:lnTo>
                  <a:pt x="128" y="14"/>
                </a:lnTo>
                <a:lnTo>
                  <a:pt x="120" y="0"/>
                </a:lnTo>
                <a:lnTo>
                  <a:pt x="79" y="21"/>
                </a:lnTo>
                <a:lnTo>
                  <a:pt x="0" y="5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76" name="Freeform 1988"/>
          <p:cNvSpPr>
            <a:spLocks/>
          </p:cNvSpPr>
          <p:nvPr/>
        </p:nvSpPr>
        <p:spPr bwMode="auto">
          <a:xfrm>
            <a:off x="6408738" y="5595938"/>
            <a:ext cx="196850" cy="120650"/>
          </a:xfrm>
          <a:custGeom>
            <a:avLst/>
            <a:gdLst/>
            <a:ahLst/>
            <a:cxnLst>
              <a:cxn ang="0">
                <a:pos x="0" y="61"/>
              </a:cxn>
              <a:cxn ang="0">
                <a:pos x="8" y="76"/>
              </a:cxn>
              <a:cxn ang="0">
                <a:pos x="87" y="35"/>
              </a:cxn>
              <a:cxn ang="0">
                <a:pos x="124" y="13"/>
              </a:cxn>
              <a:cxn ang="0">
                <a:pos x="117" y="0"/>
              </a:cxn>
              <a:cxn ang="0">
                <a:pos x="81" y="20"/>
              </a:cxn>
              <a:cxn ang="0">
                <a:pos x="0" y="61"/>
              </a:cxn>
            </a:cxnLst>
            <a:rect l="0" t="0" r="r" b="b"/>
            <a:pathLst>
              <a:path w="124" h="76">
                <a:moveTo>
                  <a:pt x="0" y="61"/>
                </a:moveTo>
                <a:lnTo>
                  <a:pt x="8" y="76"/>
                </a:lnTo>
                <a:lnTo>
                  <a:pt x="87" y="35"/>
                </a:lnTo>
                <a:lnTo>
                  <a:pt x="124" y="13"/>
                </a:lnTo>
                <a:lnTo>
                  <a:pt x="117" y="0"/>
                </a:lnTo>
                <a:lnTo>
                  <a:pt x="81" y="20"/>
                </a:lnTo>
                <a:lnTo>
                  <a:pt x="0" y="61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77" name="Freeform 1989"/>
          <p:cNvSpPr>
            <a:spLocks/>
          </p:cNvSpPr>
          <p:nvPr/>
        </p:nvSpPr>
        <p:spPr bwMode="auto">
          <a:xfrm>
            <a:off x="6661150" y="5441950"/>
            <a:ext cx="188913" cy="133350"/>
          </a:xfrm>
          <a:custGeom>
            <a:avLst/>
            <a:gdLst/>
            <a:ahLst/>
            <a:cxnLst>
              <a:cxn ang="0">
                <a:pos x="0" y="71"/>
              </a:cxn>
              <a:cxn ang="0">
                <a:pos x="9" y="84"/>
              </a:cxn>
              <a:cxn ang="0">
                <a:pos x="46" y="63"/>
              </a:cxn>
              <a:cxn ang="0">
                <a:pos x="83" y="38"/>
              </a:cxn>
              <a:cxn ang="0">
                <a:pos x="86" y="36"/>
              </a:cxn>
              <a:cxn ang="0">
                <a:pos x="119" y="13"/>
              </a:cxn>
              <a:cxn ang="0">
                <a:pos x="111" y="0"/>
              </a:cxn>
              <a:cxn ang="0">
                <a:pos x="75" y="25"/>
              </a:cxn>
              <a:cxn ang="0">
                <a:pos x="79" y="31"/>
              </a:cxn>
              <a:cxn ang="0">
                <a:pos x="77" y="24"/>
              </a:cxn>
              <a:cxn ang="0">
                <a:pos x="40" y="48"/>
              </a:cxn>
              <a:cxn ang="0">
                <a:pos x="0" y="71"/>
              </a:cxn>
            </a:cxnLst>
            <a:rect l="0" t="0" r="r" b="b"/>
            <a:pathLst>
              <a:path w="119" h="84">
                <a:moveTo>
                  <a:pt x="0" y="71"/>
                </a:moveTo>
                <a:lnTo>
                  <a:pt x="9" y="84"/>
                </a:lnTo>
                <a:lnTo>
                  <a:pt x="46" y="63"/>
                </a:lnTo>
                <a:lnTo>
                  <a:pt x="83" y="38"/>
                </a:lnTo>
                <a:lnTo>
                  <a:pt x="86" y="36"/>
                </a:lnTo>
                <a:lnTo>
                  <a:pt x="119" y="13"/>
                </a:lnTo>
                <a:lnTo>
                  <a:pt x="111" y="0"/>
                </a:lnTo>
                <a:lnTo>
                  <a:pt x="75" y="25"/>
                </a:lnTo>
                <a:lnTo>
                  <a:pt x="79" y="31"/>
                </a:lnTo>
                <a:lnTo>
                  <a:pt x="77" y="24"/>
                </a:lnTo>
                <a:lnTo>
                  <a:pt x="40" y="48"/>
                </a:lnTo>
                <a:lnTo>
                  <a:pt x="0" y="71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78" name="Freeform 1990"/>
          <p:cNvSpPr>
            <a:spLocks/>
          </p:cNvSpPr>
          <p:nvPr/>
        </p:nvSpPr>
        <p:spPr bwMode="auto">
          <a:xfrm>
            <a:off x="6899275" y="5268913"/>
            <a:ext cx="179388" cy="147637"/>
          </a:xfrm>
          <a:custGeom>
            <a:avLst/>
            <a:gdLst/>
            <a:ahLst/>
            <a:cxnLst>
              <a:cxn ang="0">
                <a:pos x="0" y="81"/>
              </a:cxn>
              <a:cxn ang="0">
                <a:pos x="10" y="93"/>
              </a:cxn>
              <a:cxn ang="0">
                <a:pos x="42" y="69"/>
              </a:cxn>
              <a:cxn ang="0">
                <a:pos x="75" y="43"/>
              </a:cxn>
              <a:cxn ang="0">
                <a:pos x="108" y="17"/>
              </a:cxn>
              <a:cxn ang="0">
                <a:pos x="113" y="12"/>
              </a:cxn>
              <a:cxn ang="0">
                <a:pos x="103" y="0"/>
              </a:cxn>
              <a:cxn ang="0">
                <a:pos x="97" y="6"/>
              </a:cxn>
              <a:cxn ang="0">
                <a:pos x="64" y="32"/>
              </a:cxn>
              <a:cxn ang="0">
                <a:pos x="30" y="58"/>
              </a:cxn>
              <a:cxn ang="0">
                <a:pos x="0" y="81"/>
              </a:cxn>
            </a:cxnLst>
            <a:rect l="0" t="0" r="r" b="b"/>
            <a:pathLst>
              <a:path w="113" h="93">
                <a:moveTo>
                  <a:pt x="0" y="81"/>
                </a:moveTo>
                <a:lnTo>
                  <a:pt x="10" y="93"/>
                </a:lnTo>
                <a:lnTo>
                  <a:pt x="42" y="69"/>
                </a:lnTo>
                <a:lnTo>
                  <a:pt x="75" y="43"/>
                </a:lnTo>
                <a:lnTo>
                  <a:pt x="108" y="17"/>
                </a:lnTo>
                <a:lnTo>
                  <a:pt x="113" y="12"/>
                </a:lnTo>
                <a:lnTo>
                  <a:pt x="103" y="0"/>
                </a:lnTo>
                <a:lnTo>
                  <a:pt x="97" y="6"/>
                </a:lnTo>
                <a:lnTo>
                  <a:pt x="64" y="32"/>
                </a:lnTo>
                <a:lnTo>
                  <a:pt x="30" y="58"/>
                </a:lnTo>
                <a:lnTo>
                  <a:pt x="0" y="81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79" name="Freeform 1991"/>
          <p:cNvSpPr>
            <a:spLocks/>
          </p:cNvSpPr>
          <p:nvPr/>
        </p:nvSpPr>
        <p:spPr bwMode="auto">
          <a:xfrm>
            <a:off x="7119938" y="5072063"/>
            <a:ext cx="166687" cy="161925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11" y="102"/>
              </a:cxn>
              <a:cxn ang="0">
                <a:pos x="31" y="85"/>
              </a:cxn>
              <a:cxn ang="0">
                <a:pos x="61" y="57"/>
              </a:cxn>
              <a:cxn ang="0">
                <a:pos x="90" y="27"/>
              </a:cxn>
              <a:cxn ang="0">
                <a:pos x="105" y="10"/>
              </a:cxn>
              <a:cxn ang="0">
                <a:pos x="93" y="0"/>
              </a:cxn>
              <a:cxn ang="0">
                <a:pos x="77" y="16"/>
              </a:cxn>
              <a:cxn ang="0">
                <a:pos x="50" y="45"/>
              </a:cxn>
              <a:cxn ang="0">
                <a:pos x="20" y="74"/>
              </a:cxn>
              <a:cxn ang="0">
                <a:pos x="0" y="90"/>
              </a:cxn>
            </a:cxnLst>
            <a:rect l="0" t="0" r="r" b="b"/>
            <a:pathLst>
              <a:path w="105" h="102">
                <a:moveTo>
                  <a:pt x="0" y="90"/>
                </a:moveTo>
                <a:lnTo>
                  <a:pt x="11" y="102"/>
                </a:lnTo>
                <a:lnTo>
                  <a:pt x="31" y="85"/>
                </a:lnTo>
                <a:lnTo>
                  <a:pt x="61" y="57"/>
                </a:lnTo>
                <a:lnTo>
                  <a:pt x="90" y="27"/>
                </a:lnTo>
                <a:lnTo>
                  <a:pt x="105" y="10"/>
                </a:lnTo>
                <a:lnTo>
                  <a:pt x="93" y="0"/>
                </a:lnTo>
                <a:lnTo>
                  <a:pt x="77" y="16"/>
                </a:lnTo>
                <a:lnTo>
                  <a:pt x="50" y="45"/>
                </a:lnTo>
                <a:lnTo>
                  <a:pt x="20" y="74"/>
                </a:lnTo>
                <a:lnTo>
                  <a:pt x="0" y="9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80" name="Freeform 1992"/>
          <p:cNvSpPr>
            <a:spLocks/>
          </p:cNvSpPr>
          <p:nvPr/>
        </p:nvSpPr>
        <p:spPr bwMode="auto">
          <a:xfrm>
            <a:off x="7321550" y="4852988"/>
            <a:ext cx="149225" cy="176212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12" y="111"/>
              </a:cxn>
              <a:cxn ang="0">
                <a:pos x="17" y="107"/>
              </a:cxn>
              <a:cxn ang="0">
                <a:pos x="43" y="76"/>
              </a:cxn>
              <a:cxn ang="0">
                <a:pos x="67" y="46"/>
              </a:cxn>
              <a:cxn ang="0">
                <a:pos x="91" y="13"/>
              </a:cxn>
              <a:cxn ang="0">
                <a:pos x="93" y="11"/>
              </a:cxn>
              <a:cxn ang="0">
                <a:pos x="94" y="8"/>
              </a:cxn>
              <a:cxn ang="0">
                <a:pos x="81" y="0"/>
              </a:cxn>
              <a:cxn ang="0">
                <a:pos x="77" y="5"/>
              </a:cxn>
              <a:cxn ang="0">
                <a:pos x="84" y="8"/>
              </a:cxn>
              <a:cxn ang="0">
                <a:pos x="79" y="2"/>
              </a:cxn>
              <a:cxn ang="0">
                <a:pos x="56" y="34"/>
              </a:cxn>
              <a:cxn ang="0">
                <a:pos x="31" y="64"/>
              </a:cxn>
              <a:cxn ang="0">
                <a:pos x="6" y="94"/>
              </a:cxn>
              <a:cxn ang="0">
                <a:pos x="0" y="101"/>
              </a:cxn>
            </a:cxnLst>
            <a:rect l="0" t="0" r="r" b="b"/>
            <a:pathLst>
              <a:path w="94" h="111">
                <a:moveTo>
                  <a:pt x="0" y="101"/>
                </a:moveTo>
                <a:lnTo>
                  <a:pt x="12" y="111"/>
                </a:lnTo>
                <a:lnTo>
                  <a:pt x="17" y="107"/>
                </a:lnTo>
                <a:lnTo>
                  <a:pt x="43" y="76"/>
                </a:lnTo>
                <a:lnTo>
                  <a:pt x="67" y="46"/>
                </a:lnTo>
                <a:lnTo>
                  <a:pt x="91" y="13"/>
                </a:lnTo>
                <a:lnTo>
                  <a:pt x="93" y="11"/>
                </a:lnTo>
                <a:lnTo>
                  <a:pt x="94" y="8"/>
                </a:lnTo>
                <a:lnTo>
                  <a:pt x="81" y="0"/>
                </a:lnTo>
                <a:lnTo>
                  <a:pt x="77" y="5"/>
                </a:lnTo>
                <a:lnTo>
                  <a:pt x="84" y="8"/>
                </a:lnTo>
                <a:lnTo>
                  <a:pt x="79" y="2"/>
                </a:lnTo>
                <a:lnTo>
                  <a:pt x="56" y="34"/>
                </a:lnTo>
                <a:lnTo>
                  <a:pt x="31" y="64"/>
                </a:lnTo>
                <a:lnTo>
                  <a:pt x="6" y="94"/>
                </a:lnTo>
                <a:lnTo>
                  <a:pt x="0" y="101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81" name="Freeform 1993"/>
          <p:cNvSpPr>
            <a:spLocks/>
          </p:cNvSpPr>
          <p:nvPr/>
        </p:nvSpPr>
        <p:spPr bwMode="auto">
          <a:xfrm>
            <a:off x="7493000" y="4610100"/>
            <a:ext cx="128588" cy="192088"/>
          </a:xfrm>
          <a:custGeom>
            <a:avLst/>
            <a:gdLst/>
            <a:ahLst/>
            <a:cxnLst>
              <a:cxn ang="0">
                <a:pos x="0" y="113"/>
              </a:cxn>
              <a:cxn ang="0">
                <a:pos x="14" y="121"/>
              </a:cxn>
              <a:cxn ang="0">
                <a:pos x="29" y="101"/>
              </a:cxn>
              <a:cxn ang="0">
                <a:pos x="48" y="68"/>
              </a:cxn>
              <a:cxn ang="0">
                <a:pos x="67" y="35"/>
              </a:cxn>
              <a:cxn ang="0">
                <a:pos x="81" y="9"/>
              </a:cxn>
              <a:cxn ang="0">
                <a:pos x="66" y="0"/>
              </a:cxn>
              <a:cxn ang="0">
                <a:pos x="51" y="29"/>
              </a:cxn>
              <a:cxn ang="0">
                <a:pos x="32" y="62"/>
              </a:cxn>
              <a:cxn ang="0">
                <a:pos x="12" y="94"/>
              </a:cxn>
              <a:cxn ang="0">
                <a:pos x="0" y="113"/>
              </a:cxn>
            </a:cxnLst>
            <a:rect l="0" t="0" r="r" b="b"/>
            <a:pathLst>
              <a:path w="81" h="121">
                <a:moveTo>
                  <a:pt x="0" y="113"/>
                </a:moveTo>
                <a:lnTo>
                  <a:pt x="14" y="121"/>
                </a:lnTo>
                <a:lnTo>
                  <a:pt x="29" y="101"/>
                </a:lnTo>
                <a:lnTo>
                  <a:pt x="48" y="68"/>
                </a:lnTo>
                <a:lnTo>
                  <a:pt x="67" y="35"/>
                </a:lnTo>
                <a:lnTo>
                  <a:pt x="81" y="9"/>
                </a:lnTo>
                <a:lnTo>
                  <a:pt x="66" y="0"/>
                </a:lnTo>
                <a:lnTo>
                  <a:pt x="51" y="29"/>
                </a:lnTo>
                <a:lnTo>
                  <a:pt x="32" y="62"/>
                </a:lnTo>
                <a:lnTo>
                  <a:pt x="12" y="94"/>
                </a:lnTo>
                <a:lnTo>
                  <a:pt x="0" y="11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82" name="Freeform 1994"/>
          <p:cNvSpPr>
            <a:spLocks/>
          </p:cNvSpPr>
          <p:nvPr/>
        </p:nvSpPr>
        <p:spPr bwMode="auto">
          <a:xfrm>
            <a:off x="7632700" y="4352925"/>
            <a:ext cx="98425" cy="200025"/>
          </a:xfrm>
          <a:custGeom>
            <a:avLst/>
            <a:gdLst/>
            <a:ahLst/>
            <a:cxnLst>
              <a:cxn ang="0">
                <a:pos x="0" y="120"/>
              </a:cxn>
              <a:cxn ang="0">
                <a:pos x="15" y="126"/>
              </a:cxn>
              <a:cxn ang="0">
                <a:pos x="27" y="97"/>
              </a:cxn>
              <a:cxn ang="0">
                <a:pos x="42" y="62"/>
              </a:cxn>
              <a:cxn ang="0">
                <a:pos x="55" y="28"/>
              </a:cxn>
              <a:cxn ang="0">
                <a:pos x="62" y="5"/>
              </a:cxn>
              <a:cxn ang="0">
                <a:pos x="46" y="0"/>
              </a:cxn>
              <a:cxn ang="0">
                <a:pos x="40" y="21"/>
              </a:cxn>
              <a:cxn ang="0">
                <a:pos x="26" y="56"/>
              </a:cxn>
              <a:cxn ang="0">
                <a:pos x="13" y="90"/>
              </a:cxn>
              <a:cxn ang="0">
                <a:pos x="0" y="120"/>
              </a:cxn>
            </a:cxnLst>
            <a:rect l="0" t="0" r="r" b="b"/>
            <a:pathLst>
              <a:path w="62" h="126">
                <a:moveTo>
                  <a:pt x="0" y="120"/>
                </a:moveTo>
                <a:lnTo>
                  <a:pt x="15" y="126"/>
                </a:lnTo>
                <a:lnTo>
                  <a:pt x="27" y="97"/>
                </a:lnTo>
                <a:lnTo>
                  <a:pt x="42" y="62"/>
                </a:lnTo>
                <a:lnTo>
                  <a:pt x="55" y="28"/>
                </a:lnTo>
                <a:lnTo>
                  <a:pt x="62" y="5"/>
                </a:lnTo>
                <a:lnTo>
                  <a:pt x="46" y="0"/>
                </a:lnTo>
                <a:lnTo>
                  <a:pt x="40" y="21"/>
                </a:lnTo>
                <a:lnTo>
                  <a:pt x="26" y="56"/>
                </a:lnTo>
                <a:lnTo>
                  <a:pt x="13" y="90"/>
                </a:lnTo>
                <a:lnTo>
                  <a:pt x="0" y="12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83" name="Freeform 1995"/>
          <p:cNvSpPr>
            <a:spLocks/>
          </p:cNvSpPr>
          <p:nvPr/>
        </p:nvSpPr>
        <p:spPr bwMode="auto">
          <a:xfrm>
            <a:off x="7729538" y="4079875"/>
            <a:ext cx="65087" cy="206375"/>
          </a:xfrm>
          <a:custGeom>
            <a:avLst/>
            <a:gdLst/>
            <a:ahLst/>
            <a:cxnLst>
              <a:cxn ang="0">
                <a:pos x="0" y="125"/>
              </a:cxn>
              <a:cxn ang="0">
                <a:pos x="15" y="130"/>
              </a:cxn>
              <a:cxn ang="0">
                <a:pos x="16" y="130"/>
              </a:cxn>
              <a:cxn ang="0">
                <a:pos x="25" y="94"/>
              </a:cxn>
              <a:cxn ang="0">
                <a:pos x="32" y="58"/>
              </a:cxn>
              <a:cxn ang="0">
                <a:pos x="32" y="54"/>
              </a:cxn>
              <a:cxn ang="0">
                <a:pos x="40" y="18"/>
              </a:cxn>
              <a:cxn ang="0">
                <a:pos x="41" y="2"/>
              </a:cxn>
              <a:cxn ang="0">
                <a:pos x="25" y="0"/>
              </a:cxn>
              <a:cxn ang="0">
                <a:pos x="22" y="18"/>
              </a:cxn>
              <a:cxn ang="0">
                <a:pos x="16" y="54"/>
              </a:cxn>
              <a:cxn ang="0">
                <a:pos x="25" y="54"/>
              </a:cxn>
              <a:cxn ang="0">
                <a:pos x="17" y="52"/>
              </a:cxn>
              <a:cxn ang="0">
                <a:pos x="9" y="88"/>
              </a:cxn>
              <a:cxn ang="0">
                <a:pos x="0" y="122"/>
              </a:cxn>
              <a:cxn ang="0">
                <a:pos x="0" y="125"/>
              </a:cxn>
            </a:cxnLst>
            <a:rect l="0" t="0" r="r" b="b"/>
            <a:pathLst>
              <a:path w="41" h="130">
                <a:moveTo>
                  <a:pt x="0" y="125"/>
                </a:moveTo>
                <a:lnTo>
                  <a:pt x="15" y="130"/>
                </a:lnTo>
                <a:lnTo>
                  <a:pt x="16" y="130"/>
                </a:lnTo>
                <a:lnTo>
                  <a:pt x="25" y="94"/>
                </a:lnTo>
                <a:lnTo>
                  <a:pt x="32" y="58"/>
                </a:lnTo>
                <a:lnTo>
                  <a:pt x="32" y="54"/>
                </a:lnTo>
                <a:lnTo>
                  <a:pt x="40" y="18"/>
                </a:lnTo>
                <a:lnTo>
                  <a:pt x="41" y="2"/>
                </a:lnTo>
                <a:lnTo>
                  <a:pt x="25" y="0"/>
                </a:lnTo>
                <a:lnTo>
                  <a:pt x="22" y="18"/>
                </a:lnTo>
                <a:lnTo>
                  <a:pt x="16" y="54"/>
                </a:lnTo>
                <a:lnTo>
                  <a:pt x="25" y="54"/>
                </a:lnTo>
                <a:lnTo>
                  <a:pt x="17" y="52"/>
                </a:lnTo>
                <a:lnTo>
                  <a:pt x="9" y="88"/>
                </a:lnTo>
                <a:lnTo>
                  <a:pt x="0" y="122"/>
                </a:lnTo>
                <a:lnTo>
                  <a:pt x="0" y="12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84" name="Freeform 1996"/>
          <p:cNvSpPr>
            <a:spLocks/>
          </p:cNvSpPr>
          <p:nvPr/>
        </p:nvSpPr>
        <p:spPr bwMode="auto">
          <a:xfrm>
            <a:off x="7777163" y="3797300"/>
            <a:ext cx="31750" cy="207963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17" y="131"/>
              </a:cxn>
              <a:cxn ang="0">
                <a:pos x="17" y="123"/>
              </a:cxn>
              <a:cxn ang="0">
                <a:pos x="20" y="87"/>
              </a:cxn>
              <a:cxn ang="0">
                <a:pos x="20" y="50"/>
              </a:cxn>
              <a:cxn ang="0">
                <a:pos x="20" y="12"/>
              </a:cxn>
              <a:cxn ang="0">
                <a:pos x="18" y="0"/>
              </a:cxn>
              <a:cxn ang="0">
                <a:pos x="2" y="1"/>
              </a:cxn>
              <a:cxn ang="0">
                <a:pos x="2" y="12"/>
              </a:cxn>
              <a:cxn ang="0">
                <a:pos x="3" y="50"/>
              </a:cxn>
              <a:cxn ang="0">
                <a:pos x="2" y="87"/>
              </a:cxn>
              <a:cxn ang="0">
                <a:pos x="1" y="123"/>
              </a:cxn>
              <a:cxn ang="0">
                <a:pos x="0" y="130"/>
              </a:cxn>
            </a:cxnLst>
            <a:rect l="0" t="0" r="r" b="b"/>
            <a:pathLst>
              <a:path w="20" h="131">
                <a:moveTo>
                  <a:pt x="0" y="130"/>
                </a:moveTo>
                <a:lnTo>
                  <a:pt x="17" y="131"/>
                </a:lnTo>
                <a:lnTo>
                  <a:pt x="17" y="123"/>
                </a:lnTo>
                <a:lnTo>
                  <a:pt x="20" y="87"/>
                </a:lnTo>
                <a:lnTo>
                  <a:pt x="20" y="50"/>
                </a:lnTo>
                <a:lnTo>
                  <a:pt x="20" y="12"/>
                </a:lnTo>
                <a:lnTo>
                  <a:pt x="18" y="0"/>
                </a:lnTo>
                <a:lnTo>
                  <a:pt x="2" y="1"/>
                </a:lnTo>
                <a:lnTo>
                  <a:pt x="2" y="12"/>
                </a:lnTo>
                <a:lnTo>
                  <a:pt x="3" y="50"/>
                </a:lnTo>
                <a:lnTo>
                  <a:pt x="2" y="87"/>
                </a:lnTo>
                <a:lnTo>
                  <a:pt x="1" y="123"/>
                </a:lnTo>
                <a:lnTo>
                  <a:pt x="0" y="13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85" name="Freeform 1997"/>
          <p:cNvSpPr>
            <a:spLocks/>
          </p:cNvSpPr>
          <p:nvPr/>
        </p:nvSpPr>
        <p:spPr bwMode="auto">
          <a:xfrm>
            <a:off x="7740650" y="3514725"/>
            <a:ext cx="60325" cy="207963"/>
          </a:xfrm>
          <a:custGeom>
            <a:avLst/>
            <a:gdLst/>
            <a:ahLst/>
            <a:cxnLst>
              <a:cxn ang="0">
                <a:pos x="22" y="131"/>
              </a:cxn>
              <a:cxn ang="0">
                <a:pos x="38" y="129"/>
              </a:cxn>
              <a:cxn ang="0">
                <a:pos x="36" y="116"/>
              </a:cxn>
              <a:cxn ang="0">
                <a:pos x="33" y="80"/>
              </a:cxn>
              <a:cxn ang="0">
                <a:pos x="25" y="45"/>
              </a:cxn>
              <a:cxn ang="0">
                <a:pos x="25" y="41"/>
              </a:cxn>
              <a:cxn ang="0">
                <a:pos x="18" y="6"/>
              </a:cxn>
              <a:cxn ang="0">
                <a:pos x="17" y="0"/>
              </a:cxn>
              <a:cxn ang="0">
                <a:pos x="0" y="3"/>
              </a:cxn>
              <a:cxn ang="0">
                <a:pos x="2" y="12"/>
              </a:cxn>
              <a:cxn ang="0">
                <a:pos x="10" y="47"/>
              </a:cxn>
              <a:cxn ang="0">
                <a:pos x="18" y="45"/>
              </a:cxn>
              <a:cxn ang="0">
                <a:pos x="9" y="45"/>
              </a:cxn>
              <a:cxn ang="0">
                <a:pos x="15" y="80"/>
              </a:cxn>
              <a:cxn ang="0">
                <a:pos x="20" y="116"/>
              </a:cxn>
              <a:cxn ang="0">
                <a:pos x="22" y="131"/>
              </a:cxn>
            </a:cxnLst>
            <a:rect l="0" t="0" r="r" b="b"/>
            <a:pathLst>
              <a:path w="38" h="131">
                <a:moveTo>
                  <a:pt x="22" y="131"/>
                </a:moveTo>
                <a:lnTo>
                  <a:pt x="38" y="129"/>
                </a:lnTo>
                <a:lnTo>
                  <a:pt x="36" y="116"/>
                </a:lnTo>
                <a:lnTo>
                  <a:pt x="33" y="80"/>
                </a:lnTo>
                <a:lnTo>
                  <a:pt x="25" y="45"/>
                </a:lnTo>
                <a:lnTo>
                  <a:pt x="25" y="41"/>
                </a:lnTo>
                <a:lnTo>
                  <a:pt x="18" y="6"/>
                </a:lnTo>
                <a:lnTo>
                  <a:pt x="17" y="0"/>
                </a:lnTo>
                <a:lnTo>
                  <a:pt x="0" y="3"/>
                </a:lnTo>
                <a:lnTo>
                  <a:pt x="2" y="12"/>
                </a:lnTo>
                <a:lnTo>
                  <a:pt x="10" y="47"/>
                </a:lnTo>
                <a:lnTo>
                  <a:pt x="18" y="45"/>
                </a:lnTo>
                <a:lnTo>
                  <a:pt x="9" y="45"/>
                </a:lnTo>
                <a:lnTo>
                  <a:pt x="15" y="80"/>
                </a:lnTo>
                <a:lnTo>
                  <a:pt x="20" y="116"/>
                </a:lnTo>
                <a:lnTo>
                  <a:pt x="22" y="131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86" name="Freeform 1998"/>
          <p:cNvSpPr>
            <a:spLocks/>
          </p:cNvSpPr>
          <p:nvPr/>
        </p:nvSpPr>
        <p:spPr bwMode="auto">
          <a:xfrm>
            <a:off x="7653338" y="3243263"/>
            <a:ext cx="93662" cy="203200"/>
          </a:xfrm>
          <a:custGeom>
            <a:avLst/>
            <a:gdLst/>
            <a:ahLst/>
            <a:cxnLst>
              <a:cxn ang="0">
                <a:pos x="43" y="128"/>
              </a:cxn>
              <a:cxn ang="0">
                <a:pos x="59" y="124"/>
              </a:cxn>
              <a:cxn ang="0">
                <a:pos x="53" y="105"/>
              </a:cxn>
              <a:cxn ang="0">
                <a:pos x="42" y="70"/>
              </a:cxn>
              <a:cxn ang="0">
                <a:pos x="29" y="35"/>
              </a:cxn>
              <a:cxn ang="0">
                <a:pos x="14" y="1"/>
              </a:cxn>
              <a:cxn ang="0">
                <a:pos x="14" y="0"/>
              </a:cxn>
              <a:cxn ang="0">
                <a:pos x="0" y="7"/>
              </a:cxn>
              <a:cxn ang="0">
                <a:pos x="0" y="8"/>
              </a:cxn>
              <a:cxn ang="0">
                <a:pos x="13" y="42"/>
              </a:cxn>
              <a:cxn ang="0">
                <a:pos x="27" y="76"/>
              </a:cxn>
              <a:cxn ang="0">
                <a:pos x="38" y="111"/>
              </a:cxn>
              <a:cxn ang="0">
                <a:pos x="43" y="128"/>
              </a:cxn>
            </a:cxnLst>
            <a:rect l="0" t="0" r="r" b="b"/>
            <a:pathLst>
              <a:path w="59" h="128">
                <a:moveTo>
                  <a:pt x="43" y="128"/>
                </a:moveTo>
                <a:lnTo>
                  <a:pt x="59" y="124"/>
                </a:lnTo>
                <a:lnTo>
                  <a:pt x="53" y="105"/>
                </a:lnTo>
                <a:lnTo>
                  <a:pt x="42" y="70"/>
                </a:lnTo>
                <a:lnTo>
                  <a:pt x="29" y="35"/>
                </a:lnTo>
                <a:lnTo>
                  <a:pt x="14" y="1"/>
                </a:lnTo>
                <a:lnTo>
                  <a:pt x="14" y="0"/>
                </a:lnTo>
                <a:lnTo>
                  <a:pt x="0" y="7"/>
                </a:lnTo>
                <a:lnTo>
                  <a:pt x="0" y="8"/>
                </a:lnTo>
                <a:lnTo>
                  <a:pt x="13" y="42"/>
                </a:lnTo>
                <a:lnTo>
                  <a:pt x="27" y="76"/>
                </a:lnTo>
                <a:lnTo>
                  <a:pt x="38" y="111"/>
                </a:lnTo>
                <a:lnTo>
                  <a:pt x="43" y="128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87" name="Freeform 1999"/>
          <p:cNvSpPr>
            <a:spLocks/>
          </p:cNvSpPr>
          <p:nvPr/>
        </p:nvSpPr>
        <p:spPr bwMode="auto">
          <a:xfrm>
            <a:off x="7519988" y="2990850"/>
            <a:ext cx="125412" cy="195263"/>
          </a:xfrm>
          <a:custGeom>
            <a:avLst/>
            <a:gdLst/>
            <a:ahLst/>
            <a:cxnLst>
              <a:cxn ang="0">
                <a:pos x="64" y="123"/>
              </a:cxn>
              <a:cxn ang="0">
                <a:pos x="79" y="115"/>
              </a:cxn>
              <a:cxn ang="0">
                <a:pos x="67" y="92"/>
              </a:cxn>
              <a:cxn ang="0">
                <a:pos x="50" y="60"/>
              </a:cxn>
              <a:cxn ang="0">
                <a:pos x="31" y="27"/>
              </a:cxn>
              <a:cxn ang="0">
                <a:pos x="14" y="0"/>
              </a:cxn>
              <a:cxn ang="0">
                <a:pos x="0" y="8"/>
              </a:cxn>
              <a:cxn ang="0">
                <a:pos x="15" y="33"/>
              </a:cxn>
              <a:cxn ang="0">
                <a:pos x="34" y="66"/>
              </a:cxn>
              <a:cxn ang="0">
                <a:pos x="51" y="98"/>
              </a:cxn>
              <a:cxn ang="0">
                <a:pos x="64" y="123"/>
              </a:cxn>
            </a:cxnLst>
            <a:rect l="0" t="0" r="r" b="b"/>
            <a:pathLst>
              <a:path w="79" h="123">
                <a:moveTo>
                  <a:pt x="64" y="123"/>
                </a:moveTo>
                <a:lnTo>
                  <a:pt x="79" y="115"/>
                </a:lnTo>
                <a:lnTo>
                  <a:pt x="67" y="92"/>
                </a:lnTo>
                <a:lnTo>
                  <a:pt x="50" y="60"/>
                </a:lnTo>
                <a:lnTo>
                  <a:pt x="31" y="27"/>
                </a:lnTo>
                <a:lnTo>
                  <a:pt x="14" y="0"/>
                </a:lnTo>
                <a:lnTo>
                  <a:pt x="0" y="8"/>
                </a:lnTo>
                <a:lnTo>
                  <a:pt x="15" y="33"/>
                </a:lnTo>
                <a:lnTo>
                  <a:pt x="34" y="66"/>
                </a:lnTo>
                <a:lnTo>
                  <a:pt x="51" y="98"/>
                </a:lnTo>
                <a:lnTo>
                  <a:pt x="64" y="12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88" name="Freeform 2000"/>
          <p:cNvSpPr>
            <a:spLocks/>
          </p:cNvSpPr>
          <p:nvPr/>
        </p:nvSpPr>
        <p:spPr bwMode="auto">
          <a:xfrm>
            <a:off x="7354888" y="2759075"/>
            <a:ext cx="146050" cy="180975"/>
          </a:xfrm>
          <a:custGeom>
            <a:avLst/>
            <a:gdLst/>
            <a:ahLst/>
            <a:cxnLst>
              <a:cxn ang="0">
                <a:pos x="78" y="114"/>
              </a:cxn>
              <a:cxn ang="0">
                <a:pos x="92" y="105"/>
              </a:cxn>
              <a:cxn ang="0">
                <a:pos x="72" y="76"/>
              </a:cxn>
              <a:cxn ang="0">
                <a:pos x="70" y="75"/>
              </a:cxn>
              <a:cxn ang="0">
                <a:pos x="46" y="42"/>
              </a:cxn>
              <a:cxn ang="0">
                <a:pos x="22" y="12"/>
              </a:cxn>
              <a:cxn ang="0">
                <a:pos x="12" y="0"/>
              </a:cxn>
              <a:cxn ang="0">
                <a:pos x="0" y="11"/>
              </a:cxn>
              <a:cxn ang="0">
                <a:pos x="10" y="23"/>
              </a:cxn>
              <a:cxn ang="0">
                <a:pos x="35" y="54"/>
              </a:cxn>
              <a:cxn ang="0">
                <a:pos x="58" y="86"/>
              </a:cxn>
              <a:cxn ang="0">
                <a:pos x="63" y="80"/>
              </a:cxn>
              <a:cxn ang="0">
                <a:pos x="56" y="83"/>
              </a:cxn>
              <a:cxn ang="0">
                <a:pos x="78" y="114"/>
              </a:cxn>
            </a:cxnLst>
            <a:rect l="0" t="0" r="r" b="b"/>
            <a:pathLst>
              <a:path w="92" h="114">
                <a:moveTo>
                  <a:pt x="78" y="114"/>
                </a:moveTo>
                <a:lnTo>
                  <a:pt x="92" y="105"/>
                </a:lnTo>
                <a:lnTo>
                  <a:pt x="72" y="76"/>
                </a:lnTo>
                <a:lnTo>
                  <a:pt x="70" y="75"/>
                </a:lnTo>
                <a:lnTo>
                  <a:pt x="46" y="42"/>
                </a:lnTo>
                <a:lnTo>
                  <a:pt x="22" y="12"/>
                </a:lnTo>
                <a:lnTo>
                  <a:pt x="12" y="0"/>
                </a:lnTo>
                <a:lnTo>
                  <a:pt x="0" y="11"/>
                </a:lnTo>
                <a:lnTo>
                  <a:pt x="10" y="23"/>
                </a:lnTo>
                <a:lnTo>
                  <a:pt x="35" y="54"/>
                </a:lnTo>
                <a:lnTo>
                  <a:pt x="58" y="86"/>
                </a:lnTo>
                <a:lnTo>
                  <a:pt x="63" y="80"/>
                </a:lnTo>
                <a:lnTo>
                  <a:pt x="56" y="83"/>
                </a:lnTo>
                <a:lnTo>
                  <a:pt x="78" y="114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89" name="Freeform 2001"/>
          <p:cNvSpPr>
            <a:spLocks/>
          </p:cNvSpPr>
          <p:nvPr/>
        </p:nvSpPr>
        <p:spPr bwMode="auto">
          <a:xfrm>
            <a:off x="7158038" y="2551113"/>
            <a:ext cx="165100" cy="166687"/>
          </a:xfrm>
          <a:custGeom>
            <a:avLst/>
            <a:gdLst/>
            <a:ahLst/>
            <a:cxnLst>
              <a:cxn ang="0">
                <a:pos x="92" y="105"/>
              </a:cxn>
              <a:cxn ang="0">
                <a:pos x="104" y="94"/>
              </a:cxn>
              <a:cxn ang="0">
                <a:pos x="93" y="82"/>
              </a:cxn>
              <a:cxn ang="0">
                <a:pos x="66" y="53"/>
              </a:cxn>
              <a:cxn ang="0">
                <a:pos x="37" y="24"/>
              </a:cxn>
              <a:cxn ang="0">
                <a:pos x="12" y="0"/>
              </a:cxn>
              <a:cxn ang="0">
                <a:pos x="0" y="12"/>
              </a:cxn>
              <a:cxn ang="0">
                <a:pos x="26" y="36"/>
              </a:cxn>
              <a:cxn ang="0">
                <a:pos x="53" y="65"/>
              </a:cxn>
              <a:cxn ang="0">
                <a:pos x="82" y="94"/>
              </a:cxn>
              <a:cxn ang="0">
                <a:pos x="92" y="105"/>
              </a:cxn>
            </a:cxnLst>
            <a:rect l="0" t="0" r="r" b="b"/>
            <a:pathLst>
              <a:path w="104" h="105">
                <a:moveTo>
                  <a:pt x="92" y="105"/>
                </a:moveTo>
                <a:lnTo>
                  <a:pt x="104" y="94"/>
                </a:lnTo>
                <a:lnTo>
                  <a:pt x="93" y="82"/>
                </a:lnTo>
                <a:lnTo>
                  <a:pt x="66" y="53"/>
                </a:lnTo>
                <a:lnTo>
                  <a:pt x="37" y="24"/>
                </a:lnTo>
                <a:lnTo>
                  <a:pt x="12" y="0"/>
                </a:lnTo>
                <a:lnTo>
                  <a:pt x="0" y="12"/>
                </a:lnTo>
                <a:lnTo>
                  <a:pt x="26" y="36"/>
                </a:lnTo>
                <a:lnTo>
                  <a:pt x="53" y="65"/>
                </a:lnTo>
                <a:lnTo>
                  <a:pt x="82" y="94"/>
                </a:lnTo>
                <a:lnTo>
                  <a:pt x="92" y="10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90" name="Freeform 2002"/>
          <p:cNvSpPr>
            <a:spLocks/>
          </p:cNvSpPr>
          <p:nvPr/>
        </p:nvSpPr>
        <p:spPr bwMode="auto">
          <a:xfrm>
            <a:off x="6940550" y="2363788"/>
            <a:ext cx="177800" cy="152400"/>
          </a:xfrm>
          <a:custGeom>
            <a:avLst/>
            <a:gdLst/>
            <a:ahLst/>
            <a:cxnLst>
              <a:cxn ang="0">
                <a:pos x="101" y="96"/>
              </a:cxn>
              <a:cxn ang="0">
                <a:pos x="112" y="84"/>
              </a:cxn>
              <a:cxn ang="0">
                <a:pos x="82" y="59"/>
              </a:cxn>
              <a:cxn ang="0">
                <a:pos x="49" y="32"/>
              </a:cxn>
              <a:cxn ang="0">
                <a:pos x="16" y="6"/>
              </a:cxn>
              <a:cxn ang="0">
                <a:pos x="10" y="0"/>
              </a:cxn>
              <a:cxn ang="0">
                <a:pos x="0" y="14"/>
              </a:cxn>
              <a:cxn ang="0">
                <a:pos x="4" y="17"/>
              </a:cxn>
              <a:cxn ang="0">
                <a:pos x="38" y="43"/>
              </a:cxn>
              <a:cxn ang="0">
                <a:pos x="71" y="69"/>
              </a:cxn>
              <a:cxn ang="0">
                <a:pos x="101" y="96"/>
              </a:cxn>
            </a:cxnLst>
            <a:rect l="0" t="0" r="r" b="b"/>
            <a:pathLst>
              <a:path w="112" h="96">
                <a:moveTo>
                  <a:pt x="101" y="96"/>
                </a:moveTo>
                <a:lnTo>
                  <a:pt x="112" y="84"/>
                </a:lnTo>
                <a:lnTo>
                  <a:pt x="82" y="59"/>
                </a:lnTo>
                <a:lnTo>
                  <a:pt x="49" y="32"/>
                </a:lnTo>
                <a:lnTo>
                  <a:pt x="16" y="6"/>
                </a:lnTo>
                <a:lnTo>
                  <a:pt x="10" y="0"/>
                </a:lnTo>
                <a:lnTo>
                  <a:pt x="0" y="14"/>
                </a:lnTo>
                <a:lnTo>
                  <a:pt x="4" y="17"/>
                </a:lnTo>
                <a:lnTo>
                  <a:pt x="38" y="43"/>
                </a:lnTo>
                <a:lnTo>
                  <a:pt x="71" y="69"/>
                </a:lnTo>
                <a:lnTo>
                  <a:pt x="101" y="96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91" name="Freeform 2003"/>
          <p:cNvSpPr>
            <a:spLocks/>
          </p:cNvSpPr>
          <p:nvPr/>
        </p:nvSpPr>
        <p:spPr bwMode="auto">
          <a:xfrm>
            <a:off x="6704013" y="2200275"/>
            <a:ext cx="187325" cy="139700"/>
          </a:xfrm>
          <a:custGeom>
            <a:avLst/>
            <a:gdLst/>
            <a:ahLst/>
            <a:cxnLst>
              <a:cxn ang="0">
                <a:pos x="110" y="88"/>
              </a:cxn>
              <a:cxn ang="0">
                <a:pos x="118" y="74"/>
              </a:cxn>
              <a:cxn ang="0">
                <a:pos x="93" y="57"/>
              </a:cxn>
              <a:cxn ang="0">
                <a:pos x="59" y="33"/>
              </a:cxn>
              <a:cxn ang="0">
                <a:pos x="56" y="31"/>
              </a:cxn>
              <a:cxn ang="0">
                <a:pos x="19" y="6"/>
              </a:cxn>
              <a:cxn ang="0">
                <a:pos x="9" y="0"/>
              </a:cxn>
              <a:cxn ang="0">
                <a:pos x="0" y="15"/>
              </a:cxn>
              <a:cxn ang="0">
                <a:pos x="13" y="21"/>
              </a:cxn>
              <a:cxn ang="0">
                <a:pos x="50" y="45"/>
              </a:cxn>
              <a:cxn ang="0">
                <a:pos x="52" y="38"/>
              </a:cxn>
              <a:cxn ang="0">
                <a:pos x="48" y="44"/>
              </a:cxn>
              <a:cxn ang="0">
                <a:pos x="82" y="69"/>
              </a:cxn>
              <a:cxn ang="0">
                <a:pos x="110" y="88"/>
              </a:cxn>
            </a:cxnLst>
            <a:rect l="0" t="0" r="r" b="b"/>
            <a:pathLst>
              <a:path w="118" h="88">
                <a:moveTo>
                  <a:pt x="110" y="88"/>
                </a:moveTo>
                <a:lnTo>
                  <a:pt x="118" y="74"/>
                </a:lnTo>
                <a:lnTo>
                  <a:pt x="93" y="57"/>
                </a:lnTo>
                <a:lnTo>
                  <a:pt x="59" y="33"/>
                </a:lnTo>
                <a:lnTo>
                  <a:pt x="56" y="31"/>
                </a:lnTo>
                <a:lnTo>
                  <a:pt x="19" y="6"/>
                </a:lnTo>
                <a:lnTo>
                  <a:pt x="9" y="0"/>
                </a:lnTo>
                <a:lnTo>
                  <a:pt x="0" y="15"/>
                </a:lnTo>
                <a:lnTo>
                  <a:pt x="13" y="21"/>
                </a:lnTo>
                <a:lnTo>
                  <a:pt x="50" y="45"/>
                </a:lnTo>
                <a:lnTo>
                  <a:pt x="52" y="38"/>
                </a:lnTo>
                <a:lnTo>
                  <a:pt x="48" y="44"/>
                </a:lnTo>
                <a:lnTo>
                  <a:pt x="82" y="69"/>
                </a:lnTo>
                <a:lnTo>
                  <a:pt x="110" y="88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92" name="Freeform 2004"/>
          <p:cNvSpPr>
            <a:spLocks/>
          </p:cNvSpPr>
          <p:nvPr/>
        </p:nvSpPr>
        <p:spPr bwMode="auto">
          <a:xfrm>
            <a:off x="6454775" y="2060575"/>
            <a:ext cx="196850" cy="120650"/>
          </a:xfrm>
          <a:custGeom>
            <a:avLst/>
            <a:gdLst/>
            <a:ahLst/>
            <a:cxnLst>
              <a:cxn ang="0">
                <a:pos x="115" y="76"/>
              </a:cxn>
              <a:cxn ang="0">
                <a:pos x="124" y="63"/>
              </a:cxn>
              <a:cxn ang="0">
                <a:pos x="99" y="48"/>
              </a:cxn>
              <a:cxn ang="0">
                <a:pos x="58" y="27"/>
              </a:cxn>
              <a:cxn ang="0">
                <a:pos x="7" y="0"/>
              </a:cxn>
              <a:cxn ang="0">
                <a:pos x="0" y="13"/>
              </a:cxn>
              <a:cxn ang="0">
                <a:pos x="52" y="41"/>
              </a:cxn>
              <a:cxn ang="0">
                <a:pos x="92" y="63"/>
              </a:cxn>
              <a:cxn ang="0">
                <a:pos x="115" y="76"/>
              </a:cxn>
            </a:cxnLst>
            <a:rect l="0" t="0" r="r" b="b"/>
            <a:pathLst>
              <a:path w="124" h="76">
                <a:moveTo>
                  <a:pt x="115" y="76"/>
                </a:moveTo>
                <a:lnTo>
                  <a:pt x="124" y="63"/>
                </a:lnTo>
                <a:lnTo>
                  <a:pt x="99" y="48"/>
                </a:lnTo>
                <a:lnTo>
                  <a:pt x="58" y="27"/>
                </a:lnTo>
                <a:lnTo>
                  <a:pt x="7" y="0"/>
                </a:lnTo>
                <a:lnTo>
                  <a:pt x="0" y="13"/>
                </a:lnTo>
                <a:lnTo>
                  <a:pt x="52" y="41"/>
                </a:lnTo>
                <a:lnTo>
                  <a:pt x="92" y="63"/>
                </a:lnTo>
                <a:lnTo>
                  <a:pt x="115" y="76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93" name="Freeform 2005"/>
          <p:cNvSpPr>
            <a:spLocks/>
          </p:cNvSpPr>
          <p:nvPr/>
        </p:nvSpPr>
        <p:spPr bwMode="auto">
          <a:xfrm>
            <a:off x="6194425" y="1936750"/>
            <a:ext cx="203200" cy="109538"/>
          </a:xfrm>
          <a:custGeom>
            <a:avLst/>
            <a:gdLst/>
            <a:ahLst/>
            <a:cxnLst>
              <a:cxn ang="0">
                <a:pos x="120" y="69"/>
              </a:cxn>
              <a:cxn ang="0">
                <a:pos x="128" y="55"/>
              </a:cxn>
              <a:cxn ang="0">
                <a:pos x="56" y="21"/>
              </a:cxn>
              <a:cxn ang="0">
                <a:pos x="6" y="0"/>
              </a:cxn>
              <a:cxn ang="0">
                <a:pos x="0" y="15"/>
              </a:cxn>
              <a:cxn ang="0">
                <a:pos x="49" y="36"/>
              </a:cxn>
              <a:cxn ang="0">
                <a:pos x="120" y="69"/>
              </a:cxn>
            </a:cxnLst>
            <a:rect l="0" t="0" r="r" b="b"/>
            <a:pathLst>
              <a:path w="128" h="69">
                <a:moveTo>
                  <a:pt x="120" y="69"/>
                </a:moveTo>
                <a:lnTo>
                  <a:pt x="128" y="55"/>
                </a:lnTo>
                <a:lnTo>
                  <a:pt x="56" y="21"/>
                </a:lnTo>
                <a:lnTo>
                  <a:pt x="6" y="0"/>
                </a:lnTo>
                <a:lnTo>
                  <a:pt x="0" y="15"/>
                </a:lnTo>
                <a:lnTo>
                  <a:pt x="49" y="36"/>
                </a:lnTo>
                <a:lnTo>
                  <a:pt x="120" y="69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94" name="Freeform 2006"/>
          <p:cNvSpPr>
            <a:spLocks/>
          </p:cNvSpPr>
          <p:nvPr/>
        </p:nvSpPr>
        <p:spPr bwMode="auto">
          <a:xfrm>
            <a:off x="5924550" y="1833563"/>
            <a:ext cx="206375" cy="98425"/>
          </a:xfrm>
          <a:custGeom>
            <a:avLst/>
            <a:gdLst/>
            <a:ahLst/>
            <a:cxnLst>
              <a:cxn ang="0">
                <a:pos x="125" y="62"/>
              </a:cxn>
              <a:cxn ang="0">
                <a:pos x="130" y="46"/>
              </a:cxn>
              <a:cxn ang="0">
                <a:pos x="47" y="13"/>
              </a:cxn>
              <a:cxn ang="0">
                <a:pos x="6" y="0"/>
              </a:cxn>
              <a:cxn ang="0">
                <a:pos x="0" y="16"/>
              </a:cxn>
              <a:cxn ang="0">
                <a:pos x="39" y="28"/>
              </a:cxn>
              <a:cxn ang="0">
                <a:pos x="125" y="62"/>
              </a:cxn>
            </a:cxnLst>
            <a:rect l="0" t="0" r="r" b="b"/>
            <a:pathLst>
              <a:path w="130" h="62">
                <a:moveTo>
                  <a:pt x="125" y="62"/>
                </a:moveTo>
                <a:lnTo>
                  <a:pt x="130" y="46"/>
                </a:lnTo>
                <a:lnTo>
                  <a:pt x="47" y="13"/>
                </a:lnTo>
                <a:lnTo>
                  <a:pt x="6" y="0"/>
                </a:lnTo>
                <a:lnTo>
                  <a:pt x="0" y="16"/>
                </a:lnTo>
                <a:lnTo>
                  <a:pt x="39" y="28"/>
                </a:lnTo>
                <a:lnTo>
                  <a:pt x="125" y="62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95" name="Freeform 2007"/>
          <p:cNvSpPr>
            <a:spLocks/>
          </p:cNvSpPr>
          <p:nvPr/>
        </p:nvSpPr>
        <p:spPr bwMode="auto">
          <a:xfrm>
            <a:off x="5649913" y="1749425"/>
            <a:ext cx="209550" cy="84138"/>
          </a:xfrm>
          <a:custGeom>
            <a:avLst/>
            <a:gdLst/>
            <a:ahLst/>
            <a:cxnLst>
              <a:cxn ang="0">
                <a:pos x="126" y="53"/>
              </a:cxn>
              <a:cxn ang="0">
                <a:pos x="132" y="37"/>
              </a:cxn>
              <a:cxn ang="0">
                <a:pos x="126" y="36"/>
              </a:cxn>
              <a:cxn ang="0">
                <a:pos x="30" y="7"/>
              </a:cxn>
              <a:cxn ang="0">
                <a:pos x="4" y="0"/>
              </a:cxn>
              <a:cxn ang="0">
                <a:pos x="0" y="15"/>
              </a:cxn>
              <a:cxn ang="0">
                <a:pos x="24" y="22"/>
              </a:cxn>
              <a:cxn ang="0">
                <a:pos x="119" y="51"/>
              </a:cxn>
              <a:cxn ang="0">
                <a:pos x="126" y="53"/>
              </a:cxn>
            </a:cxnLst>
            <a:rect l="0" t="0" r="r" b="b"/>
            <a:pathLst>
              <a:path w="132" h="53">
                <a:moveTo>
                  <a:pt x="126" y="53"/>
                </a:moveTo>
                <a:lnTo>
                  <a:pt x="132" y="37"/>
                </a:lnTo>
                <a:lnTo>
                  <a:pt x="126" y="36"/>
                </a:lnTo>
                <a:lnTo>
                  <a:pt x="30" y="7"/>
                </a:lnTo>
                <a:lnTo>
                  <a:pt x="4" y="0"/>
                </a:lnTo>
                <a:lnTo>
                  <a:pt x="0" y="15"/>
                </a:lnTo>
                <a:lnTo>
                  <a:pt x="24" y="22"/>
                </a:lnTo>
                <a:lnTo>
                  <a:pt x="119" y="51"/>
                </a:lnTo>
                <a:lnTo>
                  <a:pt x="126" y="5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96" name="Freeform 2008"/>
          <p:cNvSpPr>
            <a:spLocks/>
          </p:cNvSpPr>
          <p:nvPr/>
        </p:nvSpPr>
        <p:spPr bwMode="auto">
          <a:xfrm>
            <a:off x="5368925" y="1681163"/>
            <a:ext cx="209550" cy="71437"/>
          </a:xfrm>
          <a:custGeom>
            <a:avLst/>
            <a:gdLst/>
            <a:ahLst/>
            <a:cxnLst>
              <a:cxn ang="0">
                <a:pos x="129" y="45"/>
              </a:cxn>
              <a:cxn ang="0">
                <a:pos x="132" y="31"/>
              </a:cxn>
              <a:cxn ang="0">
                <a:pos x="109" y="25"/>
              </a:cxn>
              <a:cxn ang="0">
                <a:pos x="7" y="2"/>
              </a:cxn>
              <a:cxn ang="0">
                <a:pos x="3" y="0"/>
              </a:cxn>
              <a:cxn ang="0">
                <a:pos x="3" y="0"/>
              </a:cxn>
              <a:cxn ang="0">
                <a:pos x="0" y="16"/>
              </a:cxn>
              <a:cxn ang="0">
                <a:pos x="3" y="17"/>
              </a:cxn>
              <a:cxn ang="0">
                <a:pos x="3" y="9"/>
              </a:cxn>
              <a:cxn ang="0">
                <a:pos x="1" y="16"/>
              </a:cxn>
              <a:cxn ang="0">
                <a:pos x="101" y="39"/>
              </a:cxn>
              <a:cxn ang="0">
                <a:pos x="129" y="45"/>
              </a:cxn>
            </a:cxnLst>
            <a:rect l="0" t="0" r="r" b="b"/>
            <a:pathLst>
              <a:path w="132" h="45">
                <a:moveTo>
                  <a:pt x="129" y="45"/>
                </a:moveTo>
                <a:lnTo>
                  <a:pt x="132" y="31"/>
                </a:lnTo>
                <a:lnTo>
                  <a:pt x="109" y="25"/>
                </a:lnTo>
                <a:lnTo>
                  <a:pt x="7" y="2"/>
                </a:lnTo>
                <a:lnTo>
                  <a:pt x="3" y="0"/>
                </a:lnTo>
                <a:lnTo>
                  <a:pt x="3" y="0"/>
                </a:lnTo>
                <a:lnTo>
                  <a:pt x="0" y="16"/>
                </a:lnTo>
                <a:lnTo>
                  <a:pt x="3" y="17"/>
                </a:lnTo>
                <a:lnTo>
                  <a:pt x="3" y="9"/>
                </a:lnTo>
                <a:lnTo>
                  <a:pt x="1" y="16"/>
                </a:lnTo>
                <a:lnTo>
                  <a:pt x="101" y="39"/>
                </a:lnTo>
                <a:lnTo>
                  <a:pt x="129" y="4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97" name="Freeform 2009"/>
          <p:cNvSpPr>
            <a:spLocks/>
          </p:cNvSpPr>
          <p:nvPr/>
        </p:nvSpPr>
        <p:spPr bwMode="auto">
          <a:xfrm>
            <a:off x="5084763" y="1631950"/>
            <a:ext cx="211137" cy="58738"/>
          </a:xfrm>
          <a:custGeom>
            <a:avLst/>
            <a:gdLst/>
            <a:ahLst/>
            <a:cxnLst>
              <a:cxn ang="0">
                <a:pos x="130" y="37"/>
              </a:cxn>
              <a:cxn ang="0">
                <a:pos x="133" y="22"/>
              </a:cxn>
              <a:cxn ang="0">
                <a:pos x="81" y="12"/>
              </a:cxn>
              <a:cxn ang="0">
                <a:pos x="27" y="3"/>
              </a:cxn>
              <a:cxn ang="0">
                <a:pos x="2" y="0"/>
              </a:cxn>
              <a:cxn ang="0">
                <a:pos x="0" y="16"/>
              </a:cxn>
              <a:cxn ang="0">
                <a:pos x="27" y="20"/>
              </a:cxn>
              <a:cxn ang="0">
                <a:pos x="81" y="28"/>
              </a:cxn>
              <a:cxn ang="0">
                <a:pos x="130" y="37"/>
              </a:cxn>
            </a:cxnLst>
            <a:rect l="0" t="0" r="r" b="b"/>
            <a:pathLst>
              <a:path w="133" h="37">
                <a:moveTo>
                  <a:pt x="130" y="37"/>
                </a:moveTo>
                <a:lnTo>
                  <a:pt x="133" y="22"/>
                </a:lnTo>
                <a:lnTo>
                  <a:pt x="81" y="12"/>
                </a:lnTo>
                <a:lnTo>
                  <a:pt x="27" y="3"/>
                </a:lnTo>
                <a:lnTo>
                  <a:pt x="2" y="0"/>
                </a:lnTo>
                <a:lnTo>
                  <a:pt x="0" y="16"/>
                </a:lnTo>
                <a:lnTo>
                  <a:pt x="27" y="20"/>
                </a:lnTo>
                <a:lnTo>
                  <a:pt x="81" y="28"/>
                </a:lnTo>
                <a:lnTo>
                  <a:pt x="130" y="37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98" name="Freeform 2010"/>
          <p:cNvSpPr>
            <a:spLocks/>
          </p:cNvSpPr>
          <p:nvPr/>
        </p:nvSpPr>
        <p:spPr bwMode="auto">
          <a:xfrm>
            <a:off x="4797425" y="1598613"/>
            <a:ext cx="212725" cy="49212"/>
          </a:xfrm>
          <a:custGeom>
            <a:avLst/>
            <a:gdLst/>
            <a:ahLst/>
            <a:cxnLst>
              <a:cxn ang="0">
                <a:pos x="131" y="31"/>
              </a:cxn>
              <a:cxn ang="0">
                <a:pos x="134" y="15"/>
              </a:cxn>
              <a:cxn ang="0">
                <a:pos x="103" y="10"/>
              </a:cxn>
              <a:cxn ang="0">
                <a:pos x="49" y="4"/>
              </a:cxn>
              <a:cxn ang="0">
                <a:pos x="1" y="0"/>
              </a:cxn>
              <a:cxn ang="0">
                <a:pos x="0" y="16"/>
              </a:cxn>
              <a:cxn ang="0">
                <a:pos x="49" y="21"/>
              </a:cxn>
              <a:cxn ang="0">
                <a:pos x="103" y="27"/>
              </a:cxn>
              <a:cxn ang="0">
                <a:pos x="131" y="31"/>
              </a:cxn>
            </a:cxnLst>
            <a:rect l="0" t="0" r="r" b="b"/>
            <a:pathLst>
              <a:path w="134" h="31">
                <a:moveTo>
                  <a:pt x="131" y="31"/>
                </a:moveTo>
                <a:lnTo>
                  <a:pt x="134" y="15"/>
                </a:lnTo>
                <a:lnTo>
                  <a:pt x="103" y="10"/>
                </a:lnTo>
                <a:lnTo>
                  <a:pt x="49" y="4"/>
                </a:lnTo>
                <a:lnTo>
                  <a:pt x="1" y="0"/>
                </a:lnTo>
                <a:lnTo>
                  <a:pt x="0" y="16"/>
                </a:lnTo>
                <a:lnTo>
                  <a:pt x="49" y="21"/>
                </a:lnTo>
                <a:lnTo>
                  <a:pt x="103" y="27"/>
                </a:lnTo>
                <a:lnTo>
                  <a:pt x="131" y="31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899" name="Freeform 2011"/>
          <p:cNvSpPr>
            <a:spLocks/>
          </p:cNvSpPr>
          <p:nvPr/>
        </p:nvSpPr>
        <p:spPr bwMode="auto">
          <a:xfrm>
            <a:off x="4506913" y="1581150"/>
            <a:ext cx="212725" cy="36513"/>
          </a:xfrm>
          <a:custGeom>
            <a:avLst/>
            <a:gdLst/>
            <a:ahLst/>
            <a:cxnLst>
              <a:cxn ang="0">
                <a:pos x="134" y="23"/>
              </a:cxn>
              <a:cxn ang="0">
                <a:pos x="134" y="6"/>
              </a:cxn>
              <a:cxn ang="0">
                <a:pos x="124" y="6"/>
              </a:cxn>
              <a:cxn ang="0">
                <a:pos x="68" y="3"/>
              </a:cxn>
              <a:cxn ang="0">
                <a:pos x="14" y="0"/>
              </a:cxn>
              <a:cxn ang="0">
                <a:pos x="0" y="0"/>
              </a:cxn>
              <a:cxn ang="0">
                <a:pos x="0" y="17"/>
              </a:cxn>
              <a:cxn ang="0">
                <a:pos x="14" y="17"/>
              </a:cxn>
              <a:cxn ang="0">
                <a:pos x="68" y="20"/>
              </a:cxn>
              <a:cxn ang="0">
                <a:pos x="124" y="22"/>
              </a:cxn>
              <a:cxn ang="0">
                <a:pos x="134" y="23"/>
              </a:cxn>
            </a:cxnLst>
            <a:rect l="0" t="0" r="r" b="b"/>
            <a:pathLst>
              <a:path w="134" h="23">
                <a:moveTo>
                  <a:pt x="134" y="23"/>
                </a:moveTo>
                <a:lnTo>
                  <a:pt x="134" y="6"/>
                </a:lnTo>
                <a:lnTo>
                  <a:pt x="124" y="6"/>
                </a:lnTo>
                <a:lnTo>
                  <a:pt x="68" y="3"/>
                </a:lnTo>
                <a:lnTo>
                  <a:pt x="14" y="0"/>
                </a:lnTo>
                <a:lnTo>
                  <a:pt x="0" y="0"/>
                </a:lnTo>
                <a:lnTo>
                  <a:pt x="0" y="17"/>
                </a:lnTo>
                <a:lnTo>
                  <a:pt x="14" y="17"/>
                </a:lnTo>
                <a:lnTo>
                  <a:pt x="68" y="20"/>
                </a:lnTo>
                <a:lnTo>
                  <a:pt x="124" y="22"/>
                </a:lnTo>
                <a:lnTo>
                  <a:pt x="134" y="2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00" name="Freeform 2012"/>
          <p:cNvSpPr>
            <a:spLocks/>
          </p:cNvSpPr>
          <p:nvPr/>
        </p:nvSpPr>
        <p:spPr bwMode="auto">
          <a:xfrm>
            <a:off x="4630738" y="2197100"/>
            <a:ext cx="109537" cy="61913"/>
          </a:xfrm>
          <a:custGeom>
            <a:avLst/>
            <a:gdLst/>
            <a:ahLst/>
            <a:cxnLst>
              <a:cxn ang="0">
                <a:pos x="69" y="15"/>
              </a:cxn>
              <a:cxn ang="0">
                <a:pos x="62" y="0"/>
              </a:cxn>
              <a:cxn ang="0">
                <a:pos x="0" y="24"/>
              </a:cxn>
              <a:cxn ang="0">
                <a:pos x="6" y="39"/>
              </a:cxn>
              <a:cxn ang="0">
                <a:pos x="69" y="15"/>
              </a:cxn>
            </a:cxnLst>
            <a:rect l="0" t="0" r="r" b="b"/>
            <a:pathLst>
              <a:path w="69" h="39">
                <a:moveTo>
                  <a:pt x="69" y="15"/>
                </a:moveTo>
                <a:lnTo>
                  <a:pt x="62" y="0"/>
                </a:lnTo>
                <a:lnTo>
                  <a:pt x="0" y="24"/>
                </a:lnTo>
                <a:lnTo>
                  <a:pt x="6" y="39"/>
                </a:lnTo>
                <a:lnTo>
                  <a:pt x="69" y="1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01" name="Freeform 2013"/>
          <p:cNvSpPr>
            <a:spLocks/>
          </p:cNvSpPr>
          <p:nvPr/>
        </p:nvSpPr>
        <p:spPr bwMode="auto">
          <a:xfrm>
            <a:off x="4459288" y="2263775"/>
            <a:ext cx="106362" cy="61913"/>
          </a:xfrm>
          <a:custGeom>
            <a:avLst/>
            <a:gdLst/>
            <a:ahLst/>
            <a:cxnLst>
              <a:cxn ang="0">
                <a:pos x="67" y="15"/>
              </a:cxn>
              <a:cxn ang="0">
                <a:pos x="62" y="0"/>
              </a:cxn>
              <a:cxn ang="0">
                <a:pos x="0" y="25"/>
              </a:cxn>
              <a:cxn ang="0">
                <a:pos x="6" y="39"/>
              </a:cxn>
              <a:cxn ang="0">
                <a:pos x="67" y="15"/>
              </a:cxn>
            </a:cxnLst>
            <a:rect l="0" t="0" r="r" b="b"/>
            <a:pathLst>
              <a:path w="67" h="39">
                <a:moveTo>
                  <a:pt x="67" y="15"/>
                </a:moveTo>
                <a:lnTo>
                  <a:pt x="62" y="0"/>
                </a:lnTo>
                <a:lnTo>
                  <a:pt x="0" y="25"/>
                </a:lnTo>
                <a:lnTo>
                  <a:pt x="6" y="39"/>
                </a:lnTo>
                <a:lnTo>
                  <a:pt x="67" y="1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02" name="Freeform 2014"/>
          <p:cNvSpPr>
            <a:spLocks/>
          </p:cNvSpPr>
          <p:nvPr/>
        </p:nvSpPr>
        <p:spPr bwMode="auto">
          <a:xfrm>
            <a:off x="4289425" y="2332038"/>
            <a:ext cx="107950" cy="61912"/>
          </a:xfrm>
          <a:custGeom>
            <a:avLst/>
            <a:gdLst/>
            <a:ahLst/>
            <a:cxnLst>
              <a:cxn ang="0">
                <a:pos x="68" y="14"/>
              </a:cxn>
              <a:cxn ang="0">
                <a:pos x="61" y="0"/>
              </a:cxn>
              <a:cxn ang="0">
                <a:pos x="0" y="24"/>
              </a:cxn>
              <a:cxn ang="0">
                <a:pos x="5" y="39"/>
              </a:cxn>
              <a:cxn ang="0">
                <a:pos x="68" y="14"/>
              </a:cxn>
            </a:cxnLst>
            <a:rect l="0" t="0" r="r" b="b"/>
            <a:pathLst>
              <a:path w="68" h="39">
                <a:moveTo>
                  <a:pt x="68" y="14"/>
                </a:moveTo>
                <a:lnTo>
                  <a:pt x="61" y="0"/>
                </a:lnTo>
                <a:lnTo>
                  <a:pt x="0" y="24"/>
                </a:lnTo>
                <a:lnTo>
                  <a:pt x="5" y="39"/>
                </a:lnTo>
                <a:lnTo>
                  <a:pt x="68" y="14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03" name="Freeform 2015"/>
          <p:cNvSpPr>
            <a:spLocks/>
          </p:cNvSpPr>
          <p:nvPr/>
        </p:nvSpPr>
        <p:spPr bwMode="auto">
          <a:xfrm>
            <a:off x="4117975" y="2398713"/>
            <a:ext cx="106363" cy="61912"/>
          </a:xfrm>
          <a:custGeom>
            <a:avLst/>
            <a:gdLst/>
            <a:ahLst/>
            <a:cxnLst>
              <a:cxn ang="0">
                <a:pos x="67" y="15"/>
              </a:cxn>
              <a:cxn ang="0">
                <a:pos x="61" y="0"/>
              </a:cxn>
              <a:cxn ang="0">
                <a:pos x="0" y="24"/>
              </a:cxn>
              <a:cxn ang="0">
                <a:pos x="5" y="39"/>
              </a:cxn>
              <a:cxn ang="0">
                <a:pos x="67" y="15"/>
              </a:cxn>
            </a:cxnLst>
            <a:rect l="0" t="0" r="r" b="b"/>
            <a:pathLst>
              <a:path w="67" h="39">
                <a:moveTo>
                  <a:pt x="67" y="15"/>
                </a:moveTo>
                <a:lnTo>
                  <a:pt x="61" y="0"/>
                </a:lnTo>
                <a:lnTo>
                  <a:pt x="0" y="24"/>
                </a:lnTo>
                <a:lnTo>
                  <a:pt x="5" y="39"/>
                </a:lnTo>
                <a:lnTo>
                  <a:pt x="67" y="1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04" name="Freeform 2016"/>
          <p:cNvSpPr>
            <a:spLocks/>
          </p:cNvSpPr>
          <p:nvPr/>
        </p:nvSpPr>
        <p:spPr bwMode="auto">
          <a:xfrm>
            <a:off x="3946525" y="2463800"/>
            <a:ext cx="106363" cy="61913"/>
          </a:xfrm>
          <a:custGeom>
            <a:avLst/>
            <a:gdLst/>
            <a:ahLst/>
            <a:cxnLst>
              <a:cxn ang="0">
                <a:pos x="67" y="16"/>
              </a:cxn>
              <a:cxn ang="0">
                <a:pos x="61" y="0"/>
              </a:cxn>
              <a:cxn ang="0">
                <a:pos x="0" y="25"/>
              </a:cxn>
              <a:cxn ang="0">
                <a:pos x="5" y="39"/>
              </a:cxn>
              <a:cxn ang="0">
                <a:pos x="67" y="16"/>
              </a:cxn>
            </a:cxnLst>
            <a:rect l="0" t="0" r="r" b="b"/>
            <a:pathLst>
              <a:path w="67" h="39">
                <a:moveTo>
                  <a:pt x="67" y="16"/>
                </a:moveTo>
                <a:lnTo>
                  <a:pt x="61" y="0"/>
                </a:lnTo>
                <a:lnTo>
                  <a:pt x="0" y="25"/>
                </a:lnTo>
                <a:lnTo>
                  <a:pt x="5" y="39"/>
                </a:lnTo>
                <a:lnTo>
                  <a:pt x="67" y="16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05" name="Freeform 2017"/>
          <p:cNvSpPr>
            <a:spLocks/>
          </p:cNvSpPr>
          <p:nvPr/>
        </p:nvSpPr>
        <p:spPr bwMode="auto">
          <a:xfrm>
            <a:off x="3775075" y="2532063"/>
            <a:ext cx="106363" cy="61912"/>
          </a:xfrm>
          <a:custGeom>
            <a:avLst/>
            <a:gdLst/>
            <a:ahLst/>
            <a:cxnLst>
              <a:cxn ang="0">
                <a:pos x="67" y="14"/>
              </a:cxn>
              <a:cxn ang="0">
                <a:pos x="61" y="0"/>
              </a:cxn>
              <a:cxn ang="0">
                <a:pos x="0" y="24"/>
              </a:cxn>
              <a:cxn ang="0">
                <a:pos x="5" y="39"/>
              </a:cxn>
              <a:cxn ang="0">
                <a:pos x="67" y="14"/>
              </a:cxn>
            </a:cxnLst>
            <a:rect l="0" t="0" r="r" b="b"/>
            <a:pathLst>
              <a:path w="67" h="39">
                <a:moveTo>
                  <a:pt x="67" y="14"/>
                </a:moveTo>
                <a:lnTo>
                  <a:pt x="61" y="0"/>
                </a:lnTo>
                <a:lnTo>
                  <a:pt x="0" y="24"/>
                </a:lnTo>
                <a:lnTo>
                  <a:pt x="5" y="39"/>
                </a:lnTo>
                <a:lnTo>
                  <a:pt x="67" y="14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06" name="Freeform 2018"/>
          <p:cNvSpPr>
            <a:spLocks/>
          </p:cNvSpPr>
          <p:nvPr/>
        </p:nvSpPr>
        <p:spPr bwMode="auto">
          <a:xfrm>
            <a:off x="3603625" y="2598738"/>
            <a:ext cx="106363" cy="60325"/>
          </a:xfrm>
          <a:custGeom>
            <a:avLst/>
            <a:gdLst/>
            <a:ahLst/>
            <a:cxnLst>
              <a:cxn ang="0">
                <a:pos x="67" y="15"/>
              </a:cxn>
              <a:cxn ang="0">
                <a:pos x="61" y="0"/>
              </a:cxn>
              <a:cxn ang="0">
                <a:pos x="0" y="23"/>
              </a:cxn>
              <a:cxn ang="0">
                <a:pos x="7" y="38"/>
              </a:cxn>
              <a:cxn ang="0">
                <a:pos x="67" y="15"/>
              </a:cxn>
            </a:cxnLst>
            <a:rect l="0" t="0" r="r" b="b"/>
            <a:pathLst>
              <a:path w="67" h="38">
                <a:moveTo>
                  <a:pt x="67" y="15"/>
                </a:moveTo>
                <a:lnTo>
                  <a:pt x="61" y="0"/>
                </a:lnTo>
                <a:lnTo>
                  <a:pt x="0" y="23"/>
                </a:lnTo>
                <a:lnTo>
                  <a:pt x="7" y="38"/>
                </a:lnTo>
                <a:lnTo>
                  <a:pt x="67" y="1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07" name="Freeform 2019"/>
          <p:cNvSpPr>
            <a:spLocks/>
          </p:cNvSpPr>
          <p:nvPr/>
        </p:nvSpPr>
        <p:spPr bwMode="auto">
          <a:xfrm>
            <a:off x="3432175" y="2667000"/>
            <a:ext cx="106363" cy="58738"/>
          </a:xfrm>
          <a:custGeom>
            <a:avLst/>
            <a:gdLst/>
            <a:ahLst/>
            <a:cxnLst>
              <a:cxn ang="0">
                <a:pos x="67" y="14"/>
              </a:cxn>
              <a:cxn ang="0">
                <a:pos x="62" y="0"/>
              </a:cxn>
              <a:cxn ang="0">
                <a:pos x="0" y="23"/>
              </a:cxn>
              <a:cxn ang="0">
                <a:pos x="7" y="37"/>
              </a:cxn>
              <a:cxn ang="0">
                <a:pos x="67" y="14"/>
              </a:cxn>
            </a:cxnLst>
            <a:rect l="0" t="0" r="r" b="b"/>
            <a:pathLst>
              <a:path w="67" h="37">
                <a:moveTo>
                  <a:pt x="67" y="14"/>
                </a:moveTo>
                <a:lnTo>
                  <a:pt x="62" y="0"/>
                </a:lnTo>
                <a:lnTo>
                  <a:pt x="0" y="23"/>
                </a:lnTo>
                <a:lnTo>
                  <a:pt x="7" y="37"/>
                </a:lnTo>
                <a:lnTo>
                  <a:pt x="67" y="14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08" name="Freeform 2020"/>
          <p:cNvSpPr>
            <a:spLocks/>
          </p:cNvSpPr>
          <p:nvPr/>
        </p:nvSpPr>
        <p:spPr bwMode="auto">
          <a:xfrm>
            <a:off x="3260725" y="2733675"/>
            <a:ext cx="106363" cy="60325"/>
          </a:xfrm>
          <a:custGeom>
            <a:avLst/>
            <a:gdLst/>
            <a:ahLst/>
            <a:cxnLst>
              <a:cxn ang="0">
                <a:pos x="67" y="15"/>
              </a:cxn>
              <a:cxn ang="0">
                <a:pos x="62" y="0"/>
              </a:cxn>
              <a:cxn ang="0">
                <a:pos x="0" y="23"/>
              </a:cxn>
              <a:cxn ang="0">
                <a:pos x="7" y="38"/>
              </a:cxn>
              <a:cxn ang="0">
                <a:pos x="67" y="15"/>
              </a:cxn>
            </a:cxnLst>
            <a:rect l="0" t="0" r="r" b="b"/>
            <a:pathLst>
              <a:path w="67" h="38">
                <a:moveTo>
                  <a:pt x="67" y="15"/>
                </a:moveTo>
                <a:lnTo>
                  <a:pt x="62" y="0"/>
                </a:lnTo>
                <a:lnTo>
                  <a:pt x="0" y="23"/>
                </a:lnTo>
                <a:lnTo>
                  <a:pt x="7" y="38"/>
                </a:lnTo>
                <a:lnTo>
                  <a:pt x="67" y="1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09" name="Freeform 2021"/>
          <p:cNvSpPr>
            <a:spLocks/>
          </p:cNvSpPr>
          <p:nvPr/>
        </p:nvSpPr>
        <p:spPr bwMode="auto">
          <a:xfrm>
            <a:off x="3089275" y="2798763"/>
            <a:ext cx="106363" cy="61912"/>
          </a:xfrm>
          <a:custGeom>
            <a:avLst/>
            <a:gdLst/>
            <a:ahLst/>
            <a:cxnLst>
              <a:cxn ang="0">
                <a:pos x="67" y="15"/>
              </a:cxn>
              <a:cxn ang="0">
                <a:pos x="61" y="0"/>
              </a:cxn>
              <a:cxn ang="0">
                <a:pos x="0" y="24"/>
              </a:cxn>
              <a:cxn ang="0">
                <a:pos x="7" y="39"/>
              </a:cxn>
              <a:cxn ang="0">
                <a:pos x="67" y="15"/>
              </a:cxn>
            </a:cxnLst>
            <a:rect l="0" t="0" r="r" b="b"/>
            <a:pathLst>
              <a:path w="67" h="39">
                <a:moveTo>
                  <a:pt x="67" y="15"/>
                </a:moveTo>
                <a:lnTo>
                  <a:pt x="61" y="0"/>
                </a:lnTo>
                <a:lnTo>
                  <a:pt x="0" y="24"/>
                </a:lnTo>
                <a:lnTo>
                  <a:pt x="7" y="39"/>
                </a:lnTo>
                <a:lnTo>
                  <a:pt x="67" y="1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10" name="Freeform 2022"/>
          <p:cNvSpPr>
            <a:spLocks/>
          </p:cNvSpPr>
          <p:nvPr/>
        </p:nvSpPr>
        <p:spPr bwMode="auto">
          <a:xfrm>
            <a:off x="2917825" y="2863850"/>
            <a:ext cx="106363" cy="61913"/>
          </a:xfrm>
          <a:custGeom>
            <a:avLst/>
            <a:gdLst/>
            <a:ahLst/>
            <a:cxnLst>
              <a:cxn ang="0">
                <a:pos x="67" y="15"/>
              </a:cxn>
              <a:cxn ang="0">
                <a:pos x="62" y="0"/>
              </a:cxn>
              <a:cxn ang="0">
                <a:pos x="0" y="25"/>
              </a:cxn>
              <a:cxn ang="0">
                <a:pos x="7" y="39"/>
              </a:cxn>
              <a:cxn ang="0">
                <a:pos x="67" y="15"/>
              </a:cxn>
            </a:cxnLst>
            <a:rect l="0" t="0" r="r" b="b"/>
            <a:pathLst>
              <a:path w="67" h="39">
                <a:moveTo>
                  <a:pt x="67" y="15"/>
                </a:moveTo>
                <a:lnTo>
                  <a:pt x="62" y="0"/>
                </a:lnTo>
                <a:lnTo>
                  <a:pt x="0" y="25"/>
                </a:lnTo>
                <a:lnTo>
                  <a:pt x="7" y="39"/>
                </a:lnTo>
                <a:lnTo>
                  <a:pt x="67" y="1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11" name="Freeform 2023"/>
          <p:cNvSpPr>
            <a:spLocks/>
          </p:cNvSpPr>
          <p:nvPr/>
        </p:nvSpPr>
        <p:spPr bwMode="auto">
          <a:xfrm>
            <a:off x="2746375" y="2932113"/>
            <a:ext cx="106363" cy="61912"/>
          </a:xfrm>
          <a:custGeom>
            <a:avLst/>
            <a:gdLst/>
            <a:ahLst/>
            <a:cxnLst>
              <a:cxn ang="0">
                <a:pos x="67" y="14"/>
              </a:cxn>
              <a:cxn ang="0">
                <a:pos x="62" y="0"/>
              </a:cxn>
              <a:cxn ang="0">
                <a:pos x="0" y="24"/>
              </a:cxn>
              <a:cxn ang="0">
                <a:pos x="7" y="39"/>
              </a:cxn>
              <a:cxn ang="0">
                <a:pos x="67" y="14"/>
              </a:cxn>
            </a:cxnLst>
            <a:rect l="0" t="0" r="r" b="b"/>
            <a:pathLst>
              <a:path w="67" h="39">
                <a:moveTo>
                  <a:pt x="67" y="14"/>
                </a:moveTo>
                <a:lnTo>
                  <a:pt x="62" y="0"/>
                </a:lnTo>
                <a:lnTo>
                  <a:pt x="0" y="24"/>
                </a:lnTo>
                <a:lnTo>
                  <a:pt x="7" y="39"/>
                </a:lnTo>
                <a:lnTo>
                  <a:pt x="67" y="14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12" name="Freeform 2024"/>
          <p:cNvSpPr>
            <a:spLocks/>
          </p:cNvSpPr>
          <p:nvPr/>
        </p:nvSpPr>
        <p:spPr bwMode="auto">
          <a:xfrm>
            <a:off x="2574925" y="2998788"/>
            <a:ext cx="109538" cy="61912"/>
          </a:xfrm>
          <a:custGeom>
            <a:avLst/>
            <a:gdLst/>
            <a:ahLst/>
            <a:cxnLst>
              <a:cxn ang="0">
                <a:pos x="69" y="15"/>
              </a:cxn>
              <a:cxn ang="0">
                <a:pos x="62" y="0"/>
              </a:cxn>
              <a:cxn ang="0">
                <a:pos x="0" y="24"/>
              </a:cxn>
              <a:cxn ang="0">
                <a:pos x="7" y="39"/>
              </a:cxn>
              <a:cxn ang="0">
                <a:pos x="69" y="15"/>
              </a:cxn>
            </a:cxnLst>
            <a:rect l="0" t="0" r="r" b="b"/>
            <a:pathLst>
              <a:path w="69" h="39">
                <a:moveTo>
                  <a:pt x="69" y="15"/>
                </a:moveTo>
                <a:lnTo>
                  <a:pt x="62" y="0"/>
                </a:lnTo>
                <a:lnTo>
                  <a:pt x="0" y="24"/>
                </a:lnTo>
                <a:lnTo>
                  <a:pt x="7" y="39"/>
                </a:lnTo>
                <a:lnTo>
                  <a:pt x="69" y="1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13" name="Freeform 2025"/>
          <p:cNvSpPr>
            <a:spLocks/>
          </p:cNvSpPr>
          <p:nvPr/>
        </p:nvSpPr>
        <p:spPr bwMode="auto">
          <a:xfrm>
            <a:off x="2403475" y="3067050"/>
            <a:ext cx="109538" cy="60325"/>
          </a:xfrm>
          <a:custGeom>
            <a:avLst/>
            <a:gdLst/>
            <a:ahLst/>
            <a:cxnLst>
              <a:cxn ang="0">
                <a:pos x="69" y="14"/>
              </a:cxn>
              <a:cxn ang="0">
                <a:pos x="62" y="0"/>
              </a:cxn>
              <a:cxn ang="0">
                <a:pos x="0" y="24"/>
              </a:cxn>
              <a:cxn ang="0">
                <a:pos x="7" y="38"/>
              </a:cxn>
              <a:cxn ang="0">
                <a:pos x="69" y="14"/>
              </a:cxn>
            </a:cxnLst>
            <a:rect l="0" t="0" r="r" b="b"/>
            <a:pathLst>
              <a:path w="69" h="38">
                <a:moveTo>
                  <a:pt x="69" y="14"/>
                </a:moveTo>
                <a:lnTo>
                  <a:pt x="62" y="0"/>
                </a:lnTo>
                <a:lnTo>
                  <a:pt x="0" y="24"/>
                </a:lnTo>
                <a:lnTo>
                  <a:pt x="7" y="38"/>
                </a:lnTo>
                <a:lnTo>
                  <a:pt x="69" y="14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14" name="Freeform 2026"/>
          <p:cNvSpPr>
            <a:spLocks/>
          </p:cNvSpPr>
          <p:nvPr/>
        </p:nvSpPr>
        <p:spPr bwMode="auto">
          <a:xfrm>
            <a:off x="2235200" y="3133725"/>
            <a:ext cx="106363" cy="61913"/>
          </a:xfrm>
          <a:custGeom>
            <a:avLst/>
            <a:gdLst/>
            <a:ahLst/>
            <a:cxnLst>
              <a:cxn ang="0">
                <a:pos x="67" y="14"/>
              </a:cxn>
              <a:cxn ang="0">
                <a:pos x="60" y="0"/>
              </a:cxn>
              <a:cxn ang="0">
                <a:pos x="0" y="24"/>
              </a:cxn>
              <a:cxn ang="0">
                <a:pos x="5" y="39"/>
              </a:cxn>
              <a:cxn ang="0">
                <a:pos x="67" y="14"/>
              </a:cxn>
            </a:cxnLst>
            <a:rect l="0" t="0" r="r" b="b"/>
            <a:pathLst>
              <a:path w="67" h="39">
                <a:moveTo>
                  <a:pt x="67" y="14"/>
                </a:moveTo>
                <a:lnTo>
                  <a:pt x="60" y="0"/>
                </a:lnTo>
                <a:lnTo>
                  <a:pt x="0" y="24"/>
                </a:lnTo>
                <a:lnTo>
                  <a:pt x="5" y="39"/>
                </a:lnTo>
                <a:lnTo>
                  <a:pt x="67" y="14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15" name="Rectangle 2027"/>
          <p:cNvSpPr>
            <a:spLocks noChangeArrowheads="1"/>
          </p:cNvSpPr>
          <p:nvPr/>
        </p:nvSpPr>
        <p:spPr bwMode="auto">
          <a:xfrm>
            <a:off x="3614738" y="1654175"/>
            <a:ext cx="817562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16" name="Rectangle 2028"/>
          <p:cNvSpPr>
            <a:spLocks noChangeArrowheads="1"/>
          </p:cNvSpPr>
          <p:nvPr/>
        </p:nvSpPr>
        <p:spPr bwMode="auto">
          <a:xfrm>
            <a:off x="3690938" y="1708150"/>
            <a:ext cx="7937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17" name="Rectangle 2029"/>
          <p:cNvSpPr>
            <a:spLocks noChangeArrowheads="1"/>
          </p:cNvSpPr>
          <p:nvPr/>
        </p:nvSpPr>
        <p:spPr bwMode="auto">
          <a:xfrm>
            <a:off x="3744913" y="1716088"/>
            <a:ext cx="6572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0">
                <a:solidFill>
                  <a:srgbClr val="FF0000"/>
                </a:solidFill>
                <a:latin typeface="Times New Roman" pitchFamily="18" charset="0"/>
              </a:rPr>
              <a:t>ALCA</a:t>
            </a:r>
            <a:endParaRPr lang="en-US"/>
          </a:p>
        </p:txBody>
      </p:sp>
      <p:sp>
        <p:nvSpPr>
          <p:cNvPr id="679918" name="Rectangle 2030"/>
          <p:cNvSpPr>
            <a:spLocks noChangeArrowheads="1"/>
          </p:cNvSpPr>
          <p:nvPr/>
        </p:nvSpPr>
        <p:spPr bwMode="auto">
          <a:xfrm>
            <a:off x="3690938" y="1958975"/>
            <a:ext cx="668337" cy="11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19" name="Rectangle 2031"/>
          <p:cNvSpPr>
            <a:spLocks noChangeArrowheads="1"/>
          </p:cNvSpPr>
          <p:nvPr/>
        </p:nvSpPr>
        <p:spPr bwMode="auto">
          <a:xfrm>
            <a:off x="4408488" y="1716088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9920" name="Rectangle 2032"/>
          <p:cNvSpPr>
            <a:spLocks noChangeArrowheads="1"/>
          </p:cNvSpPr>
          <p:nvPr/>
        </p:nvSpPr>
        <p:spPr bwMode="auto">
          <a:xfrm>
            <a:off x="3273425" y="2381250"/>
            <a:ext cx="3524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Times New Roman" pitchFamily="18" charset="0"/>
              </a:rPr>
              <a:t>EEUU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679921" name="Rectangle 2033"/>
          <p:cNvSpPr>
            <a:spLocks noChangeArrowheads="1"/>
          </p:cNvSpPr>
          <p:nvPr/>
        </p:nvSpPr>
        <p:spPr bwMode="auto">
          <a:xfrm>
            <a:off x="3567113" y="2381250"/>
            <a:ext cx="428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</a:rPr>
              <a:t>-</a:t>
            </a:r>
            <a:endParaRPr lang="en-US"/>
          </a:p>
        </p:txBody>
      </p:sp>
      <p:sp>
        <p:nvSpPr>
          <p:cNvPr id="679922" name="Rectangle 2034"/>
          <p:cNvSpPr>
            <a:spLocks noChangeArrowheads="1"/>
          </p:cNvSpPr>
          <p:nvPr/>
        </p:nvSpPr>
        <p:spPr bwMode="auto">
          <a:xfrm>
            <a:off x="3635375" y="2381250"/>
            <a:ext cx="396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Times New Roman" pitchFamily="18" charset="0"/>
              </a:rPr>
              <a:t>MCCA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679923" name="Rectangle 2035"/>
          <p:cNvSpPr>
            <a:spLocks noChangeArrowheads="1"/>
          </p:cNvSpPr>
          <p:nvPr/>
        </p:nvSpPr>
        <p:spPr bwMode="auto">
          <a:xfrm>
            <a:off x="4021138" y="2357438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9924" name="Freeform 2036"/>
          <p:cNvSpPr>
            <a:spLocks/>
          </p:cNvSpPr>
          <p:nvPr/>
        </p:nvSpPr>
        <p:spPr bwMode="auto">
          <a:xfrm>
            <a:off x="3084513" y="2794000"/>
            <a:ext cx="107950" cy="4603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2" y="29"/>
              </a:cxn>
              <a:cxn ang="0">
                <a:pos x="68" y="15"/>
              </a:cxn>
              <a:cxn ang="0">
                <a:pos x="64" y="0"/>
              </a:cxn>
              <a:cxn ang="0">
                <a:pos x="0" y="13"/>
              </a:cxn>
            </a:cxnLst>
            <a:rect l="0" t="0" r="r" b="b"/>
            <a:pathLst>
              <a:path w="68" h="29">
                <a:moveTo>
                  <a:pt x="0" y="13"/>
                </a:moveTo>
                <a:lnTo>
                  <a:pt x="2" y="29"/>
                </a:lnTo>
                <a:lnTo>
                  <a:pt x="68" y="15"/>
                </a:lnTo>
                <a:lnTo>
                  <a:pt x="64" y="0"/>
                </a:lnTo>
                <a:lnTo>
                  <a:pt x="0" y="1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25" name="Freeform 2037"/>
          <p:cNvSpPr>
            <a:spLocks/>
          </p:cNvSpPr>
          <p:nvPr/>
        </p:nvSpPr>
        <p:spPr bwMode="auto">
          <a:xfrm>
            <a:off x="3263900" y="2757488"/>
            <a:ext cx="107950" cy="42862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3" y="27"/>
              </a:cxn>
              <a:cxn ang="0">
                <a:pos x="68" y="15"/>
              </a:cxn>
              <a:cxn ang="0">
                <a:pos x="65" y="0"/>
              </a:cxn>
              <a:cxn ang="0">
                <a:pos x="0" y="13"/>
              </a:cxn>
            </a:cxnLst>
            <a:rect l="0" t="0" r="r" b="b"/>
            <a:pathLst>
              <a:path w="68" h="27">
                <a:moveTo>
                  <a:pt x="0" y="13"/>
                </a:moveTo>
                <a:lnTo>
                  <a:pt x="3" y="27"/>
                </a:lnTo>
                <a:lnTo>
                  <a:pt x="68" y="15"/>
                </a:lnTo>
                <a:lnTo>
                  <a:pt x="65" y="0"/>
                </a:lnTo>
                <a:lnTo>
                  <a:pt x="0" y="1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26" name="Freeform 2038"/>
          <p:cNvSpPr>
            <a:spLocks/>
          </p:cNvSpPr>
          <p:nvPr/>
        </p:nvSpPr>
        <p:spPr bwMode="auto">
          <a:xfrm>
            <a:off x="3444875" y="2719388"/>
            <a:ext cx="107950" cy="4762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4" y="30"/>
              </a:cxn>
              <a:cxn ang="0">
                <a:pos x="68" y="16"/>
              </a:cxn>
              <a:cxn ang="0">
                <a:pos x="66" y="0"/>
              </a:cxn>
              <a:cxn ang="0">
                <a:pos x="0" y="14"/>
              </a:cxn>
            </a:cxnLst>
            <a:rect l="0" t="0" r="r" b="b"/>
            <a:pathLst>
              <a:path w="68" h="30">
                <a:moveTo>
                  <a:pt x="0" y="14"/>
                </a:moveTo>
                <a:lnTo>
                  <a:pt x="4" y="30"/>
                </a:lnTo>
                <a:lnTo>
                  <a:pt x="68" y="16"/>
                </a:lnTo>
                <a:lnTo>
                  <a:pt x="66" y="0"/>
                </a:lnTo>
                <a:lnTo>
                  <a:pt x="0" y="14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27" name="Freeform 2039"/>
          <p:cNvSpPr>
            <a:spLocks/>
          </p:cNvSpPr>
          <p:nvPr/>
        </p:nvSpPr>
        <p:spPr bwMode="auto">
          <a:xfrm>
            <a:off x="3625850" y="2682875"/>
            <a:ext cx="107950" cy="4762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3" y="30"/>
              </a:cxn>
              <a:cxn ang="0">
                <a:pos x="68" y="16"/>
              </a:cxn>
              <a:cxn ang="0">
                <a:pos x="65" y="0"/>
              </a:cxn>
              <a:cxn ang="0">
                <a:pos x="0" y="14"/>
              </a:cxn>
            </a:cxnLst>
            <a:rect l="0" t="0" r="r" b="b"/>
            <a:pathLst>
              <a:path w="68" h="30">
                <a:moveTo>
                  <a:pt x="0" y="14"/>
                </a:moveTo>
                <a:lnTo>
                  <a:pt x="3" y="30"/>
                </a:lnTo>
                <a:lnTo>
                  <a:pt x="68" y="16"/>
                </a:lnTo>
                <a:lnTo>
                  <a:pt x="65" y="0"/>
                </a:lnTo>
                <a:lnTo>
                  <a:pt x="0" y="14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28" name="Freeform 2040"/>
          <p:cNvSpPr>
            <a:spLocks/>
          </p:cNvSpPr>
          <p:nvPr/>
        </p:nvSpPr>
        <p:spPr bwMode="auto">
          <a:xfrm>
            <a:off x="3805238" y="2646363"/>
            <a:ext cx="111125" cy="4762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4" y="30"/>
              </a:cxn>
              <a:cxn ang="0">
                <a:pos x="70" y="16"/>
              </a:cxn>
              <a:cxn ang="0">
                <a:pos x="66" y="0"/>
              </a:cxn>
              <a:cxn ang="0">
                <a:pos x="0" y="14"/>
              </a:cxn>
            </a:cxnLst>
            <a:rect l="0" t="0" r="r" b="b"/>
            <a:pathLst>
              <a:path w="70" h="30">
                <a:moveTo>
                  <a:pt x="0" y="14"/>
                </a:moveTo>
                <a:lnTo>
                  <a:pt x="4" y="30"/>
                </a:lnTo>
                <a:lnTo>
                  <a:pt x="70" y="16"/>
                </a:lnTo>
                <a:lnTo>
                  <a:pt x="66" y="0"/>
                </a:lnTo>
                <a:lnTo>
                  <a:pt x="0" y="14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29" name="Freeform 2041"/>
          <p:cNvSpPr>
            <a:spLocks/>
          </p:cNvSpPr>
          <p:nvPr/>
        </p:nvSpPr>
        <p:spPr bwMode="auto">
          <a:xfrm>
            <a:off x="3986213" y="2613025"/>
            <a:ext cx="109537" cy="4445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4" y="28"/>
              </a:cxn>
              <a:cxn ang="0">
                <a:pos x="69" y="14"/>
              </a:cxn>
              <a:cxn ang="0">
                <a:pos x="65" y="0"/>
              </a:cxn>
              <a:cxn ang="0">
                <a:pos x="0" y="13"/>
              </a:cxn>
            </a:cxnLst>
            <a:rect l="0" t="0" r="r" b="b"/>
            <a:pathLst>
              <a:path w="69" h="28">
                <a:moveTo>
                  <a:pt x="0" y="13"/>
                </a:moveTo>
                <a:lnTo>
                  <a:pt x="4" y="28"/>
                </a:lnTo>
                <a:lnTo>
                  <a:pt x="69" y="14"/>
                </a:lnTo>
                <a:lnTo>
                  <a:pt x="65" y="0"/>
                </a:lnTo>
                <a:lnTo>
                  <a:pt x="0" y="1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30" name="Freeform 2042"/>
          <p:cNvSpPr>
            <a:spLocks/>
          </p:cNvSpPr>
          <p:nvPr/>
        </p:nvSpPr>
        <p:spPr bwMode="auto">
          <a:xfrm>
            <a:off x="4167188" y="2573338"/>
            <a:ext cx="109537" cy="46037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4" y="29"/>
              </a:cxn>
              <a:cxn ang="0">
                <a:pos x="69" y="16"/>
              </a:cxn>
              <a:cxn ang="0">
                <a:pos x="65" y="0"/>
              </a:cxn>
              <a:cxn ang="0">
                <a:pos x="0" y="14"/>
              </a:cxn>
            </a:cxnLst>
            <a:rect l="0" t="0" r="r" b="b"/>
            <a:pathLst>
              <a:path w="69" h="29">
                <a:moveTo>
                  <a:pt x="0" y="14"/>
                </a:moveTo>
                <a:lnTo>
                  <a:pt x="4" y="29"/>
                </a:lnTo>
                <a:lnTo>
                  <a:pt x="69" y="16"/>
                </a:lnTo>
                <a:lnTo>
                  <a:pt x="65" y="0"/>
                </a:lnTo>
                <a:lnTo>
                  <a:pt x="0" y="14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31" name="Freeform 2043"/>
          <p:cNvSpPr>
            <a:spLocks/>
          </p:cNvSpPr>
          <p:nvPr/>
        </p:nvSpPr>
        <p:spPr bwMode="auto">
          <a:xfrm>
            <a:off x="4349750" y="2540000"/>
            <a:ext cx="107950" cy="42863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2" y="27"/>
              </a:cxn>
              <a:cxn ang="0">
                <a:pos x="68" y="14"/>
              </a:cxn>
              <a:cxn ang="0">
                <a:pos x="64" y="0"/>
              </a:cxn>
              <a:cxn ang="0">
                <a:pos x="0" y="12"/>
              </a:cxn>
            </a:cxnLst>
            <a:rect l="0" t="0" r="r" b="b"/>
            <a:pathLst>
              <a:path w="68" h="27">
                <a:moveTo>
                  <a:pt x="0" y="12"/>
                </a:moveTo>
                <a:lnTo>
                  <a:pt x="2" y="27"/>
                </a:lnTo>
                <a:lnTo>
                  <a:pt x="68" y="14"/>
                </a:lnTo>
                <a:lnTo>
                  <a:pt x="64" y="0"/>
                </a:lnTo>
                <a:lnTo>
                  <a:pt x="0" y="12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32" name="Freeform 2044"/>
          <p:cNvSpPr>
            <a:spLocks/>
          </p:cNvSpPr>
          <p:nvPr/>
        </p:nvSpPr>
        <p:spPr bwMode="auto">
          <a:xfrm>
            <a:off x="4529138" y="2506663"/>
            <a:ext cx="90487" cy="396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3" y="25"/>
              </a:cxn>
              <a:cxn ang="0">
                <a:pos x="57" y="16"/>
              </a:cxn>
              <a:cxn ang="0">
                <a:pos x="53" y="0"/>
              </a:cxn>
              <a:cxn ang="0">
                <a:pos x="0" y="10"/>
              </a:cxn>
            </a:cxnLst>
            <a:rect l="0" t="0" r="r" b="b"/>
            <a:pathLst>
              <a:path w="57" h="25">
                <a:moveTo>
                  <a:pt x="0" y="10"/>
                </a:moveTo>
                <a:lnTo>
                  <a:pt x="3" y="25"/>
                </a:lnTo>
                <a:lnTo>
                  <a:pt x="57" y="16"/>
                </a:lnTo>
                <a:lnTo>
                  <a:pt x="53" y="0"/>
                </a:lnTo>
                <a:lnTo>
                  <a:pt x="0" y="1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33" name="Freeform 2045"/>
          <p:cNvSpPr>
            <a:spLocks/>
          </p:cNvSpPr>
          <p:nvPr/>
        </p:nvSpPr>
        <p:spPr bwMode="auto">
          <a:xfrm>
            <a:off x="2713038" y="2879725"/>
            <a:ext cx="88900" cy="96838"/>
          </a:xfrm>
          <a:custGeom>
            <a:avLst/>
            <a:gdLst/>
            <a:ahLst/>
            <a:cxnLst>
              <a:cxn ang="0">
                <a:pos x="56" y="11"/>
              </a:cxn>
              <a:cxn ang="0">
                <a:pos x="44" y="0"/>
              </a:cxn>
              <a:cxn ang="0">
                <a:pos x="0" y="50"/>
              </a:cxn>
              <a:cxn ang="0">
                <a:pos x="13" y="61"/>
              </a:cxn>
              <a:cxn ang="0">
                <a:pos x="56" y="11"/>
              </a:cxn>
            </a:cxnLst>
            <a:rect l="0" t="0" r="r" b="b"/>
            <a:pathLst>
              <a:path w="56" h="61">
                <a:moveTo>
                  <a:pt x="56" y="11"/>
                </a:moveTo>
                <a:lnTo>
                  <a:pt x="44" y="0"/>
                </a:lnTo>
                <a:lnTo>
                  <a:pt x="0" y="50"/>
                </a:lnTo>
                <a:lnTo>
                  <a:pt x="13" y="61"/>
                </a:lnTo>
                <a:lnTo>
                  <a:pt x="56" y="11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34" name="Freeform 2046"/>
          <p:cNvSpPr>
            <a:spLocks/>
          </p:cNvSpPr>
          <p:nvPr/>
        </p:nvSpPr>
        <p:spPr bwMode="auto">
          <a:xfrm>
            <a:off x="2592388" y="3016250"/>
            <a:ext cx="88900" cy="96838"/>
          </a:xfrm>
          <a:custGeom>
            <a:avLst/>
            <a:gdLst/>
            <a:ahLst/>
            <a:cxnLst>
              <a:cxn ang="0">
                <a:pos x="56" y="11"/>
              </a:cxn>
              <a:cxn ang="0">
                <a:pos x="44" y="0"/>
              </a:cxn>
              <a:cxn ang="0">
                <a:pos x="0" y="50"/>
              </a:cxn>
              <a:cxn ang="0">
                <a:pos x="13" y="61"/>
              </a:cxn>
              <a:cxn ang="0">
                <a:pos x="56" y="11"/>
              </a:cxn>
            </a:cxnLst>
            <a:rect l="0" t="0" r="r" b="b"/>
            <a:pathLst>
              <a:path w="56" h="61">
                <a:moveTo>
                  <a:pt x="56" y="11"/>
                </a:moveTo>
                <a:lnTo>
                  <a:pt x="44" y="0"/>
                </a:lnTo>
                <a:lnTo>
                  <a:pt x="0" y="50"/>
                </a:lnTo>
                <a:lnTo>
                  <a:pt x="13" y="61"/>
                </a:lnTo>
                <a:lnTo>
                  <a:pt x="56" y="11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35" name="Freeform 2047"/>
          <p:cNvSpPr>
            <a:spLocks/>
          </p:cNvSpPr>
          <p:nvPr/>
        </p:nvSpPr>
        <p:spPr bwMode="auto">
          <a:xfrm>
            <a:off x="2474913" y="3154363"/>
            <a:ext cx="88900" cy="95250"/>
          </a:xfrm>
          <a:custGeom>
            <a:avLst/>
            <a:gdLst/>
            <a:ahLst/>
            <a:cxnLst>
              <a:cxn ang="0">
                <a:pos x="56" y="11"/>
              </a:cxn>
              <a:cxn ang="0">
                <a:pos x="43" y="0"/>
              </a:cxn>
              <a:cxn ang="0">
                <a:pos x="0" y="50"/>
              </a:cxn>
              <a:cxn ang="0">
                <a:pos x="12" y="60"/>
              </a:cxn>
              <a:cxn ang="0">
                <a:pos x="56" y="11"/>
              </a:cxn>
            </a:cxnLst>
            <a:rect l="0" t="0" r="r" b="b"/>
            <a:pathLst>
              <a:path w="56" h="60">
                <a:moveTo>
                  <a:pt x="56" y="11"/>
                </a:moveTo>
                <a:lnTo>
                  <a:pt x="43" y="0"/>
                </a:lnTo>
                <a:lnTo>
                  <a:pt x="0" y="50"/>
                </a:lnTo>
                <a:lnTo>
                  <a:pt x="12" y="60"/>
                </a:lnTo>
                <a:lnTo>
                  <a:pt x="56" y="11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36" name="Freeform 2048"/>
          <p:cNvSpPr>
            <a:spLocks/>
          </p:cNvSpPr>
          <p:nvPr/>
        </p:nvSpPr>
        <p:spPr bwMode="auto">
          <a:xfrm>
            <a:off x="2354263" y="3290888"/>
            <a:ext cx="88900" cy="96837"/>
          </a:xfrm>
          <a:custGeom>
            <a:avLst/>
            <a:gdLst/>
            <a:ahLst/>
            <a:cxnLst>
              <a:cxn ang="0">
                <a:pos x="56" y="11"/>
              </a:cxn>
              <a:cxn ang="0">
                <a:pos x="44" y="0"/>
              </a:cxn>
              <a:cxn ang="0">
                <a:pos x="0" y="50"/>
              </a:cxn>
              <a:cxn ang="0">
                <a:pos x="13" y="61"/>
              </a:cxn>
              <a:cxn ang="0">
                <a:pos x="56" y="11"/>
              </a:cxn>
            </a:cxnLst>
            <a:rect l="0" t="0" r="r" b="b"/>
            <a:pathLst>
              <a:path w="56" h="61">
                <a:moveTo>
                  <a:pt x="56" y="11"/>
                </a:moveTo>
                <a:lnTo>
                  <a:pt x="44" y="0"/>
                </a:lnTo>
                <a:lnTo>
                  <a:pt x="0" y="50"/>
                </a:lnTo>
                <a:lnTo>
                  <a:pt x="13" y="61"/>
                </a:lnTo>
                <a:lnTo>
                  <a:pt x="56" y="11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37" name="Freeform 2049"/>
          <p:cNvSpPr>
            <a:spLocks/>
          </p:cNvSpPr>
          <p:nvPr/>
        </p:nvSpPr>
        <p:spPr bwMode="auto">
          <a:xfrm>
            <a:off x="2236788" y="3430588"/>
            <a:ext cx="88900" cy="93662"/>
          </a:xfrm>
          <a:custGeom>
            <a:avLst/>
            <a:gdLst/>
            <a:ahLst/>
            <a:cxnLst>
              <a:cxn ang="0">
                <a:pos x="56" y="9"/>
              </a:cxn>
              <a:cxn ang="0">
                <a:pos x="43" y="0"/>
              </a:cxn>
              <a:cxn ang="0">
                <a:pos x="0" y="49"/>
              </a:cxn>
              <a:cxn ang="0">
                <a:pos x="12" y="59"/>
              </a:cxn>
              <a:cxn ang="0">
                <a:pos x="56" y="9"/>
              </a:cxn>
            </a:cxnLst>
            <a:rect l="0" t="0" r="r" b="b"/>
            <a:pathLst>
              <a:path w="56" h="59">
                <a:moveTo>
                  <a:pt x="56" y="9"/>
                </a:moveTo>
                <a:lnTo>
                  <a:pt x="43" y="0"/>
                </a:lnTo>
                <a:lnTo>
                  <a:pt x="0" y="49"/>
                </a:lnTo>
                <a:lnTo>
                  <a:pt x="12" y="59"/>
                </a:lnTo>
                <a:lnTo>
                  <a:pt x="56" y="9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38" name="Rectangle 2050"/>
          <p:cNvSpPr>
            <a:spLocks noChangeArrowheads="1"/>
          </p:cNvSpPr>
          <p:nvPr/>
        </p:nvSpPr>
        <p:spPr bwMode="auto">
          <a:xfrm>
            <a:off x="1966913" y="3554413"/>
            <a:ext cx="106362" cy="25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39" name="Rectangle 2051"/>
          <p:cNvSpPr>
            <a:spLocks noChangeArrowheads="1"/>
          </p:cNvSpPr>
          <p:nvPr/>
        </p:nvSpPr>
        <p:spPr bwMode="auto">
          <a:xfrm>
            <a:off x="2151063" y="3554413"/>
            <a:ext cx="104775" cy="25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40" name="Rectangle 2052"/>
          <p:cNvSpPr>
            <a:spLocks noChangeArrowheads="1"/>
          </p:cNvSpPr>
          <p:nvPr/>
        </p:nvSpPr>
        <p:spPr bwMode="auto">
          <a:xfrm>
            <a:off x="2336800" y="3554413"/>
            <a:ext cx="104775" cy="25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41" name="Rectangle 2053"/>
          <p:cNvSpPr>
            <a:spLocks noChangeArrowheads="1"/>
          </p:cNvSpPr>
          <p:nvPr/>
        </p:nvSpPr>
        <p:spPr bwMode="auto">
          <a:xfrm>
            <a:off x="2190750" y="2178050"/>
            <a:ext cx="906463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42" name="Rectangle 2054"/>
          <p:cNvSpPr>
            <a:spLocks noChangeArrowheads="1"/>
          </p:cNvSpPr>
          <p:nvPr/>
        </p:nvSpPr>
        <p:spPr bwMode="auto">
          <a:xfrm>
            <a:off x="2268538" y="2220913"/>
            <a:ext cx="841375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43" name="Rectangle 2055"/>
          <p:cNvSpPr>
            <a:spLocks noChangeArrowheads="1"/>
          </p:cNvSpPr>
          <p:nvPr/>
        </p:nvSpPr>
        <p:spPr bwMode="auto">
          <a:xfrm>
            <a:off x="2330450" y="2224088"/>
            <a:ext cx="422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Times New Roman" pitchFamily="18" charset="0"/>
              </a:rPr>
              <a:t>Canadá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679944" name="Rectangle 2056"/>
          <p:cNvSpPr>
            <a:spLocks noChangeArrowheads="1"/>
          </p:cNvSpPr>
          <p:nvPr/>
        </p:nvSpPr>
        <p:spPr bwMode="auto">
          <a:xfrm>
            <a:off x="2740025" y="2224088"/>
            <a:ext cx="428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</a:rPr>
              <a:t>-</a:t>
            </a:r>
            <a:endParaRPr lang="en-US"/>
          </a:p>
        </p:txBody>
      </p:sp>
      <p:sp>
        <p:nvSpPr>
          <p:cNvPr id="679945" name="Rectangle 2057"/>
          <p:cNvSpPr>
            <a:spLocks noChangeArrowheads="1"/>
          </p:cNvSpPr>
          <p:nvPr/>
        </p:nvSpPr>
        <p:spPr bwMode="auto">
          <a:xfrm>
            <a:off x="2741613" y="2224088"/>
            <a:ext cx="2905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Times New Roman" pitchFamily="18" charset="0"/>
              </a:rPr>
              <a:t>CA-4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679946" name="Rectangle 2058"/>
          <p:cNvSpPr>
            <a:spLocks noChangeArrowheads="1"/>
          </p:cNvSpPr>
          <p:nvPr/>
        </p:nvSpPr>
        <p:spPr bwMode="auto">
          <a:xfrm>
            <a:off x="2971800" y="2224088"/>
            <a:ext cx="428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</a:rPr>
              <a:t>-</a:t>
            </a:r>
            <a:endParaRPr lang="en-US"/>
          </a:p>
        </p:txBody>
      </p:sp>
      <p:sp>
        <p:nvSpPr>
          <p:cNvPr id="679947" name="Rectangle 2059"/>
          <p:cNvSpPr>
            <a:spLocks noChangeArrowheads="1"/>
          </p:cNvSpPr>
          <p:nvPr/>
        </p:nvSpPr>
        <p:spPr bwMode="auto">
          <a:xfrm>
            <a:off x="3086100" y="2198688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79948" name="Line 2060"/>
          <p:cNvSpPr>
            <a:spLocks noChangeShapeType="1"/>
          </p:cNvSpPr>
          <p:nvPr/>
        </p:nvSpPr>
        <p:spPr bwMode="auto">
          <a:xfrm flipH="1">
            <a:off x="2362200" y="2368550"/>
            <a:ext cx="214313" cy="849313"/>
          </a:xfrm>
          <a:prstGeom prst="line">
            <a:avLst/>
          </a:prstGeom>
          <a:noFill/>
          <a:ln w="8001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49" name="Freeform 2061"/>
          <p:cNvSpPr>
            <a:spLocks/>
          </p:cNvSpPr>
          <p:nvPr/>
        </p:nvSpPr>
        <p:spPr bwMode="auto">
          <a:xfrm>
            <a:off x="2300288" y="3233738"/>
            <a:ext cx="79375" cy="85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54"/>
              </a:cxn>
              <a:cxn ang="0">
                <a:pos x="50" y="12"/>
              </a:cxn>
              <a:cxn ang="0">
                <a:pos x="0" y="0"/>
              </a:cxn>
            </a:cxnLst>
            <a:rect l="0" t="0" r="r" b="b"/>
            <a:pathLst>
              <a:path w="50" h="54">
                <a:moveTo>
                  <a:pt x="0" y="0"/>
                </a:moveTo>
                <a:lnTo>
                  <a:pt x="12" y="54"/>
                </a:lnTo>
                <a:lnTo>
                  <a:pt x="50" y="1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50" name="Freeform 2062"/>
          <p:cNvSpPr>
            <a:spLocks/>
          </p:cNvSpPr>
          <p:nvPr/>
        </p:nvSpPr>
        <p:spPr bwMode="auto">
          <a:xfrm>
            <a:off x="4956175" y="2268538"/>
            <a:ext cx="53975" cy="104775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5"/>
              </a:cxn>
              <a:cxn ang="0">
                <a:pos x="19" y="66"/>
              </a:cxn>
              <a:cxn ang="0">
                <a:pos x="34" y="62"/>
              </a:cxn>
              <a:cxn ang="0">
                <a:pos x="16" y="0"/>
              </a:cxn>
            </a:cxnLst>
            <a:rect l="0" t="0" r="r" b="b"/>
            <a:pathLst>
              <a:path w="34" h="66">
                <a:moveTo>
                  <a:pt x="16" y="0"/>
                </a:moveTo>
                <a:lnTo>
                  <a:pt x="0" y="5"/>
                </a:lnTo>
                <a:lnTo>
                  <a:pt x="19" y="66"/>
                </a:lnTo>
                <a:lnTo>
                  <a:pt x="34" y="62"/>
                </a:lnTo>
                <a:lnTo>
                  <a:pt x="16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51" name="Freeform 2063"/>
          <p:cNvSpPr>
            <a:spLocks/>
          </p:cNvSpPr>
          <p:nvPr/>
        </p:nvSpPr>
        <p:spPr bwMode="auto">
          <a:xfrm>
            <a:off x="5005388" y="2441575"/>
            <a:ext cx="55562" cy="104775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5"/>
              </a:cxn>
              <a:cxn ang="0">
                <a:pos x="19" y="66"/>
              </a:cxn>
              <a:cxn ang="0">
                <a:pos x="35" y="62"/>
              </a:cxn>
              <a:cxn ang="0">
                <a:pos x="16" y="0"/>
              </a:cxn>
            </a:cxnLst>
            <a:rect l="0" t="0" r="r" b="b"/>
            <a:pathLst>
              <a:path w="35" h="66">
                <a:moveTo>
                  <a:pt x="16" y="0"/>
                </a:moveTo>
                <a:lnTo>
                  <a:pt x="0" y="5"/>
                </a:lnTo>
                <a:lnTo>
                  <a:pt x="19" y="66"/>
                </a:lnTo>
                <a:lnTo>
                  <a:pt x="35" y="62"/>
                </a:lnTo>
                <a:lnTo>
                  <a:pt x="16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52" name="Freeform 2064"/>
          <p:cNvSpPr>
            <a:spLocks/>
          </p:cNvSpPr>
          <p:nvPr/>
        </p:nvSpPr>
        <p:spPr bwMode="auto">
          <a:xfrm>
            <a:off x="5056188" y="2614613"/>
            <a:ext cx="53975" cy="104775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0" y="5"/>
              </a:cxn>
              <a:cxn ang="0">
                <a:pos x="18" y="66"/>
              </a:cxn>
              <a:cxn ang="0">
                <a:pos x="34" y="63"/>
              </a:cxn>
              <a:cxn ang="0">
                <a:pos x="15" y="0"/>
              </a:cxn>
            </a:cxnLst>
            <a:rect l="0" t="0" r="r" b="b"/>
            <a:pathLst>
              <a:path w="34" h="66">
                <a:moveTo>
                  <a:pt x="15" y="0"/>
                </a:moveTo>
                <a:lnTo>
                  <a:pt x="0" y="5"/>
                </a:lnTo>
                <a:lnTo>
                  <a:pt x="18" y="66"/>
                </a:lnTo>
                <a:lnTo>
                  <a:pt x="34" y="63"/>
                </a:lnTo>
                <a:lnTo>
                  <a:pt x="15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53" name="Freeform 2065"/>
          <p:cNvSpPr>
            <a:spLocks/>
          </p:cNvSpPr>
          <p:nvPr/>
        </p:nvSpPr>
        <p:spPr bwMode="auto">
          <a:xfrm>
            <a:off x="5105400" y="2787650"/>
            <a:ext cx="53975" cy="106363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0" y="5"/>
              </a:cxn>
              <a:cxn ang="0">
                <a:pos x="18" y="67"/>
              </a:cxn>
              <a:cxn ang="0">
                <a:pos x="34" y="62"/>
              </a:cxn>
              <a:cxn ang="0">
                <a:pos x="17" y="0"/>
              </a:cxn>
            </a:cxnLst>
            <a:rect l="0" t="0" r="r" b="b"/>
            <a:pathLst>
              <a:path w="34" h="67">
                <a:moveTo>
                  <a:pt x="17" y="0"/>
                </a:moveTo>
                <a:lnTo>
                  <a:pt x="0" y="5"/>
                </a:lnTo>
                <a:lnTo>
                  <a:pt x="18" y="67"/>
                </a:lnTo>
                <a:lnTo>
                  <a:pt x="34" y="62"/>
                </a:lnTo>
                <a:lnTo>
                  <a:pt x="17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54" name="Freeform 2066"/>
          <p:cNvSpPr>
            <a:spLocks/>
          </p:cNvSpPr>
          <p:nvPr/>
        </p:nvSpPr>
        <p:spPr bwMode="auto">
          <a:xfrm>
            <a:off x="5157788" y="2960688"/>
            <a:ext cx="50800" cy="106362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0" y="5"/>
              </a:cxn>
              <a:cxn ang="0">
                <a:pos x="16" y="67"/>
              </a:cxn>
              <a:cxn ang="0">
                <a:pos x="32" y="62"/>
              </a:cxn>
              <a:cxn ang="0">
                <a:pos x="15" y="0"/>
              </a:cxn>
            </a:cxnLst>
            <a:rect l="0" t="0" r="r" b="b"/>
            <a:pathLst>
              <a:path w="32" h="67">
                <a:moveTo>
                  <a:pt x="15" y="0"/>
                </a:moveTo>
                <a:lnTo>
                  <a:pt x="0" y="5"/>
                </a:lnTo>
                <a:lnTo>
                  <a:pt x="16" y="67"/>
                </a:lnTo>
                <a:lnTo>
                  <a:pt x="32" y="62"/>
                </a:lnTo>
                <a:lnTo>
                  <a:pt x="15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55" name="Freeform 2067"/>
          <p:cNvSpPr>
            <a:spLocks/>
          </p:cNvSpPr>
          <p:nvPr/>
        </p:nvSpPr>
        <p:spPr bwMode="auto">
          <a:xfrm>
            <a:off x="5205413" y="3133725"/>
            <a:ext cx="53975" cy="10795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5"/>
              </a:cxn>
              <a:cxn ang="0">
                <a:pos x="18" y="68"/>
              </a:cxn>
              <a:cxn ang="0">
                <a:pos x="34" y="63"/>
              </a:cxn>
              <a:cxn ang="0">
                <a:pos x="16" y="0"/>
              </a:cxn>
            </a:cxnLst>
            <a:rect l="0" t="0" r="r" b="b"/>
            <a:pathLst>
              <a:path w="34" h="68">
                <a:moveTo>
                  <a:pt x="16" y="0"/>
                </a:moveTo>
                <a:lnTo>
                  <a:pt x="0" y="5"/>
                </a:lnTo>
                <a:lnTo>
                  <a:pt x="18" y="68"/>
                </a:lnTo>
                <a:lnTo>
                  <a:pt x="34" y="63"/>
                </a:lnTo>
                <a:lnTo>
                  <a:pt x="16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56" name="Freeform 2068"/>
          <p:cNvSpPr>
            <a:spLocks/>
          </p:cNvSpPr>
          <p:nvPr/>
        </p:nvSpPr>
        <p:spPr bwMode="auto">
          <a:xfrm>
            <a:off x="5256213" y="3306763"/>
            <a:ext cx="52387" cy="10795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6"/>
              </a:cxn>
              <a:cxn ang="0">
                <a:pos x="17" y="68"/>
              </a:cxn>
              <a:cxn ang="0">
                <a:pos x="33" y="63"/>
              </a:cxn>
              <a:cxn ang="0">
                <a:pos x="16" y="0"/>
              </a:cxn>
            </a:cxnLst>
            <a:rect l="0" t="0" r="r" b="b"/>
            <a:pathLst>
              <a:path w="33" h="68">
                <a:moveTo>
                  <a:pt x="16" y="0"/>
                </a:moveTo>
                <a:lnTo>
                  <a:pt x="0" y="6"/>
                </a:lnTo>
                <a:lnTo>
                  <a:pt x="17" y="68"/>
                </a:lnTo>
                <a:lnTo>
                  <a:pt x="33" y="63"/>
                </a:lnTo>
                <a:lnTo>
                  <a:pt x="16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57" name="Freeform 2069"/>
          <p:cNvSpPr>
            <a:spLocks/>
          </p:cNvSpPr>
          <p:nvPr/>
        </p:nvSpPr>
        <p:spPr bwMode="auto">
          <a:xfrm>
            <a:off x="5305425" y="3481388"/>
            <a:ext cx="31750" cy="26987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0" y="5"/>
              </a:cxn>
              <a:cxn ang="0">
                <a:pos x="4" y="17"/>
              </a:cxn>
              <a:cxn ang="0">
                <a:pos x="20" y="12"/>
              </a:cxn>
              <a:cxn ang="0">
                <a:pos x="16" y="0"/>
              </a:cxn>
            </a:cxnLst>
            <a:rect l="0" t="0" r="r" b="b"/>
            <a:pathLst>
              <a:path w="20" h="17">
                <a:moveTo>
                  <a:pt x="16" y="0"/>
                </a:moveTo>
                <a:lnTo>
                  <a:pt x="0" y="5"/>
                </a:lnTo>
                <a:lnTo>
                  <a:pt x="4" y="17"/>
                </a:lnTo>
                <a:lnTo>
                  <a:pt x="20" y="12"/>
                </a:lnTo>
                <a:lnTo>
                  <a:pt x="16" y="0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58" name="Rectangle 2070"/>
          <p:cNvSpPr>
            <a:spLocks noChangeArrowheads="1"/>
          </p:cNvSpPr>
          <p:nvPr/>
        </p:nvSpPr>
        <p:spPr bwMode="auto">
          <a:xfrm>
            <a:off x="5257800" y="2520950"/>
            <a:ext cx="73977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59" name="Rectangle 2071"/>
          <p:cNvSpPr>
            <a:spLocks noChangeArrowheads="1"/>
          </p:cNvSpPr>
          <p:nvPr/>
        </p:nvSpPr>
        <p:spPr bwMode="auto">
          <a:xfrm>
            <a:off x="5329238" y="2527300"/>
            <a:ext cx="665162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9960" name="Rectangle 2072"/>
          <p:cNvSpPr>
            <a:spLocks noChangeArrowheads="1"/>
          </p:cNvSpPr>
          <p:nvPr/>
        </p:nvSpPr>
        <p:spPr bwMode="auto">
          <a:xfrm>
            <a:off x="5329238" y="2532063"/>
            <a:ext cx="3524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Times New Roman" pitchFamily="18" charset="0"/>
              </a:rPr>
              <a:t>EEUU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679961" name="Rectangle 2073"/>
          <p:cNvSpPr>
            <a:spLocks noChangeArrowheads="1"/>
          </p:cNvSpPr>
          <p:nvPr/>
        </p:nvSpPr>
        <p:spPr bwMode="auto">
          <a:xfrm>
            <a:off x="5622925" y="2532063"/>
            <a:ext cx="428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</a:rPr>
              <a:t>-</a:t>
            </a:r>
            <a:endParaRPr lang="en-US"/>
          </a:p>
        </p:txBody>
      </p:sp>
      <p:sp>
        <p:nvSpPr>
          <p:cNvPr id="679962" name="Rectangle 2074"/>
          <p:cNvSpPr>
            <a:spLocks noChangeArrowheads="1"/>
          </p:cNvSpPr>
          <p:nvPr/>
        </p:nvSpPr>
        <p:spPr bwMode="auto">
          <a:xfrm>
            <a:off x="5683250" y="2532063"/>
            <a:ext cx="288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Times New Roman" pitchFamily="18" charset="0"/>
              </a:rPr>
              <a:t>Chile</a:t>
            </a:r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679963" name="Group 2075"/>
          <p:cNvGrpSpPr>
            <a:grpSpLocks/>
          </p:cNvGrpSpPr>
          <p:nvPr/>
        </p:nvGrpSpPr>
        <p:grpSpPr bwMode="auto">
          <a:xfrm>
            <a:off x="5724525" y="2444750"/>
            <a:ext cx="1785938" cy="1441450"/>
            <a:chOff x="3606" y="1296"/>
            <a:chExt cx="1125" cy="908"/>
          </a:xfrm>
        </p:grpSpPr>
        <p:sp>
          <p:nvSpPr>
            <p:cNvPr id="679964" name="Freeform 2076"/>
            <p:cNvSpPr>
              <a:spLocks/>
            </p:cNvSpPr>
            <p:nvPr/>
          </p:nvSpPr>
          <p:spPr bwMode="auto">
            <a:xfrm>
              <a:off x="4621" y="1490"/>
              <a:ext cx="18" cy="18"/>
            </a:xfrm>
            <a:custGeom>
              <a:avLst/>
              <a:gdLst/>
              <a:ahLst/>
              <a:cxnLst>
                <a:cxn ang="0">
                  <a:pos x="8" y="18"/>
                </a:cxn>
                <a:cxn ang="0">
                  <a:pos x="18" y="11"/>
                </a:cxn>
                <a:cxn ang="0">
                  <a:pos x="15" y="6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5" y="15"/>
                </a:cxn>
                <a:cxn ang="0">
                  <a:pos x="8" y="18"/>
                </a:cxn>
              </a:cxnLst>
              <a:rect l="0" t="0" r="r" b="b"/>
              <a:pathLst>
                <a:path w="18" h="18">
                  <a:moveTo>
                    <a:pt x="8" y="18"/>
                  </a:moveTo>
                  <a:lnTo>
                    <a:pt x="18" y="11"/>
                  </a:lnTo>
                  <a:lnTo>
                    <a:pt x="15" y="6"/>
                  </a:lnTo>
                  <a:lnTo>
                    <a:pt x="10" y="0"/>
                  </a:lnTo>
                  <a:lnTo>
                    <a:pt x="0" y="9"/>
                  </a:lnTo>
                  <a:lnTo>
                    <a:pt x="5" y="15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965" name="Freeform 2077"/>
            <p:cNvSpPr>
              <a:spLocks/>
            </p:cNvSpPr>
            <p:nvPr/>
          </p:nvSpPr>
          <p:spPr bwMode="auto">
            <a:xfrm>
              <a:off x="4177" y="1296"/>
              <a:ext cx="13" cy="15"/>
            </a:xfrm>
            <a:custGeom>
              <a:avLst/>
              <a:gdLst/>
              <a:ahLst/>
              <a:cxnLst>
                <a:cxn ang="0">
                  <a:pos x="13" y="15"/>
                </a:cxn>
                <a:cxn ang="0">
                  <a:pos x="13" y="1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13" y="15"/>
                </a:cxn>
              </a:cxnLst>
              <a:rect l="0" t="0" r="r" b="b"/>
              <a:pathLst>
                <a:path w="13" h="15">
                  <a:moveTo>
                    <a:pt x="13" y="15"/>
                  </a:moveTo>
                  <a:lnTo>
                    <a:pt x="13" y="1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3" y="15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9966" name="Group 2078"/>
            <p:cNvGrpSpPr>
              <a:grpSpLocks/>
            </p:cNvGrpSpPr>
            <p:nvPr/>
          </p:nvGrpSpPr>
          <p:grpSpPr bwMode="auto">
            <a:xfrm>
              <a:off x="3606" y="1296"/>
              <a:ext cx="1125" cy="908"/>
              <a:chOff x="3606" y="1296"/>
              <a:chExt cx="1125" cy="908"/>
            </a:xfrm>
          </p:grpSpPr>
          <p:sp>
            <p:nvSpPr>
              <p:cNvPr id="679967" name="Freeform 2079"/>
              <p:cNvSpPr>
                <a:spLocks/>
              </p:cNvSpPr>
              <p:nvPr/>
            </p:nvSpPr>
            <p:spPr bwMode="auto">
              <a:xfrm>
                <a:off x="4514" y="2086"/>
                <a:ext cx="18" cy="1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7" y="18"/>
                  </a:cxn>
                  <a:cxn ang="0">
                    <a:pos x="11" y="16"/>
                  </a:cxn>
                  <a:cxn ang="0">
                    <a:pos x="14" y="15"/>
                  </a:cxn>
                  <a:cxn ang="0">
                    <a:pos x="18" y="11"/>
                  </a:cxn>
                  <a:cxn ang="0">
                    <a:pos x="11" y="0"/>
                  </a:cxn>
                  <a:cxn ang="0">
                    <a:pos x="5" y="5"/>
                  </a:cxn>
                  <a:cxn ang="0">
                    <a:pos x="9" y="10"/>
                  </a:cxn>
                  <a:cxn ang="0">
                    <a:pos x="7" y="4"/>
                  </a:cxn>
                  <a:cxn ang="0">
                    <a:pos x="0" y="7"/>
                  </a:cxn>
                </a:cxnLst>
                <a:rect l="0" t="0" r="r" b="b"/>
                <a:pathLst>
                  <a:path w="18" h="18">
                    <a:moveTo>
                      <a:pt x="0" y="7"/>
                    </a:moveTo>
                    <a:lnTo>
                      <a:pt x="7" y="18"/>
                    </a:lnTo>
                    <a:lnTo>
                      <a:pt x="11" y="16"/>
                    </a:lnTo>
                    <a:lnTo>
                      <a:pt x="14" y="15"/>
                    </a:lnTo>
                    <a:lnTo>
                      <a:pt x="18" y="11"/>
                    </a:lnTo>
                    <a:lnTo>
                      <a:pt x="11" y="0"/>
                    </a:lnTo>
                    <a:lnTo>
                      <a:pt x="5" y="5"/>
                    </a:lnTo>
                    <a:lnTo>
                      <a:pt x="9" y="10"/>
                    </a:lnTo>
                    <a:lnTo>
                      <a:pt x="7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968" name="Freeform 2080"/>
              <p:cNvSpPr>
                <a:spLocks/>
              </p:cNvSpPr>
              <p:nvPr/>
            </p:nvSpPr>
            <p:spPr bwMode="auto">
              <a:xfrm>
                <a:off x="4653" y="1949"/>
                <a:ext cx="17" cy="17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1" y="17"/>
                  </a:cxn>
                  <a:cxn ang="0">
                    <a:pos x="17" y="6"/>
                  </a:cxn>
                  <a:cxn ang="0">
                    <a:pos x="7" y="0"/>
                  </a:cxn>
                  <a:cxn ang="0">
                    <a:pos x="0" y="11"/>
                  </a:cxn>
                </a:cxnLst>
                <a:rect l="0" t="0" r="r" b="b"/>
                <a:pathLst>
                  <a:path w="17" h="17">
                    <a:moveTo>
                      <a:pt x="0" y="11"/>
                    </a:moveTo>
                    <a:lnTo>
                      <a:pt x="11" y="17"/>
                    </a:lnTo>
                    <a:lnTo>
                      <a:pt x="17" y="6"/>
                    </a:lnTo>
                    <a:lnTo>
                      <a:pt x="7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969" name="Freeform 2081"/>
              <p:cNvSpPr>
                <a:spLocks/>
              </p:cNvSpPr>
              <p:nvPr/>
            </p:nvSpPr>
            <p:spPr bwMode="auto">
              <a:xfrm>
                <a:off x="4371" y="1329"/>
                <a:ext cx="17" cy="16"/>
              </a:xfrm>
              <a:custGeom>
                <a:avLst/>
                <a:gdLst/>
                <a:ahLst/>
                <a:cxnLst>
                  <a:cxn ang="0">
                    <a:pos x="13" y="16"/>
                  </a:cxn>
                  <a:cxn ang="0">
                    <a:pos x="17" y="4"/>
                  </a:cxn>
                  <a:cxn ang="0">
                    <a:pos x="5" y="0"/>
                  </a:cxn>
                  <a:cxn ang="0">
                    <a:pos x="0" y="12"/>
                  </a:cxn>
                  <a:cxn ang="0">
                    <a:pos x="13" y="16"/>
                  </a:cxn>
                </a:cxnLst>
                <a:rect l="0" t="0" r="r" b="b"/>
                <a:pathLst>
                  <a:path w="17" h="16">
                    <a:moveTo>
                      <a:pt x="13" y="16"/>
                    </a:moveTo>
                    <a:lnTo>
                      <a:pt x="17" y="4"/>
                    </a:lnTo>
                    <a:lnTo>
                      <a:pt x="5" y="0"/>
                    </a:lnTo>
                    <a:lnTo>
                      <a:pt x="0" y="12"/>
                    </a:lnTo>
                    <a:lnTo>
                      <a:pt x="13" y="16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79970" name="Group 2082"/>
              <p:cNvGrpSpPr>
                <a:grpSpLocks/>
              </p:cNvGrpSpPr>
              <p:nvPr/>
            </p:nvGrpSpPr>
            <p:grpSpPr bwMode="auto">
              <a:xfrm>
                <a:off x="3606" y="1296"/>
                <a:ext cx="1125" cy="908"/>
                <a:chOff x="3606" y="1296"/>
                <a:chExt cx="1125" cy="908"/>
              </a:xfrm>
            </p:grpSpPr>
            <p:sp>
              <p:nvSpPr>
                <p:cNvPr id="679971" name="Freeform 2083"/>
                <p:cNvSpPr>
                  <a:spLocks/>
                </p:cNvSpPr>
                <p:nvPr/>
              </p:nvSpPr>
              <p:spPr bwMode="auto">
                <a:xfrm>
                  <a:off x="4010" y="1313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15" y="12"/>
                    </a:cxn>
                    <a:cxn ang="0">
                      <a:pos x="12" y="0"/>
                    </a:cxn>
                    <a:cxn ang="0">
                      <a:pos x="0" y="3"/>
                    </a:cxn>
                    <a:cxn ang="0">
                      <a:pos x="2" y="15"/>
                    </a:cxn>
                    <a:cxn ang="0">
                      <a:pos x="15" y="12"/>
                    </a:cxn>
                  </a:cxnLst>
                  <a:rect l="0" t="0" r="r" b="b"/>
                  <a:pathLst>
                    <a:path w="15" h="15">
                      <a:moveTo>
                        <a:pt x="15" y="12"/>
                      </a:moveTo>
                      <a:lnTo>
                        <a:pt x="12" y="0"/>
                      </a:lnTo>
                      <a:lnTo>
                        <a:pt x="0" y="3"/>
                      </a:lnTo>
                      <a:lnTo>
                        <a:pt x="2" y="15"/>
                      </a:lnTo>
                      <a:lnTo>
                        <a:pt x="15" y="12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9972" name="Freeform 2084"/>
                <p:cNvSpPr>
                  <a:spLocks/>
                </p:cNvSpPr>
                <p:nvPr/>
              </p:nvSpPr>
              <p:spPr bwMode="auto">
                <a:xfrm>
                  <a:off x="3958" y="1327"/>
                  <a:ext cx="17" cy="15"/>
                </a:xfrm>
                <a:custGeom>
                  <a:avLst/>
                  <a:gdLst/>
                  <a:ahLst/>
                  <a:cxnLst>
                    <a:cxn ang="0">
                      <a:pos x="17" y="12"/>
                    </a:cxn>
                    <a:cxn ang="0">
                      <a:pos x="12" y="0"/>
                    </a:cxn>
                    <a:cxn ang="0">
                      <a:pos x="0" y="3"/>
                    </a:cxn>
                    <a:cxn ang="0">
                      <a:pos x="5" y="15"/>
                    </a:cxn>
                    <a:cxn ang="0">
                      <a:pos x="17" y="12"/>
                    </a:cxn>
                  </a:cxnLst>
                  <a:rect l="0" t="0" r="r" b="b"/>
                  <a:pathLst>
                    <a:path w="17" h="15">
                      <a:moveTo>
                        <a:pt x="17" y="12"/>
                      </a:moveTo>
                      <a:lnTo>
                        <a:pt x="12" y="0"/>
                      </a:lnTo>
                      <a:lnTo>
                        <a:pt x="0" y="3"/>
                      </a:lnTo>
                      <a:lnTo>
                        <a:pt x="5" y="15"/>
                      </a:lnTo>
                      <a:lnTo>
                        <a:pt x="17" y="12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9973" name="Freeform 2085"/>
                <p:cNvSpPr>
                  <a:spLocks/>
                </p:cNvSpPr>
                <p:nvPr/>
              </p:nvSpPr>
              <p:spPr bwMode="auto">
                <a:xfrm>
                  <a:off x="3630" y="1608"/>
                  <a:ext cx="17" cy="15"/>
                </a:xfrm>
                <a:custGeom>
                  <a:avLst/>
                  <a:gdLst/>
                  <a:ahLst/>
                  <a:cxnLst>
                    <a:cxn ang="0">
                      <a:pos x="17" y="3"/>
                    </a:cxn>
                    <a:cxn ang="0">
                      <a:pos x="5" y="0"/>
                    </a:cxn>
                    <a:cxn ang="0">
                      <a:pos x="1" y="7"/>
                    </a:cxn>
                    <a:cxn ang="0">
                      <a:pos x="0" y="12"/>
                    </a:cxn>
                    <a:cxn ang="0">
                      <a:pos x="12" y="15"/>
                    </a:cxn>
                    <a:cxn ang="0">
                      <a:pos x="14" y="12"/>
                    </a:cxn>
                    <a:cxn ang="0">
                      <a:pos x="17" y="3"/>
                    </a:cxn>
                  </a:cxnLst>
                  <a:rect l="0" t="0" r="r" b="b"/>
                  <a:pathLst>
                    <a:path w="17" h="15">
                      <a:moveTo>
                        <a:pt x="17" y="3"/>
                      </a:moveTo>
                      <a:lnTo>
                        <a:pt x="5" y="0"/>
                      </a:lnTo>
                      <a:lnTo>
                        <a:pt x="1" y="7"/>
                      </a:lnTo>
                      <a:lnTo>
                        <a:pt x="0" y="12"/>
                      </a:lnTo>
                      <a:lnTo>
                        <a:pt x="12" y="15"/>
                      </a:lnTo>
                      <a:lnTo>
                        <a:pt x="14" y="12"/>
                      </a:lnTo>
                      <a:lnTo>
                        <a:pt x="17" y="3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9974" name="Freeform 2086"/>
                <p:cNvSpPr>
                  <a:spLocks/>
                </p:cNvSpPr>
                <p:nvPr/>
              </p:nvSpPr>
              <p:spPr bwMode="auto">
                <a:xfrm>
                  <a:off x="3639" y="1898"/>
                  <a:ext cx="17" cy="16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0" y="4"/>
                    </a:cxn>
                    <a:cxn ang="0">
                      <a:pos x="1" y="9"/>
                    </a:cxn>
                    <a:cxn ang="0">
                      <a:pos x="5" y="16"/>
                    </a:cxn>
                    <a:cxn ang="0">
                      <a:pos x="17" y="11"/>
                    </a:cxn>
                    <a:cxn ang="0">
                      <a:pos x="13" y="4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7" h="16">
                      <a:moveTo>
                        <a:pt x="12" y="0"/>
                      </a:moveTo>
                      <a:lnTo>
                        <a:pt x="0" y="4"/>
                      </a:lnTo>
                      <a:lnTo>
                        <a:pt x="1" y="9"/>
                      </a:lnTo>
                      <a:lnTo>
                        <a:pt x="5" y="16"/>
                      </a:lnTo>
                      <a:lnTo>
                        <a:pt x="17" y="11"/>
                      </a:lnTo>
                      <a:lnTo>
                        <a:pt x="13" y="4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9975" name="Freeform 2087"/>
                <p:cNvSpPr>
                  <a:spLocks/>
                </p:cNvSpPr>
                <p:nvPr/>
              </p:nvSpPr>
              <p:spPr bwMode="auto">
                <a:xfrm>
                  <a:off x="3799" y="2082"/>
                  <a:ext cx="18" cy="19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11"/>
                    </a:cxn>
                    <a:cxn ang="0">
                      <a:pos x="11" y="19"/>
                    </a:cxn>
                    <a:cxn ang="0">
                      <a:pos x="18" y="8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8" h="19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11" y="19"/>
                      </a:lnTo>
                      <a:lnTo>
                        <a:pt x="18" y="8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9976" name="Freeform 2088"/>
                <p:cNvSpPr>
                  <a:spLocks/>
                </p:cNvSpPr>
                <p:nvPr/>
              </p:nvSpPr>
              <p:spPr bwMode="auto">
                <a:xfrm>
                  <a:off x="3980" y="2165"/>
                  <a:ext cx="16" cy="16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12"/>
                    </a:cxn>
                    <a:cxn ang="0">
                      <a:pos x="12" y="16"/>
                    </a:cxn>
                    <a:cxn ang="0">
                      <a:pos x="16" y="3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16" h="16">
                      <a:moveTo>
                        <a:pt x="4" y="0"/>
                      </a:moveTo>
                      <a:lnTo>
                        <a:pt x="0" y="12"/>
                      </a:lnTo>
                      <a:lnTo>
                        <a:pt x="12" y="16"/>
                      </a:lnTo>
                      <a:lnTo>
                        <a:pt x="16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9977" name="Freeform 2089"/>
                <p:cNvSpPr>
                  <a:spLocks/>
                </p:cNvSpPr>
                <p:nvPr/>
              </p:nvSpPr>
              <p:spPr bwMode="auto">
                <a:xfrm>
                  <a:off x="4231" y="2187"/>
                  <a:ext cx="15" cy="14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2" y="14"/>
                    </a:cxn>
                    <a:cxn ang="0">
                      <a:pos x="15" y="13"/>
                    </a:cxn>
                    <a:cxn ang="0">
                      <a:pos x="13" y="0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5" h="14">
                      <a:moveTo>
                        <a:pt x="0" y="1"/>
                      </a:moveTo>
                      <a:lnTo>
                        <a:pt x="2" y="14"/>
                      </a:lnTo>
                      <a:lnTo>
                        <a:pt x="15" y="13"/>
                      </a:lnTo>
                      <a:lnTo>
                        <a:pt x="13" y="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9978" name="Freeform 2090"/>
                <p:cNvSpPr>
                  <a:spLocks/>
                </p:cNvSpPr>
                <p:nvPr/>
              </p:nvSpPr>
              <p:spPr bwMode="auto">
                <a:xfrm>
                  <a:off x="4709" y="1665"/>
                  <a:ext cx="16" cy="15"/>
                </a:xfrm>
                <a:custGeom>
                  <a:avLst/>
                  <a:gdLst/>
                  <a:ahLst/>
                  <a:cxnLst>
                    <a:cxn ang="0">
                      <a:pos x="4" y="15"/>
                    </a:cxn>
                    <a:cxn ang="0">
                      <a:pos x="16" y="13"/>
                    </a:cxn>
                    <a:cxn ang="0">
                      <a:pos x="12" y="0"/>
                    </a:cxn>
                    <a:cxn ang="0">
                      <a:pos x="0" y="2"/>
                    </a:cxn>
                    <a:cxn ang="0">
                      <a:pos x="4" y="15"/>
                    </a:cxn>
                  </a:cxnLst>
                  <a:rect l="0" t="0" r="r" b="b"/>
                  <a:pathLst>
                    <a:path w="16" h="15">
                      <a:moveTo>
                        <a:pt x="4" y="15"/>
                      </a:moveTo>
                      <a:lnTo>
                        <a:pt x="16" y="13"/>
                      </a:lnTo>
                      <a:lnTo>
                        <a:pt x="12" y="0"/>
                      </a:lnTo>
                      <a:lnTo>
                        <a:pt x="0" y="2"/>
                      </a:lnTo>
                      <a:lnTo>
                        <a:pt x="4" y="15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79979" name="Group 2091"/>
                <p:cNvGrpSpPr>
                  <a:grpSpLocks/>
                </p:cNvGrpSpPr>
                <p:nvPr/>
              </p:nvGrpSpPr>
              <p:grpSpPr bwMode="auto">
                <a:xfrm>
                  <a:off x="3606" y="1296"/>
                  <a:ext cx="1125" cy="908"/>
                  <a:chOff x="3606" y="1296"/>
                  <a:chExt cx="1125" cy="908"/>
                </a:xfrm>
              </p:grpSpPr>
              <p:sp>
                <p:nvSpPr>
                  <p:cNvPr id="679980" name="Freeform 2092"/>
                  <p:cNvSpPr>
                    <a:spLocks/>
                  </p:cNvSpPr>
                  <p:nvPr/>
                </p:nvSpPr>
                <p:spPr bwMode="auto">
                  <a:xfrm>
                    <a:off x="4062" y="1296"/>
                    <a:ext cx="107" cy="22"/>
                  </a:xfrm>
                  <a:custGeom>
                    <a:avLst/>
                    <a:gdLst/>
                    <a:ahLst/>
                    <a:cxnLst>
                      <a:cxn ang="0">
                        <a:pos x="107" y="14"/>
                      </a:cxn>
                      <a:cxn ang="0">
                        <a:pos x="107" y="0"/>
                      </a:cxn>
                      <a:cxn ang="0">
                        <a:pos x="78" y="1"/>
                      </a:cxn>
                      <a:cxn ang="0">
                        <a:pos x="50" y="4"/>
                      </a:cxn>
                      <a:cxn ang="0">
                        <a:pos x="22" y="6"/>
                      </a:cxn>
                      <a:cxn ang="0">
                        <a:pos x="0" y="9"/>
                      </a:cxn>
                      <a:cxn ang="0">
                        <a:pos x="2" y="22"/>
                      </a:cxn>
                      <a:cxn ang="0">
                        <a:pos x="22" y="18"/>
                      </a:cxn>
                      <a:cxn ang="0">
                        <a:pos x="50" y="16"/>
                      </a:cxn>
                      <a:cxn ang="0">
                        <a:pos x="78" y="15"/>
                      </a:cxn>
                      <a:cxn ang="0">
                        <a:pos x="107" y="14"/>
                      </a:cxn>
                    </a:cxnLst>
                    <a:rect l="0" t="0" r="r" b="b"/>
                    <a:pathLst>
                      <a:path w="107" h="22">
                        <a:moveTo>
                          <a:pt x="107" y="14"/>
                        </a:moveTo>
                        <a:lnTo>
                          <a:pt x="107" y="0"/>
                        </a:lnTo>
                        <a:lnTo>
                          <a:pt x="78" y="1"/>
                        </a:lnTo>
                        <a:lnTo>
                          <a:pt x="50" y="4"/>
                        </a:lnTo>
                        <a:lnTo>
                          <a:pt x="22" y="6"/>
                        </a:lnTo>
                        <a:lnTo>
                          <a:pt x="0" y="9"/>
                        </a:lnTo>
                        <a:lnTo>
                          <a:pt x="2" y="22"/>
                        </a:lnTo>
                        <a:lnTo>
                          <a:pt x="22" y="18"/>
                        </a:lnTo>
                        <a:lnTo>
                          <a:pt x="50" y="16"/>
                        </a:lnTo>
                        <a:lnTo>
                          <a:pt x="78" y="15"/>
                        </a:lnTo>
                        <a:lnTo>
                          <a:pt x="107" y="14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81" name="Freeform 2093"/>
                  <p:cNvSpPr>
                    <a:spLocks/>
                  </p:cNvSpPr>
                  <p:nvPr/>
                </p:nvSpPr>
                <p:spPr bwMode="auto">
                  <a:xfrm>
                    <a:off x="3825" y="1343"/>
                    <a:ext cx="99" cy="60"/>
                  </a:xfrm>
                  <a:custGeom>
                    <a:avLst/>
                    <a:gdLst/>
                    <a:ahLst/>
                    <a:cxnLst>
                      <a:cxn ang="0">
                        <a:pos x="99" y="13"/>
                      </a:cxn>
                      <a:cxn ang="0">
                        <a:pos x="94" y="0"/>
                      </a:cxn>
                      <a:cxn ang="0">
                        <a:pos x="77" y="8"/>
                      </a:cxn>
                      <a:cxn ang="0">
                        <a:pos x="53" y="19"/>
                      </a:cxn>
                      <a:cxn ang="0">
                        <a:pos x="30" y="31"/>
                      </a:cxn>
                      <a:cxn ang="0">
                        <a:pos x="9" y="43"/>
                      </a:cxn>
                      <a:cxn ang="0">
                        <a:pos x="0" y="49"/>
                      </a:cxn>
                      <a:cxn ang="0">
                        <a:pos x="7" y="60"/>
                      </a:cxn>
                      <a:cxn ang="0">
                        <a:pos x="13" y="55"/>
                      </a:cxn>
                      <a:cxn ang="0">
                        <a:pos x="35" y="43"/>
                      </a:cxn>
                      <a:cxn ang="0">
                        <a:pos x="58" y="31"/>
                      </a:cxn>
                      <a:cxn ang="0">
                        <a:pos x="82" y="20"/>
                      </a:cxn>
                      <a:cxn ang="0">
                        <a:pos x="99" y="13"/>
                      </a:cxn>
                    </a:cxnLst>
                    <a:rect l="0" t="0" r="r" b="b"/>
                    <a:pathLst>
                      <a:path w="99" h="60">
                        <a:moveTo>
                          <a:pt x="99" y="13"/>
                        </a:moveTo>
                        <a:lnTo>
                          <a:pt x="94" y="0"/>
                        </a:lnTo>
                        <a:lnTo>
                          <a:pt x="77" y="8"/>
                        </a:lnTo>
                        <a:lnTo>
                          <a:pt x="53" y="19"/>
                        </a:lnTo>
                        <a:lnTo>
                          <a:pt x="30" y="31"/>
                        </a:lnTo>
                        <a:lnTo>
                          <a:pt x="9" y="43"/>
                        </a:lnTo>
                        <a:lnTo>
                          <a:pt x="0" y="49"/>
                        </a:lnTo>
                        <a:lnTo>
                          <a:pt x="7" y="60"/>
                        </a:lnTo>
                        <a:lnTo>
                          <a:pt x="13" y="55"/>
                        </a:lnTo>
                        <a:lnTo>
                          <a:pt x="35" y="43"/>
                        </a:lnTo>
                        <a:lnTo>
                          <a:pt x="58" y="31"/>
                        </a:lnTo>
                        <a:lnTo>
                          <a:pt x="82" y="20"/>
                        </a:lnTo>
                        <a:lnTo>
                          <a:pt x="99" y="13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82" name="Freeform 2094"/>
                  <p:cNvSpPr>
                    <a:spLocks/>
                  </p:cNvSpPr>
                  <p:nvPr/>
                </p:nvSpPr>
                <p:spPr bwMode="auto">
                  <a:xfrm>
                    <a:off x="3652" y="1485"/>
                    <a:ext cx="70" cy="94"/>
                  </a:xfrm>
                  <a:custGeom>
                    <a:avLst/>
                    <a:gdLst/>
                    <a:ahLst/>
                    <a:cxnLst>
                      <a:cxn ang="0">
                        <a:pos x="70" y="9"/>
                      </a:cxn>
                      <a:cxn ang="0">
                        <a:pos x="60" y="0"/>
                      </a:cxn>
                      <a:cxn ang="0">
                        <a:pos x="51" y="11"/>
                      </a:cxn>
                      <a:cxn ang="0">
                        <a:pos x="37" y="29"/>
                      </a:cxn>
                      <a:cxn ang="0">
                        <a:pos x="23" y="47"/>
                      </a:cxn>
                      <a:cxn ang="0">
                        <a:pos x="21" y="50"/>
                      </a:cxn>
                      <a:cxn ang="0">
                        <a:pos x="10" y="69"/>
                      </a:cxn>
                      <a:cxn ang="0">
                        <a:pos x="0" y="86"/>
                      </a:cxn>
                      <a:cxn ang="0">
                        <a:pos x="11" y="94"/>
                      </a:cxn>
                      <a:cxn ang="0">
                        <a:pos x="23" y="74"/>
                      </a:cxn>
                      <a:cxn ang="0">
                        <a:pos x="34" y="55"/>
                      </a:cxn>
                      <a:cxn ang="0">
                        <a:pos x="28" y="52"/>
                      </a:cxn>
                      <a:cxn ang="0">
                        <a:pos x="31" y="57"/>
                      </a:cxn>
                      <a:cxn ang="0">
                        <a:pos x="46" y="38"/>
                      </a:cxn>
                      <a:cxn ang="0">
                        <a:pos x="60" y="20"/>
                      </a:cxn>
                      <a:cxn ang="0">
                        <a:pos x="70" y="9"/>
                      </a:cxn>
                    </a:cxnLst>
                    <a:rect l="0" t="0" r="r" b="b"/>
                    <a:pathLst>
                      <a:path w="70" h="94">
                        <a:moveTo>
                          <a:pt x="70" y="9"/>
                        </a:moveTo>
                        <a:lnTo>
                          <a:pt x="60" y="0"/>
                        </a:lnTo>
                        <a:lnTo>
                          <a:pt x="51" y="11"/>
                        </a:lnTo>
                        <a:lnTo>
                          <a:pt x="37" y="29"/>
                        </a:lnTo>
                        <a:lnTo>
                          <a:pt x="23" y="47"/>
                        </a:lnTo>
                        <a:lnTo>
                          <a:pt x="21" y="50"/>
                        </a:lnTo>
                        <a:lnTo>
                          <a:pt x="10" y="69"/>
                        </a:lnTo>
                        <a:lnTo>
                          <a:pt x="0" y="86"/>
                        </a:lnTo>
                        <a:lnTo>
                          <a:pt x="11" y="94"/>
                        </a:lnTo>
                        <a:lnTo>
                          <a:pt x="23" y="74"/>
                        </a:lnTo>
                        <a:lnTo>
                          <a:pt x="34" y="55"/>
                        </a:lnTo>
                        <a:lnTo>
                          <a:pt x="28" y="52"/>
                        </a:lnTo>
                        <a:lnTo>
                          <a:pt x="31" y="57"/>
                        </a:lnTo>
                        <a:lnTo>
                          <a:pt x="46" y="38"/>
                        </a:lnTo>
                        <a:lnTo>
                          <a:pt x="60" y="20"/>
                        </a:lnTo>
                        <a:lnTo>
                          <a:pt x="70" y="9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83" name="Freeform 2095"/>
                  <p:cNvSpPr>
                    <a:spLocks/>
                  </p:cNvSpPr>
                  <p:nvPr/>
                </p:nvSpPr>
                <p:spPr bwMode="auto">
                  <a:xfrm>
                    <a:off x="3615" y="1657"/>
                    <a:ext cx="16" cy="16"/>
                  </a:xfrm>
                  <a:custGeom>
                    <a:avLst/>
                    <a:gdLst/>
                    <a:ahLst/>
                    <a:cxnLst>
                      <a:cxn ang="0">
                        <a:pos x="16" y="3"/>
                      </a:cxn>
                      <a:cxn ang="0">
                        <a:pos x="4" y="0"/>
                      </a:cxn>
                      <a:cxn ang="0">
                        <a:pos x="2" y="1"/>
                      </a:cxn>
                      <a:cxn ang="0">
                        <a:pos x="0" y="14"/>
                      </a:cxn>
                      <a:cxn ang="0">
                        <a:pos x="12" y="16"/>
                      </a:cxn>
                      <a:cxn ang="0">
                        <a:pos x="15" y="6"/>
                      </a:cxn>
                      <a:cxn ang="0">
                        <a:pos x="16" y="3"/>
                      </a:cxn>
                    </a:cxnLst>
                    <a:rect l="0" t="0" r="r" b="b"/>
                    <a:pathLst>
                      <a:path w="16" h="16">
                        <a:moveTo>
                          <a:pt x="16" y="3"/>
                        </a:moveTo>
                        <a:lnTo>
                          <a:pt x="4" y="0"/>
                        </a:lnTo>
                        <a:lnTo>
                          <a:pt x="2" y="1"/>
                        </a:lnTo>
                        <a:lnTo>
                          <a:pt x="0" y="14"/>
                        </a:lnTo>
                        <a:lnTo>
                          <a:pt x="12" y="16"/>
                        </a:lnTo>
                        <a:lnTo>
                          <a:pt x="15" y="6"/>
                        </a:lnTo>
                        <a:lnTo>
                          <a:pt x="16" y="3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84" name="Freeform 2096"/>
                  <p:cNvSpPr>
                    <a:spLocks/>
                  </p:cNvSpPr>
                  <p:nvPr/>
                </p:nvSpPr>
                <p:spPr bwMode="auto">
                  <a:xfrm>
                    <a:off x="3606" y="1709"/>
                    <a:ext cx="19" cy="106"/>
                  </a:xfrm>
                  <a:custGeom>
                    <a:avLst/>
                    <a:gdLst/>
                    <a:ahLst/>
                    <a:cxnLst>
                      <a:cxn ang="0">
                        <a:pos x="15" y="2"/>
                      </a:cxn>
                      <a:cxn ang="0">
                        <a:pos x="3" y="0"/>
                      </a:cxn>
                      <a:cxn ang="0">
                        <a:pos x="0" y="19"/>
                      </a:cxn>
                      <a:cxn ang="0">
                        <a:pos x="0" y="42"/>
                      </a:cxn>
                      <a:cxn ang="0">
                        <a:pos x="0" y="63"/>
                      </a:cxn>
                      <a:cxn ang="0">
                        <a:pos x="3" y="86"/>
                      </a:cxn>
                      <a:cxn ang="0">
                        <a:pos x="7" y="106"/>
                      </a:cxn>
                      <a:cxn ang="0">
                        <a:pos x="19" y="103"/>
                      </a:cxn>
                      <a:cxn ang="0">
                        <a:pos x="15" y="86"/>
                      </a:cxn>
                      <a:cxn ang="0">
                        <a:pos x="14" y="63"/>
                      </a:cxn>
                      <a:cxn ang="0">
                        <a:pos x="13" y="42"/>
                      </a:cxn>
                      <a:cxn ang="0">
                        <a:pos x="14" y="19"/>
                      </a:cxn>
                      <a:cxn ang="0">
                        <a:pos x="15" y="2"/>
                      </a:cxn>
                    </a:cxnLst>
                    <a:rect l="0" t="0" r="r" b="b"/>
                    <a:pathLst>
                      <a:path w="19" h="106">
                        <a:moveTo>
                          <a:pt x="15" y="2"/>
                        </a:moveTo>
                        <a:lnTo>
                          <a:pt x="3" y="0"/>
                        </a:lnTo>
                        <a:lnTo>
                          <a:pt x="0" y="19"/>
                        </a:lnTo>
                        <a:lnTo>
                          <a:pt x="0" y="42"/>
                        </a:lnTo>
                        <a:lnTo>
                          <a:pt x="0" y="63"/>
                        </a:lnTo>
                        <a:lnTo>
                          <a:pt x="3" y="86"/>
                        </a:lnTo>
                        <a:lnTo>
                          <a:pt x="7" y="106"/>
                        </a:lnTo>
                        <a:lnTo>
                          <a:pt x="19" y="103"/>
                        </a:lnTo>
                        <a:lnTo>
                          <a:pt x="15" y="86"/>
                        </a:lnTo>
                        <a:lnTo>
                          <a:pt x="14" y="63"/>
                        </a:lnTo>
                        <a:lnTo>
                          <a:pt x="13" y="42"/>
                        </a:lnTo>
                        <a:lnTo>
                          <a:pt x="14" y="19"/>
                        </a:lnTo>
                        <a:lnTo>
                          <a:pt x="15" y="2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85" name="Freeform 2097"/>
                  <p:cNvSpPr>
                    <a:spLocks/>
                  </p:cNvSpPr>
                  <p:nvPr/>
                </p:nvSpPr>
                <p:spPr bwMode="auto">
                  <a:xfrm>
                    <a:off x="3621" y="1849"/>
                    <a:ext cx="16" cy="17"/>
                  </a:xfrm>
                  <a:custGeom>
                    <a:avLst/>
                    <a:gdLst/>
                    <a:ahLst/>
                    <a:cxnLst>
                      <a:cxn ang="0">
                        <a:pos x="13" y="0"/>
                      </a:cxn>
                      <a:cxn ang="0">
                        <a:pos x="0" y="3"/>
                      </a:cxn>
                      <a:cxn ang="0">
                        <a:pos x="4" y="15"/>
                      </a:cxn>
                      <a:cxn ang="0">
                        <a:pos x="4" y="17"/>
                      </a:cxn>
                      <a:cxn ang="0">
                        <a:pos x="16" y="12"/>
                      </a:cxn>
                      <a:cxn ang="0">
                        <a:pos x="16" y="11"/>
                      </a:cxn>
                      <a:cxn ang="0">
                        <a:pos x="13" y="0"/>
                      </a:cxn>
                    </a:cxnLst>
                    <a:rect l="0" t="0" r="r" b="b"/>
                    <a:pathLst>
                      <a:path w="16" h="17">
                        <a:moveTo>
                          <a:pt x="13" y="0"/>
                        </a:moveTo>
                        <a:lnTo>
                          <a:pt x="0" y="3"/>
                        </a:lnTo>
                        <a:lnTo>
                          <a:pt x="4" y="15"/>
                        </a:lnTo>
                        <a:lnTo>
                          <a:pt x="4" y="17"/>
                        </a:lnTo>
                        <a:lnTo>
                          <a:pt x="16" y="12"/>
                        </a:lnTo>
                        <a:lnTo>
                          <a:pt x="16" y="11"/>
                        </a:lnTo>
                        <a:lnTo>
                          <a:pt x="13" y="0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86" name="Freeform 2098"/>
                  <p:cNvSpPr>
                    <a:spLocks/>
                  </p:cNvSpPr>
                  <p:nvPr/>
                </p:nvSpPr>
                <p:spPr bwMode="auto">
                  <a:xfrm>
                    <a:off x="3663" y="1943"/>
                    <a:ext cx="75" cy="90"/>
                  </a:xfrm>
                  <a:custGeom>
                    <a:avLst/>
                    <a:gdLst/>
                    <a:ahLst/>
                    <a:cxnLst>
                      <a:cxn ang="0">
                        <a:pos x="12" y="0"/>
                      </a:cxn>
                      <a:cxn ang="0">
                        <a:pos x="0" y="6"/>
                      </a:cxn>
                      <a:cxn ang="0">
                        <a:pos x="10" y="23"/>
                      </a:cxn>
                      <a:cxn ang="0">
                        <a:pos x="12" y="26"/>
                      </a:cxn>
                      <a:cxn ang="0">
                        <a:pos x="26" y="44"/>
                      </a:cxn>
                      <a:cxn ang="0">
                        <a:pos x="40" y="62"/>
                      </a:cxn>
                      <a:cxn ang="0">
                        <a:pos x="56" y="80"/>
                      </a:cxn>
                      <a:cxn ang="0">
                        <a:pos x="65" y="90"/>
                      </a:cxn>
                      <a:cxn ang="0">
                        <a:pos x="75" y="81"/>
                      </a:cxn>
                      <a:cxn ang="0">
                        <a:pos x="65" y="70"/>
                      </a:cxn>
                      <a:cxn ang="0">
                        <a:pos x="49" y="53"/>
                      </a:cxn>
                      <a:cxn ang="0">
                        <a:pos x="35" y="35"/>
                      </a:cxn>
                      <a:cxn ang="0">
                        <a:pos x="20" y="17"/>
                      </a:cxn>
                      <a:cxn ang="0">
                        <a:pos x="17" y="21"/>
                      </a:cxn>
                      <a:cxn ang="0">
                        <a:pos x="23" y="18"/>
                      </a:cxn>
                      <a:cxn ang="0">
                        <a:pos x="12" y="0"/>
                      </a:cxn>
                    </a:cxnLst>
                    <a:rect l="0" t="0" r="r" b="b"/>
                    <a:pathLst>
                      <a:path w="75" h="90">
                        <a:moveTo>
                          <a:pt x="12" y="0"/>
                        </a:moveTo>
                        <a:lnTo>
                          <a:pt x="0" y="6"/>
                        </a:lnTo>
                        <a:lnTo>
                          <a:pt x="10" y="23"/>
                        </a:lnTo>
                        <a:lnTo>
                          <a:pt x="12" y="26"/>
                        </a:lnTo>
                        <a:lnTo>
                          <a:pt x="26" y="44"/>
                        </a:lnTo>
                        <a:lnTo>
                          <a:pt x="40" y="62"/>
                        </a:lnTo>
                        <a:lnTo>
                          <a:pt x="56" y="80"/>
                        </a:lnTo>
                        <a:lnTo>
                          <a:pt x="65" y="90"/>
                        </a:lnTo>
                        <a:lnTo>
                          <a:pt x="75" y="81"/>
                        </a:lnTo>
                        <a:lnTo>
                          <a:pt x="65" y="70"/>
                        </a:lnTo>
                        <a:lnTo>
                          <a:pt x="49" y="53"/>
                        </a:lnTo>
                        <a:lnTo>
                          <a:pt x="35" y="35"/>
                        </a:lnTo>
                        <a:lnTo>
                          <a:pt x="20" y="17"/>
                        </a:lnTo>
                        <a:lnTo>
                          <a:pt x="17" y="21"/>
                        </a:lnTo>
                        <a:lnTo>
                          <a:pt x="23" y="18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87" name="Freeform 2099"/>
                  <p:cNvSpPr>
                    <a:spLocks/>
                  </p:cNvSpPr>
                  <p:nvPr/>
                </p:nvSpPr>
                <p:spPr bwMode="auto">
                  <a:xfrm>
                    <a:off x="3758" y="2050"/>
                    <a:ext cx="18" cy="19"/>
                  </a:xfrm>
                  <a:custGeom>
                    <a:avLst/>
                    <a:gdLst/>
                    <a:ahLst/>
                    <a:cxnLst>
                      <a:cxn ang="0">
                        <a:pos x="8" y="0"/>
                      </a:cxn>
                      <a:cxn ang="0">
                        <a:pos x="0" y="9"/>
                      </a:cxn>
                      <a:cxn ang="0">
                        <a:pos x="10" y="19"/>
                      </a:cxn>
                      <a:cxn ang="0">
                        <a:pos x="18" y="9"/>
                      </a:cxn>
                      <a:cxn ang="0">
                        <a:pos x="8" y="0"/>
                      </a:cxn>
                    </a:cxnLst>
                    <a:rect l="0" t="0" r="r" b="b"/>
                    <a:pathLst>
                      <a:path w="18" h="19">
                        <a:moveTo>
                          <a:pt x="8" y="0"/>
                        </a:moveTo>
                        <a:lnTo>
                          <a:pt x="0" y="9"/>
                        </a:lnTo>
                        <a:lnTo>
                          <a:pt x="10" y="19"/>
                        </a:lnTo>
                        <a:lnTo>
                          <a:pt x="18" y="9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88" name="Freeform 2100"/>
                  <p:cNvSpPr>
                    <a:spLocks/>
                  </p:cNvSpPr>
                  <p:nvPr/>
                </p:nvSpPr>
                <p:spPr bwMode="auto">
                  <a:xfrm>
                    <a:off x="3845" y="2110"/>
                    <a:ext cx="101" cy="55"/>
                  </a:xfrm>
                  <a:custGeom>
                    <a:avLst/>
                    <a:gdLst/>
                    <a:ahLst/>
                    <a:cxnLst>
                      <a:cxn ang="0">
                        <a:pos x="6" y="0"/>
                      </a:cxn>
                      <a:cxn ang="0">
                        <a:pos x="0" y="11"/>
                      </a:cxn>
                      <a:cxn ang="0">
                        <a:pos x="10" y="17"/>
                      </a:cxn>
                      <a:cxn ang="0">
                        <a:pos x="33" y="29"/>
                      </a:cxn>
                      <a:cxn ang="0">
                        <a:pos x="57" y="40"/>
                      </a:cxn>
                      <a:cxn ang="0">
                        <a:pos x="80" y="50"/>
                      </a:cxn>
                      <a:cxn ang="0">
                        <a:pos x="97" y="55"/>
                      </a:cxn>
                      <a:cxn ang="0">
                        <a:pos x="101" y="43"/>
                      </a:cxn>
                      <a:cxn ang="0">
                        <a:pos x="85" y="38"/>
                      </a:cxn>
                      <a:cxn ang="0">
                        <a:pos x="62" y="28"/>
                      </a:cxn>
                      <a:cxn ang="0">
                        <a:pos x="38" y="17"/>
                      </a:cxn>
                      <a:cxn ang="0">
                        <a:pos x="15" y="5"/>
                      </a:cxn>
                      <a:cxn ang="0">
                        <a:pos x="6" y="0"/>
                      </a:cxn>
                    </a:cxnLst>
                    <a:rect l="0" t="0" r="r" b="b"/>
                    <a:pathLst>
                      <a:path w="101" h="55">
                        <a:moveTo>
                          <a:pt x="6" y="0"/>
                        </a:moveTo>
                        <a:lnTo>
                          <a:pt x="0" y="11"/>
                        </a:lnTo>
                        <a:lnTo>
                          <a:pt x="10" y="17"/>
                        </a:lnTo>
                        <a:lnTo>
                          <a:pt x="33" y="29"/>
                        </a:lnTo>
                        <a:lnTo>
                          <a:pt x="57" y="40"/>
                        </a:lnTo>
                        <a:lnTo>
                          <a:pt x="80" y="50"/>
                        </a:lnTo>
                        <a:lnTo>
                          <a:pt x="97" y="55"/>
                        </a:lnTo>
                        <a:lnTo>
                          <a:pt x="101" y="43"/>
                        </a:lnTo>
                        <a:lnTo>
                          <a:pt x="85" y="38"/>
                        </a:lnTo>
                        <a:lnTo>
                          <a:pt x="62" y="28"/>
                        </a:lnTo>
                        <a:lnTo>
                          <a:pt x="38" y="17"/>
                        </a:lnTo>
                        <a:lnTo>
                          <a:pt x="15" y="5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89" name="Freeform 2101"/>
                  <p:cNvSpPr>
                    <a:spLocks/>
                  </p:cNvSpPr>
                  <p:nvPr/>
                </p:nvSpPr>
                <p:spPr bwMode="auto">
                  <a:xfrm>
                    <a:off x="4032" y="2178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12"/>
                      </a:cxn>
                      <a:cxn ang="0">
                        <a:pos x="13" y="15"/>
                      </a:cxn>
                      <a:cxn ang="0">
                        <a:pos x="15" y="3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5" h="15">
                        <a:moveTo>
                          <a:pt x="3" y="0"/>
                        </a:moveTo>
                        <a:lnTo>
                          <a:pt x="0" y="12"/>
                        </a:lnTo>
                        <a:lnTo>
                          <a:pt x="13" y="15"/>
                        </a:lnTo>
                        <a:lnTo>
                          <a:pt x="15" y="3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90" name="Freeform 2102"/>
                  <p:cNvSpPr>
                    <a:spLocks/>
                  </p:cNvSpPr>
                  <p:nvPr/>
                </p:nvSpPr>
                <p:spPr bwMode="auto">
                  <a:xfrm>
                    <a:off x="4084" y="2187"/>
                    <a:ext cx="108" cy="17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0" y="12"/>
                      </a:cxn>
                      <a:cxn ang="0">
                        <a:pos x="28" y="14"/>
                      </a:cxn>
                      <a:cxn ang="0">
                        <a:pos x="56" y="17"/>
                      </a:cxn>
                      <a:cxn ang="0">
                        <a:pos x="85" y="17"/>
                      </a:cxn>
                      <a:cxn ang="0">
                        <a:pos x="108" y="17"/>
                      </a:cxn>
                      <a:cxn ang="0">
                        <a:pos x="108" y="3"/>
                      </a:cxn>
                      <a:cxn ang="0">
                        <a:pos x="85" y="3"/>
                      </a:cxn>
                      <a:cxn ang="0">
                        <a:pos x="56" y="3"/>
                      </a:cxn>
                      <a:cxn ang="0">
                        <a:pos x="28" y="2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08" h="17">
                        <a:moveTo>
                          <a:pt x="3" y="0"/>
                        </a:moveTo>
                        <a:lnTo>
                          <a:pt x="0" y="12"/>
                        </a:lnTo>
                        <a:lnTo>
                          <a:pt x="28" y="14"/>
                        </a:lnTo>
                        <a:lnTo>
                          <a:pt x="56" y="17"/>
                        </a:lnTo>
                        <a:lnTo>
                          <a:pt x="85" y="17"/>
                        </a:lnTo>
                        <a:lnTo>
                          <a:pt x="108" y="17"/>
                        </a:lnTo>
                        <a:lnTo>
                          <a:pt x="108" y="3"/>
                        </a:lnTo>
                        <a:lnTo>
                          <a:pt x="85" y="3"/>
                        </a:lnTo>
                        <a:lnTo>
                          <a:pt x="56" y="3"/>
                        </a:lnTo>
                        <a:lnTo>
                          <a:pt x="28" y="2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91" name="Freeform 2103"/>
                  <p:cNvSpPr>
                    <a:spLocks/>
                  </p:cNvSpPr>
                  <p:nvPr/>
                </p:nvSpPr>
                <p:spPr bwMode="auto">
                  <a:xfrm>
                    <a:off x="4335" y="2137"/>
                    <a:ext cx="104" cy="46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4" y="46"/>
                      </a:cxn>
                      <a:cxn ang="0">
                        <a:pos x="29" y="40"/>
                      </a:cxn>
                      <a:cxn ang="0">
                        <a:pos x="53" y="31"/>
                      </a:cxn>
                      <a:cxn ang="0">
                        <a:pos x="78" y="23"/>
                      </a:cxn>
                      <a:cxn ang="0">
                        <a:pos x="102" y="13"/>
                      </a:cxn>
                      <a:cxn ang="0">
                        <a:pos x="104" y="11"/>
                      </a:cxn>
                      <a:cxn ang="0">
                        <a:pos x="98" y="0"/>
                      </a:cxn>
                      <a:cxn ang="0">
                        <a:pos x="97" y="1"/>
                      </a:cxn>
                      <a:cxn ang="0">
                        <a:pos x="72" y="11"/>
                      </a:cxn>
                      <a:cxn ang="0">
                        <a:pos x="47" y="19"/>
                      </a:cxn>
                      <a:cxn ang="0">
                        <a:pos x="22" y="28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104" h="46">
                        <a:moveTo>
                          <a:pt x="0" y="34"/>
                        </a:moveTo>
                        <a:lnTo>
                          <a:pt x="4" y="46"/>
                        </a:lnTo>
                        <a:lnTo>
                          <a:pt x="29" y="40"/>
                        </a:lnTo>
                        <a:lnTo>
                          <a:pt x="53" y="31"/>
                        </a:lnTo>
                        <a:lnTo>
                          <a:pt x="78" y="23"/>
                        </a:lnTo>
                        <a:lnTo>
                          <a:pt x="102" y="13"/>
                        </a:lnTo>
                        <a:lnTo>
                          <a:pt x="104" y="11"/>
                        </a:lnTo>
                        <a:lnTo>
                          <a:pt x="98" y="0"/>
                        </a:lnTo>
                        <a:lnTo>
                          <a:pt x="97" y="1"/>
                        </a:lnTo>
                        <a:lnTo>
                          <a:pt x="72" y="11"/>
                        </a:lnTo>
                        <a:lnTo>
                          <a:pt x="47" y="19"/>
                        </a:lnTo>
                        <a:lnTo>
                          <a:pt x="22" y="28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92" name="Freeform 2104"/>
                  <p:cNvSpPr>
                    <a:spLocks/>
                  </p:cNvSpPr>
                  <p:nvPr/>
                </p:nvSpPr>
                <p:spPr bwMode="auto">
                  <a:xfrm>
                    <a:off x="4556" y="1990"/>
                    <a:ext cx="85" cy="83"/>
                  </a:xfrm>
                  <a:custGeom>
                    <a:avLst/>
                    <a:gdLst/>
                    <a:ahLst/>
                    <a:cxnLst>
                      <a:cxn ang="0">
                        <a:pos x="0" y="73"/>
                      </a:cxn>
                      <a:cxn ang="0">
                        <a:pos x="9" y="83"/>
                      </a:cxn>
                      <a:cxn ang="0">
                        <a:pos x="11" y="82"/>
                      </a:cxn>
                      <a:cxn ang="0">
                        <a:pos x="30" y="66"/>
                      </a:cxn>
                      <a:cxn ang="0">
                        <a:pos x="46" y="49"/>
                      </a:cxn>
                      <a:cxn ang="0">
                        <a:pos x="63" y="33"/>
                      </a:cxn>
                      <a:cxn ang="0">
                        <a:pos x="80" y="15"/>
                      </a:cxn>
                      <a:cxn ang="0">
                        <a:pos x="85" y="9"/>
                      </a:cxn>
                      <a:cxn ang="0">
                        <a:pos x="75" y="0"/>
                      </a:cxn>
                      <a:cxn ang="0">
                        <a:pos x="70" y="6"/>
                      </a:cxn>
                      <a:cxn ang="0">
                        <a:pos x="55" y="23"/>
                      </a:cxn>
                      <a:cxn ang="0">
                        <a:pos x="37" y="40"/>
                      </a:cxn>
                      <a:cxn ang="0">
                        <a:pos x="20" y="57"/>
                      </a:cxn>
                      <a:cxn ang="0">
                        <a:pos x="3" y="72"/>
                      </a:cxn>
                      <a:cxn ang="0">
                        <a:pos x="0" y="73"/>
                      </a:cxn>
                    </a:cxnLst>
                    <a:rect l="0" t="0" r="r" b="b"/>
                    <a:pathLst>
                      <a:path w="85" h="83">
                        <a:moveTo>
                          <a:pt x="0" y="73"/>
                        </a:moveTo>
                        <a:lnTo>
                          <a:pt x="9" y="83"/>
                        </a:lnTo>
                        <a:lnTo>
                          <a:pt x="11" y="82"/>
                        </a:lnTo>
                        <a:lnTo>
                          <a:pt x="30" y="66"/>
                        </a:lnTo>
                        <a:lnTo>
                          <a:pt x="46" y="49"/>
                        </a:lnTo>
                        <a:lnTo>
                          <a:pt x="63" y="33"/>
                        </a:lnTo>
                        <a:lnTo>
                          <a:pt x="80" y="15"/>
                        </a:lnTo>
                        <a:lnTo>
                          <a:pt x="85" y="9"/>
                        </a:lnTo>
                        <a:lnTo>
                          <a:pt x="75" y="0"/>
                        </a:lnTo>
                        <a:lnTo>
                          <a:pt x="70" y="6"/>
                        </a:lnTo>
                        <a:lnTo>
                          <a:pt x="55" y="23"/>
                        </a:lnTo>
                        <a:lnTo>
                          <a:pt x="37" y="40"/>
                        </a:lnTo>
                        <a:lnTo>
                          <a:pt x="20" y="57"/>
                        </a:lnTo>
                        <a:lnTo>
                          <a:pt x="3" y="72"/>
                        </a:lnTo>
                        <a:lnTo>
                          <a:pt x="0" y="73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93" name="Freeform 2105"/>
                  <p:cNvSpPr>
                    <a:spLocks/>
                  </p:cNvSpPr>
                  <p:nvPr/>
                </p:nvSpPr>
                <p:spPr bwMode="auto">
                  <a:xfrm>
                    <a:off x="4679" y="1904"/>
                    <a:ext cx="17" cy="17"/>
                  </a:xfrm>
                  <a:custGeom>
                    <a:avLst/>
                    <a:gdLst/>
                    <a:ahLst/>
                    <a:cxnLst>
                      <a:cxn ang="0">
                        <a:pos x="0" y="11"/>
                      </a:cxn>
                      <a:cxn ang="0">
                        <a:pos x="12" y="17"/>
                      </a:cxn>
                      <a:cxn ang="0">
                        <a:pos x="17" y="6"/>
                      </a:cxn>
                      <a:cxn ang="0">
                        <a:pos x="6" y="0"/>
                      </a:cxn>
                      <a:cxn ang="0">
                        <a:pos x="0" y="11"/>
                      </a:cxn>
                    </a:cxnLst>
                    <a:rect l="0" t="0" r="r" b="b"/>
                    <a:pathLst>
                      <a:path w="17" h="17">
                        <a:moveTo>
                          <a:pt x="0" y="11"/>
                        </a:moveTo>
                        <a:lnTo>
                          <a:pt x="12" y="17"/>
                        </a:lnTo>
                        <a:lnTo>
                          <a:pt x="17" y="6"/>
                        </a:lnTo>
                        <a:lnTo>
                          <a:pt x="6" y="0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94" name="Freeform 2106"/>
                  <p:cNvSpPr>
                    <a:spLocks/>
                  </p:cNvSpPr>
                  <p:nvPr/>
                </p:nvSpPr>
                <p:spPr bwMode="auto">
                  <a:xfrm>
                    <a:off x="4717" y="1718"/>
                    <a:ext cx="14" cy="12"/>
                  </a:xfrm>
                  <a:custGeom>
                    <a:avLst/>
                    <a:gdLst/>
                    <a:ahLst/>
                    <a:cxnLst>
                      <a:cxn ang="0">
                        <a:pos x="2" y="12"/>
                      </a:cxn>
                      <a:cxn ang="0">
                        <a:pos x="14" y="12"/>
                      </a:cxn>
                      <a:cxn ang="0">
                        <a:pos x="14" y="10"/>
                      </a:cxn>
                      <a:cxn ang="0">
                        <a:pos x="14" y="0"/>
                      </a:cxn>
                      <a:cxn ang="0">
                        <a:pos x="0" y="0"/>
                      </a:cxn>
                      <a:cxn ang="0">
                        <a:pos x="2" y="10"/>
                      </a:cxn>
                      <a:cxn ang="0">
                        <a:pos x="2" y="12"/>
                      </a:cxn>
                    </a:cxnLst>
                    <a:rect l="0" t="0" r="r" b="b"/>
                    <a:pathLst>
                      <a:path w="14" h="12">
                        <a:moveTo>
                          <a:pt x="2" y="12"/>
                        </a:moveTo>
                        <a:lnTo>
                          <a:pt x="14" y="12"/>
                        </a:lnTo>
                        <a:lnTo>
                          <a:pt x="14" y="10"/>
                        </a:lnTo>
                        <a:lnTo>
                          <a:pt x="14" y="0"/>
                        </a:lnTo>
                        <a:lnTo>
                          <a:pt x="0" y="0"/>
                        </a:lnTo>
                        <a:lnTo>
                          <a:pt x="2" y="10"/>
                        </a:lnTo>
                        <a:lnTo>
                          <a:pt x="2" y="12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95" name="Freeform 2107"/>
                  <p:cNvSpPr>
                    <a:spLocks/>
                  </p:cNvSpPr>
                  <p:nvPr/>
                </p:nvSpPr>
                <p:spPr bwMode="auto">
                  <a:xfrm>
                    <a:off x="4653" y="1532"/>
                    <a:ext cx="58" cy="99"/>
                  </a:xfrm>
                  <a:custGeom>
                    <a:avLst/>
                    <a:gdLst/>
                    <a:ahLst/>
                    <a:cxnLst>
                      <a:cxn ang="0">
                        <a:pos x="46" y="99"/>
                      </a:cxn>
                      <a:cxn ang="0">
                        <a:pos x="58" y="95"/>
                      </a:cxn>
                      <a:cxn ang="0">
                        <a:pos x="53" y="83"/>
                      </a:cxn>
                      <a:cxn ang="0">
                        <a:pos x="46" y="62"/>
                      </a:cxn>
                      <a:cxn ang="0">
                        <a:pos x="36" y="42"/>
                      </a:cxn>
                      <a:cxn ang="0">
                        <a:pos x="24" y="22"/>
                      </a:cxn>
                      <a:cxn ang="0">
                        <a:pos x="12" y="3"/>
                      </a:cxn>
                      <a:cxn ang="0">
                        <a:pos x="11" y="0"/>
                      </a:cxn>
                      <a:cxn ang="0">
                        <a:pos x="0" y="8"/>
                      </a:cxn>
                      <a:cxn ang="0">
                        <a:pos x="1" y="10"/>
                      </a:cxn>
                      <a:cxn ang="0">
                        <a:pos x="5" y="5"/>
                      </a:cxn>
                      <a:cxn ang="0">
                        <a:pos x="0" y="8"/>
                      </a:cxn>
                      <a:cxn ang="0">
                        <a:pos x="11" y="27"/>
                      </a:cxn>
                      <a:cxn ang="0">
                        <a:pos x="24" y="47"/>
                      </a:cxn>
                      <a:cxn ang="0">
                        <a:pos x="33" y="67"/>
                      </a:cxn>
                      <a:cxn ang="0">
                        <a:pos x="41" y="88"/>
                      </a:cxn>
                      <a:cxn ang="0">
                        <a:pos x="46" y="99"/>
                      </a:cxn>
                    </a:cxnLst>
                    <a:rect l="0" t="0" r="r" b="b"/>
                    <a:pathLst>
                      <a:path w="58" h="99">
                        <a:moveTo>
                          <a:pt x="46" y="99"/>
                        </a:moveTo>
                        <a:lnTo>
                          <a:pt x="58" y="95"/>
                        </a:lnTo>
                        <a:lnTo>
                          <a:pt x="53" y="83"/>
                        </a:lnTo>
                        <a:lnTo>
                          <a:pt x="46" y="62"/>
                        </a:lnTo>
                        <a:lnTo>
                          <a:pt x="36" y="42"/>
                        </a:lnTo>
                        <a:lnTo>
                          <a:pt x="24" y="22"/>
                        </a:lnTo>
                        <a:lnTo>
                          <a:pt x="12" y="3"/>
                        </a:lnTo>
                        <a:lnTo>
                          <a:pt x="11" y="0"/>
                        </a:lnTo>
                        <a:lnTo>
                          <a:pt x="0" y="8"/>
                        </a:lnTo>
                        <a:lnTo>
                          <a:pt x="1" y="10"/>
                        </a:lnTo>
                        <a:lnTo>
                          <a:pt x="5" y="5"/>
                        </a:lnTo>
                        <a:lnTo>
                          <a:pt x="0" y="8"/>
                        </a:lnTo>
                        <a:lnTo>
                          <a:pt x="11" y="27"/>
                        </a:lnTo>
                        <a:lnTo>
                          <a:pt x="24" y="47"/>
                        </a:lnTo>
                        <a:lnTo>
                          <a:pt x="33" y="67"/>
                        </a:lnTo>
                        <a:lnTo>
                          <a:pt x="41" y="88"/>
                        </a:lnTo>
                        <a:lnTo>
                          <a:pt x="46" y="99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96" name="Freeform 2108"/>
                  <p:cNvSpPr>
                    <a:spLocks/>
                  </p:cNvSpPr>
                  <p:nvPr/>
                </p:nvSpPr>
                <p:spPr bwMode="auto">
                  <a:xfrm>
                    <a:off x="4468" y="1369"/>
                    <a:ext cx="94" cy="67"/>
                  </a:xfrm>
                  <a:custGeom>
                    <a:avLst/>
                    <a:gdLst/>
                    <a:ahLst/>
                    <a:cxnLst>
                      <a:cxn ang="0">
                        <a:pos x="87" y="67"/>
                      </a:cxn>
                      <a:cxn ang="0">
                        <a:pos x="94" y="58"/>
                      </a:cxn>
                      <a:cxn ang="0">
                        <a:pos x="81" y="46"/>
                      </a:cxn>
                      <a:cxn ang="0">
                        <a:pos x="60" y="33"/>
                      </a:cxn>
                      <a:cxn ang="0">
                        <a:pos x="57" y="30"/>
                      </a:cxn>
                      <a:cxn ang="0">
                        <a:pos x="37" y="17"/>
                      </a:cxn>
                      <a:cxn ang="0">
                        <a:pos x="15" y="5"/>
                      </a:cxn>
                      <a:cxn ang="0">
                        <a:pos x="5" y="0"/>
                      </a:cxn>
                      <a:cxn ang="0">
                        <a:pos x="0" y="11"/>
                      </a:cxn>
                      <a:cxn ang="0">
                        <a:pos x="10" y="17"/>
                      </a:cxn>
                      <a:cxn ang="0">
                        <a:pos x="32" y="29"/>
                      </a:cxn>
                      <a:cxn ang="0">
                        <a:pos x="53" y="42"/>
                      </a:cxn>
                      <a:cxn ang="0">
                        <a:pos x="55" y="36"/>
                      </a:cxn>
                      <a:cxn ang="0">
                        <a:pos x="51" y="41"/>
                      </a:cxn>
                      <a:cxn ang="0">
                        <a:pos x="71" y="54"/>
                      </a:cxn>
                      <a:cxn ang="0">
                        <a:pos x="87" y="67"/>
                      </a:cxn>
                    </a:cxnLst>
                    <a:rect l="0" t="0" r="r" b="b"/>
                    <a:pathLst>
                      <a:path w="94" h="67">
                        <a:moveTo>
                          <a:pt x="87" y="67"/>
                        </a:moveTo>
                        <a:lnTo>
                          <a:pt x="94" y="58"/>
                        </a:lnTo>
                        <a:lnTo>
                          <a:pt x="81" y="46"/>
                        </a:lnTo>
                        <a:lnTo>
                          <a:pt x="60" y="33"/>
                        </a:lnTo>
                        <a:lnTo>
                          <a:pt x="57" y="30"/>
                        </a:lnTo>
                        <a:lnTo>
                          <a:pt x="37" y="17"/>
                        </a:lnTo>
                        <a:lnTo>
                          <a:pt x="15" y="5"/>
                        </a:lnTo>
                        <a:lnTo>
                          <a:pt x="5" y="0"/>
                        </a:lnTo>
                        <a:lnTo>
                          <a:pt x="0" y="11"/>
                        </a:lnTo>
                        <a:lnTo>
                          <a:pt x="10" y="17"/>
                        </a:lnTo>
                        <a:lnTo>
                          <a:pt x="32" y="29"/>
                        </a:lnTo>
                        <a:lnTo>
                          <a:pt x="53" y="42"/>
                        </a:lnTo>
                        <a:lnTo>
                          <a:pt x="55" y="36"/>
                        </a:lnTo>
                        <a:lnTo>
                          <a:pt x="51" y="41"/>
                        </a:lnTo>
                        <a:lnTo>
                          <a:pt x="71" y="54"/>
                        </a:lnTo>
                        <a:lnTo>
                          <a:pt x="87" y="67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97" name="Freeform 2109"/>
                  <p:cNvSpPr>
                    <a:spLocks/>
                  </p:cNvSpPr>
                  <p:nvPr/>
                </p:nvSpPr>
                <p:spPr bwMode="auto">
                  <a:xfrm>
                    <a:off x="4420" y="1346"/>
                    <a:ext cx="18" cy="17"/>
                  </a:xfrm>
                  <a:custGeom>
                    <a:avLst/>
                    <a:gdLst/>
                    <a:ahLst/>
                    <a:cxnLst>
                      <a:cxn ang="0">
                        <a:pos x="12" y="17"/>
                      </a:cxn>
                      <a:cxn ang="0">
                        <a:pos x="18" y="6"/>
                      </a:cxn>
                      <a:cxn ang="0">
                        <a:pos x="17" y="5"/>
                      </a:cxn>
                      <a:cxn ang="0">
                        <a:pos x="6" y="0"/>
                      </a:cxn>
                      <a:cxn ang="0">
                        <a:pos x="0" y="12"/>
                      </a:cxn>
                      <a:cxn ang="0">
                        <a:pos x="12" y="17"/>
                      </a:cxn>
                    </a:cxnLst>
                    <a:rect l="0" t="0" r="r" b="b"/>
                    <a:pathLst>
                      <a:path w="18" h="17">
                        <a:moveTo>
                          <a:pt x="12" y="17"/>
                        </a:moveTo>
                        <a:lnTo>
                          <a:pt x="18" y="6"/>
                        </a:lnTo>
                        <a:lnTo>
                          <a:pt x="17" y="5"/>
                        </a:lnTo>
                        <a:lnTo>
                          <a:pt x="6" y="0"/>
                        </a:lnTo>
                        <a:lnTo>
                          <a:pt x="0" y="12"/>
                        </a:lnTo>
                        <a:lnTo>
                          <a:pt x="12" y="17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98" name="Freeform 2110"/>
                  <p:cNvSpPr>
                    <a:spLocks/>
                  </p:cNvSpPr>
                  <p:nvPr/>
                </p:nvSpPr>
                <p:spPr bwMode="auto">
                  <a:xfrm>
                    <a:off x="4230" y="1300"/>
                    <a:ext cx="108" cy="29"/>
                  </a:xfrm>
                  <a:custGeom>
                    <a:avLst/>
                    <a:gdLst/>
                    <a:ahLst/>
                    <a:cxnLst>
                      <a:cxn ang="0">
                        <a:pos x="103" y="29"/>
                      </a:cxn>
                      <a:cxn ang="0">
                        <a:pos x="106" y="17"/>
                      </a:cxn>
                      <a:cxn ang="0">
                        <a:pos x="108" y="17"/>
                      </a:cxn>
                      <a:cxn ang="0">
                        <a:pos x="80" y="12"/>
                      </a:cxn>
                      <a:cxn ang="0">
                        <a:pos x="78" y="11"/>
                      </a:cxn>
                      <a:cxn ang="0">
                        <a:pos x="50" y="6"/>
                      </a:cxn>
                      <a:cxn ang="0">
                        <a:pos x="23" y="2"/>
                      </a:cxn>
                      <a:cxn ang="0">
                        <a:pos x="1" y="0"/>
                      </a:cxn>
                      <a:cxn ang="0">
                        <a:pos x="0" y="12"/>
                      </a:cxn>
                      <a:cxn ang="0">
                        <a:pos x="23" y="14"/>
                      </a:cxn>
                      <a:cxn ang="0">
                        <a:pos x="50" y="18"/>
                      </a:cxn>
                      <a:cxn ang="0">
                        <a:pos x="78" y="24"/>
                      </a:cxn>
                      <a:cxn ang="0">
                        <a:pos x="78" y="17"/>
                      </a:cxn>
                      <a:cxn ang="0">
                        <a:pos x="75" y="24"/>
                      </a:cxn>
                      <a:cxn ang="0">
                        <a:pos x="103" y="29"/>
                      </a:cxn>
                      <a:cxn ang="0">
                        <a:pos x="103" y="29"/>
                      </a:cxn>
                    </a:cxnLst>
                    <a:rect l="0" t="0" r="r" b="b"/>
                    <a:pathLst>
                      <a:path w="108" h="29">
                        <a:moveTo>
                          <a:pt x="103" y="29"/>
                        </a:moveTo>
                        <a:lnTo>
                          <a:pt x="106" y="17"/>
                        </a:lnTo>
                        <a:lnTo>
                          <a:pt x="108" y="17"/>
                        </a:lnTo>
                        <a:lnTo>
                          <a:pt x="80" y="12"/>
                        </a:lnTo>
                        <a:lnTo>
                          <a:pt x="78" y="11"/>
                        </a:lnTo>
                        <a:lnTo>
                          <a:pt x="50" y="6"/>
                        </a:lnTo>
                        <a:lnTo>
                          <a:pt x="23" y="2"/>
                        </a:lnTo>
                        <a:lnTo>
                          <a:pt x="1" y="0"/>
                        </a:lnTo>
                        <a:lnTo>
                          <a:pt x="0" y="12"/>
                        </a:lnTo>
                        <a:lnTo>
                          <a:pt x="23" y="14"/>
                        </a:lnTo>
                        <a:lnTo>
                          <a:pt x="50" y="18"/>
                        </a:lnTo>
                        <a:lnTo>
                          <a:pt x="78" y="24"/>
                        </a:lnTo>
                        <a:lnTo>
                          <a:pt x="78" y="17"/>
                        </a:lnTo>
                        <a:lnTo>
                          <a:pt x="75" y="24"/>
                        </a:lnTo>
                        <a:lnTo>
                          <a:pt x="103" y="29"/>
                        </a:lnTo>
                        <a:lnTo>
                          <a:pt x="103" y="29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9999" name="Freeform 2111"/>
                  <p:cNvSpPr>
                    <a:spLocks/>
                  </p:cNvSpPr>
                  <p:nvPr/>
                </p:nvSpPr>
                <p:spPr bwMode="auto">
                  <a:xfrm>
                    <a:off x="4478" y="2108"/>
                    <a:ext cx="18" cy="1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9" y="19"/>
                      </a:cxn>
                      <a:cxn ang="0">
                        <a:pos x="18" y="10"/>
                      </a:cxn>
                      <a:cxn ang="0">
                        <a:pos x="10" y="0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18" h="19">
                        <a:moveTo>
                          <a:pt x="0" y="10"/>
                        </a:moveTo>
                        <a:lnTo>
                          <a:pt x="9" y="19"/>
                        </a:lnTo>
                        <a:lnTo>
                          <a:pt x="18" y="10"/>
                        </a:lnTo>
                        <a:lnTo>
                          <a:pt x="10" y="0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680000" name="Line 2112"/>
          <p:cNvSpPr>
            <a:spLocks noChangeShapeType="1"/>
          </p:cNvSpPr>
          <p:nvPr/>
        </p:nvSpPr>
        <p:spPr bwMode="auto">
          <a:xfrm flipH="1">
            <a:off x="5264150" y="2703513"/>
            <a:ext cx="352425" cy="3190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0001" name="Freeform 2113"/>
          <p:cNvSpPr>
            <a:spLocks/>
          </p:cNvSpPr>
          <p:nvPr/>
        </p:nvSpPr>
        <p:spPr bwMode="auto">
          <a:xfrm>
            <a:off x="5205413" y="2989263"/>
            <a:ext cx="87312" cy="84137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0" y="53"/>
              </a:cxn>
              <a:cxn ang="0">
                <a:pos x="55" y="38"/>
              </a:cxn>
              <a:cxn ang="0">
                <a:pos x="19" y="0"/>
              </a:cxn>
            </a:cxnLst>
            <a:rect l="0" t="0" r="r" b="b"/>
            <a:pathLst>
              <a:path w="55" h="53">
                <a:moveTo>
                  <a:pt x="19" y="0"/>
                </a:moveTo>
                <a:lnTo>
                  <a:pt x="0" y="53"/>
                </a:lnTo>
                <a:lnTo>
                  <a:pt x="55" y="38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0002" name="Rectangle 2114"/>
          <p:cNvSpPr>
            <a:spLocks noChangeArrowheads="1"/>
          </p:cNvSpPr>
          <p:nvPr/>
        </p:nvSpPr>
        <p:spPr bwMode="auto">
          <a:xfrm>
            <a:off x="5411788" y="1887538"/>
            <a:ext cx="544512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0003" name="Rectangle 2115"/>
          <p:cNvSpPr>
            <a:spLocks noChangeArrowheads="1"/>
          </p:cNvSpPr>
          <p:nvPr/>
        </p:nvSpPr>
        <p:spPr bwMode="auto">
          <a:xfrm>
            <a:off x="5487988" y="1931988"/>
            <a:ext cx="471487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0004" name="Rectangle 2116"/>
          <p:cNvSpPr>
            <a:spLocks noChangeArrowheads="1"/>
          </p:cNvSpPr>
          <p:nvPr/>
        </p:nvSpPr>
        <p:spPr bwMode="auto">
          <a:xfrm>
            <a:off x="5514975" y="1933575"/>
            <a:ext cx="3714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chemeClr val="accent2"/>
                </a:solidFill>
                <a:latin typeface="Times New Roman" pitchFamily="18" charset="0"/>
              </a:rPr>
              <a:t>Bahamas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680005" name="Rectangle 2117"/>
          <p:cNvSpPr>
            <a:spLocks noChangeArrowheads="1"/>
          </p:cNvSpPr>
          <p:nvPr/>
        </p:nvSpPr>
        <p:spPr bwMode="auto">
          <a:xfrm>
            <a:off x="5881688" y="1878013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80006" name="Rectangle 2118"/>
          <p:cNvSpPr>
            <a:spLocks noChangeArrowheads="1"/>
          </p:cNvSpPr>
          <p:nvPr/>
        </p:nvSpPr>
        <p:spPr bwMode="auto">
          <a:xfrm>
            <a:off x="5576888" y="2057400"/>
            <a:ext cx="2778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0007" name="Rectangle 2119"/>
          <p:cNvSpPr>
            <a:spLocks noChangeArrowheads="1"/>
          </p:cNvSpPr>
          <p:nvPr/>
        </p:nvSpPr>
        <p:spPr bwMode="auto">
          <a:xfrm>
            <a:off x="5600700" y="2058988"/>
            <a:ext cx="2032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chemeClr val="accent2"/>
                </a:solidFill>
                <a:latin typeface="Times New Roman" pitchFamily="18" charset="0"/>
              </a:rPr>
              <a:t>Haití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680008" name="Rectangle 2120"/>
          <p:cNvSpPr>
            <a:spLocks noChangeArrowheads="1"/>
          </p:cNvSpPr>
          <p:nvPr/>
        </p:nvSpPr>
        <p:spPr bwMode="auto">
          <a:xfrm>
            <a:off x="5807075" y="2003425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680009" name="Freeform 2121"/>
          <p:cNvSpPr>
            <a:spLocks/>
          </p:cNvSpPr>
          <p:nvPr/>
        </p:nvSpPr>
        <p:spPr bwMode="auto">
          <a:xfrm>
            <a:off x="3862388" y="3267075"/>
            <a:ext cx="3009900" cy="2613025"/>
          </a:xfrm>
          <a:custGeom>
            <a:avLst/>
            <a:gdLst/>
            <a:ahLst/>
            <a:cxnLst>
              <a:cxn ang="0">
                <a:pos x="1813" y="43"/>
              </a:cxn>
              <a:cxn ang="0">
                <a:pos x="1744" y="12"/>
              </a:cxn>
              <a:cxn ang="0">
                <a:pos x="1661" y="0"/>
              </a:cxn>
              <a:cxn ang="0">
                <a:pos x="1563" y="6"/>
              </a:cxn>
              <a:cxn ang="0">
                <a:pos x="1453" y="27"/>
              </a:cxn>
              <a:cxn ang="0">
                <a:pos x="1333" y="67"/>
              </a:cxn>
              <a:cxn ang="0">
                <a:pos x="1204" y="122"/>
              </a:cxn>
              <a:cxn ang="0">
                <a:pos x="1070" y="191"/>
              </a:cxn>
              <a:cxn ang="0">
                <a:pos x="931" y="276"/>
              </a:cxn>
              <a:cxn ang="0">
                <a:pos x="791" y="373"/>
              </a:cxn>
              <a:cxn ang="0">
                <a:pos x="651" y="483"/>
              </a:cxn>
              <a:cxn ang="0">
                <a:pos x="518" y="600"/>
              </a:cxn>
              <a:cxn ang="0">
                <a:pos x="397" y="720"/>
              </a:cxn>
              <a:cxn ang="0">
                <a:pos x="289" y="841"/>
              </a:cxn>
              <a:cxn ang="0">
                <a:pos x="199" y="960"/>
              </a:cxn>
              <a:cxn ang="0">
                <a:pos x="123" y="1075"/>
              </a:cxn>
              <a:cxn ang="0">
                <a:pos x="65" y="1184"/>
              </a:cxn>
              <a:cxn ang="0">
                <a:pos x="24" y="1287"/>
              </a:cxn>
              <a:cxn ang="0">
                <a:pos x="3" y="1381"/>
              </a:cxn>
              <a:cxn ang="0">
                <a:pos x="3" y="1463"/>
              </a:cxn>
              <a:cxn ang="0">
                <a:pos x="22" y="1533"/>
              </a:cxn>
              <a:cxn ang="0">
                <a:pos x="65" y="1588"/>
              </a:cxn>
              <a:cxn ang="0">
                <a:pos x="127" y="1625"/>
              </a:cxn>
              <a:cxn ang="0">
                <a:pos x="205" y="1643"/>
              </a:cxn>
              <a:cxn ang="0">
                <a:pos x="299" y="1645"/>
              </a:cxn>
              <a:cxn ang="0">
                <a:pos x="405" y="1626"/>
              </a:cxn>
              <a:cxn ang="0">
                <a:pos x="521" y="1594"/>
              </a:cxn>
              <a:cxn ang="0">
                <a:pos x="648" y="1544"/>
              </a:cxn>
              <a:cxn ang="0">
                <a:pos x="780" y="1479"/>
              </a:cxn>
              <a:cxn ang="0">
                <a:pos x="919" y="1400"/>
              </a:cxn>
              <a:cxn ang="0">
                <a:pos x="1058" y="1307"/>
              </a:cxn>
              <a:cxn ang="0">
                <a:pos x="1198" y="1201"/>
              </a:cxn>
              <a:cxn ang="0">
                <a:pos x="1336" y="1085"/>
              </a:cxn>
              <a:cxn ang="0">
                <a:pos x="1461" y="965"/>
              </a:cxn>
              <a:cxn ang="0">
                <a:pos x="1572" y="845"/>
              </a:cxn>
              <a:cxn ang="0">
                <a:pos x="1670" y="724"/>
              </a:cxn>
              <a:cxn ang="0">
                <a:pos x="1751" y="608"/>
              </a:cxn>
              <a:cxn ang="0">
                <a:pos x="1814" y="496"/>
              </a:cxn>
              <a:cxn ang="0">
                <a:pos x="1860" y="391"/>
              </a:cxn>
              <a:cxn ang="0">
                <a:pos x="1888" y="294"/>
              </a:cxn>
              <a:cxn ang="0">
                <a:pos x="1896" y="208"/>
              </a:cxn>
              <a:cxn ang="0">
                <a:pos x="1882" y="134"/>
              </a:cxn>
              <a:cxn ang="0">
                <a:pos x="1847" y="73"/>
              </a:cxn>
            </a:cxnLst>
            <a:rect l="0" t="0" r="r" b="b"/>
            <a:pathLst>
              <a:path w="1896" h="1646">
                <a:moveTo>
                  <a:pt x="1847" y="73"/>
                </a:moveTo>
                <a:lnTo>
                  <a:pt x="1831" y="58"/>
                </a:lnTo>
                <a:lnTo>
                  <a:pt x="1813" y="43"/>
                </a:lnTo>
                <a:lnTo>
                  <a:pt x="1792" y="31"/>
                </a:lnTo>
                <a:lnTo>
                  <a:pt x="1769" y="20"/>
                </a:lnTo>
                <a:lnTo>
                  <a:pt x="1744" y="12"/>
                </a:lnTo>
                <a:lnTo>
                  <a:pt x="1720" y="7"/>
                </a:lnTo>
                <a:lnTo>
                  <a:pt x="1691" y="2"/>
                </a:lnTo>
                <a:lnTo>
                  <a:pt x="1661" y="0"/>
                </a:lnTo>
                <a:lnTo>
                  <a:pt x="1630" y="0"/>
                </a:lnTo>
                <a:lnTo>
                  <a:pt x="1597" y="2"/>
                </a:lnTo>
                <a:lnTo>
                  <a:pt x="1563" y="6"/>
                </a:lnTo>
                <a:lnTo>
                  <a:pt x="1527" y="12"/>
                </a:lnTo>
                <a:lnTo>
                  <a:pt x="1491" y="19"/>
                </a:lnTo>
                <a:lnTo>
                  <a:pt x="1453" y="27"/>
                </a:lnTo>
                <a:lnTo>
                  <a:pt x="1414" y="40"/>
                </a:lnTo>
                <a:lnTo>
                  <a:pt x="1374" y="53"/>
                </a:lnTo>
                <a:lnTo>
                  <a:pt x="1333" y="67"/>
                </a:lnTo>
                <a:lnTo>
                  <a:pt x="1291" y="83"/>
                </a:lnTo>
                <a:lnTo>
                  <a:pt x="1248" y="103"/>
                </a:lnTo>
                <a:lnTo>
                  <a:pt x="1204" y="122"/>
                </a:lnTo>
                <a:lnTo>
                  <a:pt x="1161" y="142"/>
                </a:lnTo>
                <a:lnTo>
                  <a:pt x="1116" y="167"/>
                </a:lnTo>
                <a:lnTo>
                  <a:pt x="1070" y="191"/>
                </a:lnTo>
                <a:lnTo>
                  <a:pt x="1024" y="218"/>
                </a:lnTo>
                <a:lnTo>
                  <a:pt x="977" y="245"/>
                </a:lnTo>
                <a:lnTo>
                  <a:pt x="931" y="276"/>
                </a:lnTo>
                <a:lnTo>
                  <a:pt x="884" y="306"/>
                </a:lnTo>
                <a:lnTo>
                  <a:pt x="838" y="339"/>
                </a:lnTo>
                <a:lnTo>
                  <a:pt x="791" y="373"/>
                </a:lnTo>
                <a:lnTo>
                  <a:pt x="745" y="408"/>
                </a:lnTo>
                <a:lnTo>
                  <a:pt x="698" y="444"/>
                </a:lnTo>
                <a:lnTo>
                  <a:pt x="651" y="483"/>
                </a:lnTo>
                <a:lnTo>
                  <a:pt x="605" y="522"/>
                </a:lnTo>
                <a:lnTo>
                  <a:pt x="560" y="560"/>
                </a:lnTo>
                <a:lnTo>
                  <a:pt x="518" y="600"/>
                </a:lnTo>
                <a:lnTo>
                  <a:pt x="476" y="640"/>
                </a:lnTo>
                <a:lnTo>
                  <a:pt x="435" y="682"/>
                </a:lnTo>
                <a:lnTo>
                  <a:pt x="397" y="720"/>
                </a:lnTo>
                <a:lnTo>
                  <a:pt x="360" y="762"/>
                </a:lnTo>
                <a:lnTo>
                  <a:pt x="324" y="800"/>
                </a:lnTo>
                <a:lnTo>
                  <a:pt x="289" y="841"/>
                </a:lnTo>
                <a:lnTo>
                  <a:pt x="257" y="881"/>
                </a:lnTo>
                <a:lnTo>
                  <a:pt x="227" y="921"/>
                </a:lnTo>
                <a:lnTo>
                  <a:pt x="199" y="960"/>
                </a:lnTo>
                <a:lnTo>
                  <a:pt x="170" y="999"/>
                </a:lnTo>
                <a:lnTo>
                  <a:pt x="145" y="1038"/>
                </a:lnTo>
                <a:lnTo>
                  <a:pt x="123" y="1075"/>
                </a:lnTo>
                <a:lnTo>
                  <a:pt x="102" y="1113"/>
                </a:lnTo>
                <a:lnTo>
                  <a:pt x="82" y="1149"/>
                </a:lnTo>
                <a:lnTo>
                  <a:pt x="65" y="1184"/>
                </a:lnTo>
                <a:lnTo>
                  <a:pt x="50" y="1219"/>
                </a:lnTo>
                <a:lnTo>
                  <a:pt x="36" y="1255"/>
                </a:lnTo>
                <a:lnTo>
                  <a:pt x="24" y="1287"/>
                </a:lnTo>
                <a:lnTo>
                  <a:pt x="15" y="1320"/>
                </a:lnTo>
                <a:lnTo>
                  <a:pt x="9" y="1351"/>
                </a:lnTo>
                <a:lnTo>
                  <a:pt x="3" y="1381"/>
                </a:lnTo>
                <a:lnTo>
                  <a:pt x="0" y="1410"/>
                </a:lnTo>
                <a:lnTo>
                  <a:pt x="0" y="1437"/>
                </a:lnTo>
                <a:lnTo>
                  <a:pt x="3" y="1463"/>
                </a:lnTo>
                <a:lnTo>
                  <a:pt x="6" y="1488"/>
                </a:lnTo>
                <a:lnTo>
                  <a:pt x="14" y="1511"/>
                </a:lnTo>
                <a:lnTo>
                  <a:pt x="22" y="1533"/>
                </a:lnTo>
                <a:lnTo>
                  <a:pt x="34" y="1554"/>
                </a:lnTo>
                <a:lnTo>
                  <a:pt x="48" y="1572"/>
                </a:lnTo>
                <a:lnTo>
                  <a:pt x="65" y="1588"/>
                </a:lnTo>
                <a:lnTo>
                  <a:pt x="83" y="1602"/>
                </a:lnTo>
                <a:lnTo>
                  <a:pt x="103" y="1614"/>
                </a:lnTo>
                <a:lnTo>
                  <a:pt x="127" y="1625"/>
                </a:lnTo>
                <a:lnTo>
                  <a:pt x="152" y="1634"/>
                </a:lnTo>
                <a:lnTo>
                  <a:pt x="176" y="1639"/>
                </a:lnTo>
                <a:lnTo>
                  <a:pt x="205" y="1643"/>
                </a:lnTo>
                <a:lnTo>
                  <a:pt x="235" y="1646"/>
                </a:lnTo>
                <a:lnTo>
                  <a:pt x="266" y="1646"/>
                </a:lnTo>
                <a:lnTo>
                  <a:pt x="299" y="1645"/>
                </a:lnTo>
                <a:lnTo>
                  <a:pt x="333" y="1640"/>
                </a:lnTo>
                <a:lnTo>
                  <a:pt x="369" y="1634"/>
                </a:lnTo>
                <a:lnTo>
                  <a:pt x="405" y="1626"/>
                </a:lnTo>
                <a:lnTo>
                  <a:pt x="443" y="1618"/>
                </a:lnTo>
                <a:lnTo>
                  <a:pt x="482" y="1606"/>
                </a:lnTo>
                <a:lnTo>
                  <a:pt x="521" y="1594"/>
                </a:lnTo>
                <a:lnTo>
                  <a:pt x="564" y="1578"/>
                </a:lnTo>
                <a:lnTo>
                  <a:pt x="605" y="1562"/>
                </a:lnTo>
                <a:lnTo>
                  <a:pt x="648" y="1544"/>
                </a:lnTo>
                <a:lnTo>
                  <a:pt x="692" y="1524"/>
                </a:lnTo>
                <a:lnTo>
                  <a:pt x="735" y="1503"/>
                </a:lnTo>
                <a:lnTo>
                  <a:pt x="780" y="1479"/>
                </a:lnTo>
                <a:lnTo>
                  <a:pt x="826" y="1454"/>
                </a:lnTo>
                <a:lnTo>
                  <a:pt x="872" y="1428"/>
                </a:lnTo>
                <a:lnTo>
                  <a:pt x="919" y="1400"/>
                </a:lnTo>
                <a:lnTo>
                  <a:pt x="965" y="1370"/>
                </a:lnTo>
                <a:lnTo>
                  <a:pt x="1011" y="1339"/>
                </a:lnTo>
                <a:lnTo>
                  <a:pt x="1058" y="1307"/>
                </a:lnTo>
                <a:lnTo>
                  <a:pt x="1105" y="1273"/>
                </a:lnTo>
                <a:lnTo>
                  <a:pt x="1151" y="1238"/>
                </a:lnTo>
                <a:lnTo>
                  <a:pt x="1198" y="1201"/>
                </a:lnTo>
                <a:lnTo>
                  <a:pt x="1245" y="1164"/>
                </a:lnTo>
                <a:lnTo>
                  <a:pt x="1291" y="1124"/>
                </a:lnTo>
                <a:lnTo>
                  <a:pt x="1336" y="1085"/>
                </a:lnTo>
                <a:lnTo>
                  <a:pt x="1378" y="1045"/>
                </a:lnTo>
                <a:lnTo>
                  <a:pt x="1420" y="1005"/>
                </a:lnTo>
                <a:lnTo>
                  <a:pt x="1461" y="965"/>
                </a:lnTo>
                <a:lnTo>
                  <a:pt x="1499" y="925"/>
                </a:lnTo>
                <a:lnTo>
                  <a:pt x="1536" y="885"/>
                </a:lnTo>
                <a:lnTo>
                  <a:pt x="1572" y="845"/>
                </a:lnTo>
                <a:lnTo>
                  <a:pt x="1607" y="804"/>
                </a:lnTo>
                <a:lnTo>
                  <a:pt x="1639" y="764"/>
                </a:lnTo>
                <a:lnTo>
                  <a:pt x="1670" y="724"/>
                </a:lnTo>
                <a:lnTo>
                  <a:pt x="1697" y="685"/>
                </a:lnTo>
                <a:lnTo>
                  <a:pt x="1725" y="646"/>
                </a:lnTo>
                <a:lnTo>
                  <a:pt x="1751" y="608"/>
                </a:lnTo>
                <a:lnTo>
                  <a:pt x="1773" y="571"/>
                </a:lnTo>
                <a:lnTo>
                  <a:pt x="1794" y="534"/>
                </a:lnTo>
                <a:lnTo>
                  <a:pt x="1814" y="496"/>
                </a:lnTo>
                <a:lnTo>
                  <a:pt x="1831" y="461"/>
                </a:lnTo>
                <a:lnTo>
                  <a:pt x="1846" y="426"/>
                </a:lnTo>
                <a:lnTo>
                  <a:pt x="1860" y="391"/>
                </a:lnTo>
                <a:lnTo>
                  <a:pt x="1871" y="358"/>
                </a:lnTo>
                <a:lnTo>
                  <a:pt x="1881" y="325"/>
                </a:lnTo>
                <a:lnTo>
                  <a:pt x="1888" y="294"/>
                </a:lnTo>
                <a:lnTo>
                  <a:pt x="1893" y="265"/>
                </a:lnTo>
                <a:lnTo>
                  <a:pt x="1895" y="236"/>
                </a:lnTo>
                <a:lnTo>
                  <a:pt x="1896" y="208"/>
                </a:lnTo>
                <a:lnTo>
                  <a:pt x="1893" y="182"/>
                </a:lnTo>
                <a:lnTo>
                  <a:pt x="1890" y="157"/>
                </a:lnTo>
                <a:lnTo>
                  <a:pt x="1882" y="134"/>
                </a:lnTo>
                <a:lnTo>
                  <a:pt x="1874" y="112"/>
                </a:lnTo>
                <a:lnTo>
                  <a:pt x="1862" y="92"/>
                </a:lnTo>
                <a:lnTo>
                  <a:pt x="1847" y="73"/>
                </a:lnTo>
                <a:close/>
              </a:path>
            </a:pathLst>
          </a:custGeom>
          <a:noFill/>
          <a:ln w="12700">
            <a:solidFill>
              <a:srgbClr val="66FF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0016" name="Line 2128"/>
          <p:cNvSpPr>
            <a:spLocks noChangeShapeType="1"/>
          </p:cNvSpPr>
          <p:nvPr/>
        </p:nvSpPr>
        <p:spPr bwMode="auto">
          <a:xfrm>
            <a:off x="5334000" y="2673350"/>
            <a:ext cx="6858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680017" name="Line 2129"/>
          <p:cNvSpPr>
            <a:spLocks noChangeShapeType="1"/>
          </p:cNvSpPr>
          <p:nvPr/>
        </p:nvSpPr>
        <p:spPr bwMode="auto">
          <a:xfrm>
            <a:off x="3276600" y="2520950"/>
            <a:ext cx="762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680018" name="Line 2130"/>
          <p:cNvSpPr>
            <a:spLocks noChangeShapeType="1"/>
          </p:cNvSpPr>
          <p:nvPr/>
        </p:nvSpPr>
        <p:spPr bwMode="auto">
          <a:xfrm>
            <a:off x="2286000" y="2368550"/>
            <a:ext cx="762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680019" name="Line 2131"/>
          <p:cNvSpPr>
            <a:spLocks noChangeShapeType="1"/>
          </p:cNvSpPr>
          <p:nvPr/>
        </p:nvSpPr>
        <p:spPr bwMode="auto">
          <a:xfrm>
            <a:off x="5334000" y="5873750"/>
            <a:ext cx="457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680020" name="Line 2132"/>
          <p:cNvSpPr>
            <a:spLocks noChangeShapeType="1"/>
          </p:cNvSpPr>
          <p:nvPr/>
        </p:nvSpPr>
        <p:spPr bwMode="auto">
          <a:xfrm>
            <a:off x="1752600" y="4654550"/>
            <a:ext cx="762000" cy="0"/>
          </a:xfrm>
          <a:prstGeom prst="line">
            <a:avLst/>
          </a:prstGeom>
          <a:noFill/>
          <a:ln w="12700">
            <a:solidFill>
              <a:srgbClr val="FF66FF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grpSp>
        <p:nvGrpSpPr>
          <p:cNvPr id="680021" name="Group 2133"/>
          <p:cNvGrpSpPr>
            <a:grpSpLocks/>
          </p:cNvGrpSpPr>
          <p:nvPr/>
        </p:nvGrpSpPr>
        <p:grpSpPr bwMode="auto">
          <a:xfrm>
            <a:off x="3840163" y="4422775"/>
            <a:ext cx="2789237" cy="1314450"/>
            <a:chOff x="2419" y="2542"/>
            <a:chExt cx="1757" cy="828"/>
          </a:xfrm>
        </p:grpSpPr>
        <p:sp>
          <p:nvSpPr>
            <p:cNvPr id="680022" name="Freeform 2134"/>
            <p:cNvSpPr>
              <a:spLocks/>
            </p:cNvSpPr>
            <p:nvPr/>
          </p:nvSpPr>
          <p:spPr bwMode="auto">
            <a:xfrm>
              <a:off x="3863" y="3254"/>
              <a:ext cx="18" cy="1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5" y="17"/>
                </a:cxn>
                <a:cxn ang="0">
                  <a:pos x="18" y="12"/>
                </a:cxn>
                <a:cxn ang="0">
                  <a:pos x="13" y="0"/>
                </a:cxn>
                <a:cxn ang="0">
                  <a:pos x="0" y="5"/>
                </a:cxn>
              </a:cxnLst>
              <a:rect l="0" t="0" r="r" b="b"/>
              <a:pathLst>
                <a:path w="18" h="17">
                  <a:moveTo>
                    <a:pt x="0" y="5"/>
                  </a:moveTo>
                  <a:lnTo>
                    <a:pt x="5" y="17"/>
                  </a:lnTo>
                  <a:lnTo>
                    <a:pt x="18" y="12"/>
                  </a:lnTo>
                  <a:lnTo>
                    <a:pt x="13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66FF"/>
            </a:solidFill>
            <a:ln w="9525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80023" name="Group 2135"/>
            <p:cNvGrpSpPr>
              <a:grpSpLocks/>
            </p:cNvGrpSpPr>
            <p:nvPr/>
          </p:nvGrpSpPr>
          <p:grpSpPr bwMode="auto">
            <a:xfrm>
              <a:off x="2419" y="2542"/>
              <a:ext cx="1757" cy="828"/>
              <a:chOff x="2419" y="2542"/>
              <a:chExt cx="1757" cy="828"/>
            </a:xfrm>
          </p:grpSpPr>
          <p:sp>
            <p:nvSpPr>
              <p:cNvPr id="680024" name="Freeform 2136"/>
              <p:cNvSpPr>
                <a:spLocks/>
              </p:cNvSpPr>
              <p:nvPr/>
            </p:nvSpPr>
            <p:spPr bwMode="auto">
              <a:xfrm>
                <a:off x="3912" y="3232"/>
                <a:ext cx="17" cy="1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5" y="18"/>
                  </a:cxn>
                  <a:cxn ang="0">
                    <a:pos x="17" y="12"/>
                  </a:cxn>
                  <a:cxn ang="0">
                    <a:pos x="11" y="0"/>
                  </a:cxn>
                  <a:cxn ang="0">
                    <a:pos x="0" y="6"/>
                  </a:cxn>
                </a:cxnLst>
                <a:rect l="0" t="0" r="r" b="b"/>
                <a:pathLst>
                  <a:path w="17" h="18">
                    <a:moveTo>
                      <a:pt x="0" y="6"/>
                    </a:moveTo>
                    <a:lnTo>
                      <a:pt x="5" y="18"/>
                    </a:lnTo>
                    <a:lnTo>
                      <a:pt x="17" y="12"/>
                    </a:lnTo>
                    <a:lnTo>
                      <a:pt x="11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80025" name="Group 2137"/>
              <p:cNvGrpSpPr>
                <a:grpSpLocks/>
              </p:cNvGrpSpPr>
              <p:nvPr/>
            </p:nvGrpSpPr>
            <p:grpSpPr bwMode="auto">
              <a:xfrm>
                <a:off x="2419" y="2542"/>
                <a:ext cx="1757" cy="828"/>
                <a:chOff x="2419" y="2542"/>
                <a:chExt cx="1757" cy="828"/>
              </a:xfrm>
            </p:grpSpPr>
            <p:sp>
              <p:nvSpPr>
                <p:cNvPr id="680026" name="Freeform 2138"/>
                <p:cNvSpPr>
                  <a:spLocks/>
                </p:cNvSpPr>
                <p:nvPr/>
              </p:nvSpPr>
              <p:spPr bwMode="auto">
                <a:xfrm>
                  <a:off x="2873" y="3306"/>
                  <a:ext cx="14" cy="16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12"/>
                    </a:cxn>
                    <a:cxn ang="0">
                      <a:pos x="7" y="15"/>
                    </a:cxn>
                    <a:cxn ang="0">
                      <a:pos x="12" y="16"/>
                    </a:cxn>
                    <a:cxn ang="0">
                      <a:pos x="14" y="4"/>
                    </a:cxn>
                    <a:cxn ang="0">
                      <a:pos x="12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4" h="16">
                      <a:moveTo>
                        <a:pt x="2" y="0"/>
                      </a:moveTo>
                      <a:lnTo>
                        <a:pt x="0" y="12"/>
                      </a:lnTo>
                      <a:lnTo>
                        <a:pt x="7" y="15"/>
                      </a:lnTo>
                      <a:lnTo>
                        <a:pt x="12" y="16"/>
                      </a:lnTo>
                      <a:lnTo>
                        <a:pt x="14" y="4"/>
                      </a:lnTo>
                      <a:lnTo>
                        <a:pt x="12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27" name="Freeform 2139"/>
                <p:cNvSpPr>
                  <a:spLocks/>
                </p:cNvSpPr>
                <p:nvPr/>
              </p:nvSpPr>
              <p:spPr bwMode="auto">
                <a:xfrm>
                  <a:off x="2923" y="3318"/>
                  <a:ext cx="17" cy="15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12"/>
                    </a:cxn>
                    <a:cxn ang="0">
                      <a:pos x="14" y="15"/>
                    </a:cxn>
                    <a:cxn ang="0">
                      <a:pos x="17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7" h="15">
                      <a:moveTo>
                        <a:pt x="3" y="0"/>
                      </a:moveTo>
                      <a:lnTo>
                        <a:pt x="0" y="12"/>
                      </a:lnTo>
                      <a:lnTo>
                        <a:pt x="14" y="15"/>
                      </a:lnTo>
                      <a:lnTo>
                        <a:pt x="17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28" name="Freeform 2140"/>
                <p:cNvSpPr>
                  <a:spLocks/>
                </p:cNvSpPr>
                <p:nvPr/>
              </p:nvSpPr>
              <p:spPr bwMode="auto">
                <a:xfrm>
                  <a:off x="2976" y="3329"/>
                  <a:ext cx="106" cy="2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12"/>
                    </a:cxn>
                    <a:cxn ang="0">
                      <a:pos x="22" y="16"/>
                    </a:cxn>
                    <a:cxn ang="0">
                      <a:pos x="63" y="23"/>
                    </a:cxn>
                    <a:cxn ang="0">
                      <a:pos x="105" y="28"/>
                    </a:cxn>
                    <a:cxn ang="0">
                      <a:pos x="105" y="28"/>
                    </a:cxn>
                    <a:cxn ang="0">
                      <a:pos x="106" y="15"/>
                    </a:cxn>
                    <a:cxn ang="0">
                      <a:pos x="105" y="15"/>
                    </a:cxn>
                    <a:cxn ang="0">
                      <a:pos x="63" y="10"/>
                    </a:cxn>
                    <a:cxn ang="0">
                      <a:pos x="22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06" h="28">
                      <a:moveTo>
                        <a:pt x="2" y="0"/>
                      </a:moveTo>
                      <a:lnTo>
                        <a:pt x="0" y="12"/>
                      </a:lnTo>
                      <a:lnTo>
                        <a:pt x="22" y="16"/>
                      </a:lnTo>
                      <a:lnTo>
                        <a:pt x="63" y="23"/>
                      </a:lnTo>
                      <a:lnTo>
                        <a:pt x="105" y="28"/>
                      </a:lnTo>
                      <a:lnTo>
                        <a:pt x="105" y="28"/>
                      </a:lnTo>
                      <a:lnTo>
                        <a:pt x="106" y="15"/>
                      </a:lnTo>
                      <a:lnTo>
                        <a:pt x="105" y="15"/>
                      </a:lnTo>
                      <a:lnTo>
                        <a:pt x="63" y="10"/>
                      </a:lnTo>
                      <a:lnTo>
                        <a:pt x="22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29" name="Freeform 2141"/>
                <p:cNvSpPr>
                  <a:spLocks/>
                </p:cNvSpPr>
                <p:nvPr/>
              </p:nvSpPr>
              <p:spPr bwMode="auto">
                <a:xfrm>
                  <a:off x="3121" y="3350"/>
                  <a:ext cx="14" cy="13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12"/>
                    </a:cxn>
                    <a:cxn ang="0">
                      <a:pos x="1" y="12"/>
                    </a:cxn>
                    <a:cxn ang="0">
                      <a:pos x="14" y="13"/>
                    </a:cxn>
                    <a:cxn ang="0">
                      <a:pos x="14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4" h="13">
                      <a:moveTo>
                        <a:pt x="1" y="0"/>
                      </a:move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14" y="13"/>
                      </a:lnTo>
                      <a:lnTo>
                        <a:pt x="14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30" name="Freeform 2142"/>
                <p:cNvSpPr>
                  <a:spLocks/>
                </p:cNvSpPr>
                <p:nvPr/>
              </p:nvSpPr>
              <p:spPr bwMode="auto">
                <a:xfrm>
                  <a:off x="3373" y="3354"/>
                  <a:ext cx="15" cy="15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1" y="15"/>
                    </a:cxn>
                    <a:cxn ang="0">
                      <a:pos x="15" y="14"/>
                    </a:cxn>
                    <a:cxn ang="0">
                      <a:pos x="14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5" h="15">
                      <a:moveTo>
                        <a:pt x="0" y="2"/>
                      </a:moveTo>
                      <a:lnTo>
                        <a:pt x="1" y="15"/>
                      </a:lnTo>
                      <a:lnTo>
                        <a:pt x="15" y="14"/>
                      </a:lnTo>
                      <a:lnTo>
                        <a:pt x="14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31" name="Freeform 2143"/>
                <p:cNvSpPr>
                  <a:spLocks/>
                </p:cNvSpPr>
                <p:nvPr/>
              </p:nvSpPr>
              <p:spPr bwMode="auto">
                <a:xfrm>
                  <a:off x="3426" y="3352"/>
                  <a:ext cx="14" cy="13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2" y="13"/>
                    </a:cxn>
                    <a:cxn ang="0">
                      <a:pos x="5" y="13"/>
                    </a:cxn>
                    <a:cxn ang="0">
                      <a:pos x="14" y="13"/>
                    </a:cxn>
                    <a:cxn ang="0">
                      <a:pos x="13" y="0"/>
                    </a:cxn>
                    <a:cxn ang="0">
                      <a:pos x="5" y="1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w="14" h="13">
                      <a:moveTo>
                        <a:pt x="0" y="1"/>
                      </a:moveTo>
                      <a:lnTo>
                        <a:pt x="2" y="13"/>
                      </a:lnTo>
                      <a:lnTo>
                        <a:pt x="5" y="13"/>
                      </a:lnTo>
                      <a:lnTo>
                        <a:pt x="14" y="13"/>
                      </a:lnTo>
                      <a:lnTo>
                        <a:pt x="13" y="0"/>
                      </a:lnTo>
                      <a:lnTo>
                        <a:pt x="5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32" name="Freeform 2144"/>
                <p:cNvSpPr>
                  <a:spLocks/>
                </p:cNvSpPr>
                <p:nvPr/>
              </p:nvSpPr>
              <p:spPr bwMode="auto">
                <a:xfrm>
                  <a:off x="3478" y="3335"/>
                  <a:ext cx="108" cy="27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3" y="27"/>
                    </a:cxn>
                    <a:cxn ang="0">
                      <a:pos x="38" y="22"/>
                    </a:cxn>
                    <a:cxn ang="0">
                      <a:pos x="79" y="17"/>
                    </a:cxn>
                    <a:cxn ang="0">
                      <a:pos x="108" y="12"/>
                    </a:cxn>
                    <a:cxn ang="0">
                      <a:pos x="106" y="0"/>
                    </a:cxn>
                    <a:cxn ang="0">
                      <a:pos x="79" y="4"/>
                    </a:cxn>
                    <a:cxn ang="0">
                      <a:pos x="38" y="9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08" h="27">
                      <a:moveTo>
                        <a:pt x="0" y="13"/>
                      </a:moveTo>
                      <a:lnTo>
                        <a:pt x="3" y="27"/>
                      </a:lnTo>
                      <a:lnTo>
                        <a:pt x="38" y="22"/>
                      </a:lnTo>
                      <a:lnTo>
                        <a:pt x="79" y="17"/>
                      </a:lnTo>
                      <a:lnTo>
                        <a:pt x="108" y="12"/>
                      </a:lnTo>
                      <a:lnTo>
                        <a:pt x="106" y="0"/>
                      </a:lnTo>
                      <a:lnTo>
                        <a:pt x="79" y="4"/>
                      </a:lnTo>
                      <a:lnTo>
                        <a:pt x="38" y="9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33" name="Freeform 2145"/>
                <p:cNvSpPr>
                  <a:spLocks/>
                </p:cNvSpPr>
                <p:nvPr/>
              </p:nvSpPr>
              <p:spPr bwMode="auto">
                <a:xfrm>
                  <a:off x="3622" y="3325"/>
                  <a:ext cx="17" cy="15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3" y="15"/>
                    </a:cxn>
                    <a:cxn ang="0">
                      <a:pos x="17" y="13"/>
                    </a:cxn>
                    <a:cxn ang="0">
                      <a:pos x="14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17" h="15">
                      <a:moveTo>
                        <a:pt x="0" y="3"/>
                      </a:moveTo>
                      <a:lnTo>
                        <a:pt x="3" y="15"/>
                      </a:lnTo>
                      <a:lnTo>
                        <a:pt x="17" y="13"/>
                      </a:lnTo>
                      <a:lnTo>
                        <a:pt x="14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34" name="Freeform 2146"/>
                <p:cNvSpPr>
                  <a:spLocks/>
                </p:cNvSpPr>
                <p:nvPr/>
              </p:nvSpPr>
              <p:spPr bwMode="auto">
                <a:xfrm>
                  <a:off x="3675" y="3314"/>
                  <a:ext cx="16" cy="1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2" y="16"/>
                    </a:cxn>
                    <a:cxn ang="0">
                      <a:pos x="16" y="13"/>
                    </a:cxn>
                    <a:cxn ang="0">
                      <a:pos x="12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16" h="16">
                      <a:moveTo>
                        <a:pt x="0" y="4"/>
                      </a:moveTo>
                      <a:lnTo>
                        <a:pt x="2" y="16"/>
                      </a:lnTo>
                      <a:lnTo>
                        <a:pt x="16" y="13"/>
                      </a:lnTo>
                      <a:lnTo>
                        <a:pt x="12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35" name="Freeform 2147"/>
                <p:cNvSpPr>
                  <a:spLocks/>
                </p:cNvSpPr>
                <p:nvPr/>
              </p:nvSpPr>
              <p:spPr bwMode="auto">
                <a:xfrm>
                  <a:off x="3958" y="3157"/>
                  <a:ext cx="95" cy="69"/>
                </a:xfrm>
                <a:custGeom>
                  <a:avLst/>
                  <a:gdLst/>
                  <a:ahLst/>
                  <a:cxnLst>
                    <a:cxn ang="0">
                      <a:pos x="0" y="58"/>
                    </a:cxn>
                    <a:cxn ang="0">
                      <a:pos x="6" y="69"/>
                    </a:cxn>
                    <a:cxn ang="0">
                      <a:pos x="15" y="64"/>
                    </a:cxn>
                    <a:cxn ang="0">
                      <a:pos x="41" y="48"/>
                    </a:cxn>
                    <a:cxn ang="0">
                      <a:pos x="65" y="33"/>
                    </a:cxn>
                    <a:cxn ang="0">
                      <a:pos x="67" y="32"/>
                    </a:cxn>
                    <a:cxn ang="0">
                      <a:pos x="90" y="15"/>
                    </a:cxn>
                    <a:cxn ang="0">
                      <a:pos x="95" y="10"/>
                    </a:cxn>
                    <a:cxn ang="0">
                      <a:pos x="87" y="0"/>
                    </a:cxn>
                    <a:cxn ang="0">
                      <a:pos x="82" y="6"/>
                    </a:cxn>
                    <a:cxn ang="0">
                      <a:pos x="58" y="22"/>
                    </a:cxn>
                    <a:cxn ang="0">
                      <a:pos x="63" y="27"/>
                    </a:cxn>
                    <a:cxn ang="0">
                      <a:pos x="60" y="21"/>
                    </a:cxn>
                    <a:cxn ang="0">
                      <a:pos x="36" y="36"/>
                    </a:cxn>
                    <a:cxn ang="0">
                      <a:pos x="10" y="52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95" h="69">
                      <a:moveTo>
                        <a:pt x="0" y="58"/>
                      </a:moveTo>
                      <a:lnTo>
                        <a:pt x="6" y="69"/>
                      </a:lnTo>
                      <a:lnTo>
                        <a:pt x="15" y="64"/>
                      </a:lnTo>
                      <a:lnTo>
                        <a:pt x="41" y="48"/>
                      </a:lnTo>
                      <a:lnTo>
                        <a:pt x="65" y="33"/>
                      </a:lnTo>
                      <a:lnTo>
                        <a:pt x="67" y="32"/>
                      </a:lnTo>
                      <a:lnTo>
                        <a:pt x="90" y="15"/>
                      </a:lnTo>
                      <a:lnTo>
                        <a:pt x="95" y="10"/>
                      </a:lnTo>
                      <a:lnTo>
                        <a:pt x="87" y="0"/>
                      </a:lnTo>
                      <a:lnTo>
                        <a:pt x="82" y="6"/>
                      </a:lnTo>
                      <a:lnTo>
                        <a:pt x="58" y="22"/>
                      </a:lnTo>
                      <a:lnTo>
                        <a:pt x="63" y="27"/>
                      </a:lnTo>
                      <a:lnTo>
                        <a:pt x="60" y="21"/>
                      </a:lnTo>
                      <a:lnTo>
                        <a:pt x="36" y="36"/>
                      </a:lnTo>
                      <a:lnTo>
                        <a:pt x="10" y="52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36" name="Freeform 2148"/>
                <p:cNvSpPr>
                  <a:spLocks/>
                </p:cNvSpPr>
                <p:nvPr/>
              </p:nvSpPr>
              <p:spPr bwMode="auto">
                <a:xfrm>
                  <a:off x="4074" y="3123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0" y="18"/>
                    </a:cxn>
                    <a:cxn ang="0">
                      <a:pos x="14" y="15"/>
                    </a:cxn>
                    <a:cxn ang="0">
                      <a:pos x="20" y="9"/>
                    </a:cxn>
                    <a:cxn ang="0">
                      <a:pos x="10" y="0"/>
                    </a:cxn>
                    <a:cxn ang="0">
                      <a:pos x="5" y="5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20" h="18">
                      <a:moveTo>
                        <a:pt x="0" y="9"/>
                      </a:moveTo>
                      <a:lnTo>
                        <a:pt x="10" y="18"/>
                      </a:lnTo>
                      <a:lnTo>
                        <a:pt x="14" y="15"/>
                      </a:lnTo>
                      <a:lnTo>
                        <a:pt x="20" y="9"/>
                      </a:lnTo>
                      <a:lnTo>
                        <a:pt x="10" y="0"/>
                      </a:lnTo>
                      <a:lnTo>
                        <a:pt x="5" y="5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37" name="Freeform 2149"/>
                <p:cNvSpPr>
                  <a:spLocks/>
                </p:cNvSpPr>
                <p:nvPr/>
              </p:nvSpPr>
              <p:spPr bwMode="auto">
                <a:xfrm>
                  <a:off x="4109" y="3083"/>
                  <a:ext cx="19" cy="19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11" y="19"/>
                    </a:cxn>
                    <a:cxn ang="0">
                      <a:pos x="13" y="17"/>
                    </a:cxn>
                    <a:cxn ang="0">
                      <a:pos x="19" y="7"/>
                    </a:cxn>
                    <a:cxn ang="0">
                      <a:pos x="9" y="0"/>
                    </a:cxn>
                    <a:cxn ang="0">
                      <a:pos x="3" y="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9" h="19">
                      <a:moveTo>
                        <a:pt x="0" y="11"/>
                      </a:moveTo>
                      <a:lnTo>
                        <a:pt x="11" y="19"/>
                      </a:lnTo>
                      <a:lnTo>
                        <a:pt x="13" y="17"/>
                      </a:lnTo>
                      <a:lnTo>
                        <a:pt x="19" y="7"/>
                      </a:lnTo>
                      <a:lnTo>
                        <a:pt x="9" y="0"/>
                      </a:lnTo>
                      <a:lnTo>
                        <a:pt x="3" y="9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38" name="Freeform 2150"/>
                <p:cNvSpPr>
                  <a:spLocks/>
                </p:cNvSpPr>
                <p:nvPr/>
              </p:nvSpPr>
              <p:spPr bwMode="auto">
                <a:xfrm>
                  <a:off x="4138" y="2955"/>
                  <a:ext cx="38" cy="103"/>
                </a:xfrm>
                <a:custGeom>
                  <a:avLst/>
                  <a:gdLst/>
                  <a:ahLst/>
                  <a:cxnLst>
                    <a:cxn ang="0">
                      <a:pos x="0" y="97"/>
                    </a:cxn>
                    <a:cxn ang="0">
                      <a:pos x="11" y="103"/>
                    </a:cxn>
                    <a:cxn ang="0">
                      <a:pos x="20" y="86"/>
                    </a:cxn>
                    <a:cxn ang="0">
                      <a:pos x="27" y="65"/>
                    </a:cxn>
                    <a:cxn ang="0">
                      <a:pos x="33" y="45"/>
                    </a:cxn>
                    <a:cxn ang="0">
                      <a:pos x="34" y="43"/>
                    </a:cxn>
                    <a:cxn ang="0">
                      <a:pos x="37" y="22"/>
                    </a:cxn>
                    <a:cxn ang="0">
                      <a:pos x="38" y="1"/>
                    </a:cxn>
                    <a:cxn ang="0">
                      <a:pos x="38" y="0"/>
                    </a:cxn>
                    <a:cxn ang="0">
                      <a:pos x="25" y="0"/>
                    </a:cxn>
                    <a:cxn ang="0">
                      <a:pos x="25" y="1"/>
                    </a:cxn>
                    <a:cxn ang="0">
                      <a:pos x="23" y="22"/>
                    </a:cxn>
                    <a:cxn ang="0">
                      <a:pos x="21" y="43"/>
                    </a:cxn>
                    <a:cxn ang="0">
                      <a:pos x="27" y="43"/>
                    </a:cxn>
                    <a:cxn ang="0">
                      <a:pos x="21" y="41"/>
                    </a:cxn>
                    <a:cxn ang="0">
                      <a:pos x="15" y="60"/>
                    </a:cxn>
                    <a:cxn ang="0">
                      <a:pos x="7" y="81"/>
                    </a:cxn>
                    <a:cxn ang="0">
                      <a:pos x="0" y="97"/>
                    </a:cxn>
                  </a:cxnLst>
                  <a:rect l="0" t="0" r="r" b="b"/>
                  <a:pathLst>
                    <a:path w="38" h="103">
                      <a:moveTo>
                        <a:pt x="0" y="97"/>
                      </a:moveTo>
                      <a:lnTo>
                        <a:pt x="11" y="103"/>
                      </a:lnTo>
                      <a:lnTo>
                        <a:pt x="20" y="86"/>
                      </a:lnTo>
                      <a:lnTo>
                        <a:pt x="27" y="65"/>
                      </a:lnTo>
                      <a:lnTo>
                        <a:pt x="33" y="45"/>
                      </a:lnTo>
                      <a:lnTo>
                        <a:pt x="34" y="43"/>
                      </a:lnTo>
                      <a:lnTo>
                        <a:pt x="37" y="22"/>
                      </a:lnTo>
                      <a:lnTo>
                        <a:pt x="38" y="1"/>
                      </a:lnTo>
                      <a:lnTo>
                        <a:pt x="38" y="0"/>
                      </a:lnTo>
                      <a:lnTo>
                        <a:pt x="25" y="0"/>
                      </a:lnTo>
                      <a:lnTo>
                        <a:pt x="25" y="1"/>
                      </a:lnTo>
                      <a:lnTo>
                        <a:pt x="23" y="22"/>
                      </a:lnTo>
                      <a:lnTo>
                        <a:pt x="21" y="43"/>
                      </a:lnTo>
                      <a:lnTo>
                        <a:pt x="27" y="43"/>
                      </a:lnTo>
                      <a:lnTo>
                        <a:pt x="21" y="41"/>
                      </a:lnTo>
                      <a:lnTo>
                        <a:pt x="15" y="60"/>
                      </a:lnTo>
                      <a:lnTo>
                        <a:pt x="7" y="81"/>
                      </a:lnTo>
                      <a:lnTo>
                        <a:pt x="0" y="97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39" name="Freeform 2151"/>
                <p:cNvSpPr>
                  <a:spLocks/>
                </p:cNvSpPr>
                <p:nvPr/>
              </p:nvSpPr>
              <p:spPr bwMode="auto">
                <a:xfrm>
                  <a:off x="4156" y="2901"/>
                  <a:ext cx="16" cy="16"/>
                </a:xfrm>
                <a:custGeom>
                  <a:avLst/>
                  <a:gdLst/>
                  <a:ahLst/>
                  <a:cxnLst>
                    <a:cxn ang="0">
                      <a:pos x="4" y="16"/>
                    </a:cxn>
                    <a:cxn ang="0">
                      <a:pos x="16" y="14"/>
                    </a:cxn>
                    <a:cxn ang="0">
                      <a:pos x="16" y="13"/>
                    </a:cxn>
                    <a:cxn ang="0">
                      <a:pos x="15" y="11"/>
                    </a:cxn>
                    <a:cxn ang="0">
                      <a:pos x="13" y="0"/>
                    </a:cxn>
                    <a:cxn ang="0">
                      <a:pos x="0" y="4"/>
                    </a:cxn>
                    <a:cxn ang="0">
                      <a:pos x="3" y="16"/>
                    </a:cxn>
                    <a:cxn ang="0">
                      <a:pos x="9" y="13"/>
                    </a:cxn>
                    <a:cxn ang="0">
                      <a:pos x="3" y="13"/>
                    </a:cxn>
                    <a:cxn ang="0">
                      <a:pos x="4" y="16"/>
                    </a:cxn>
                  </a:cxnLst>
                  <a:rect l="0" t="0" r="r" b="b"/>
                  <a:pathLst>
                    <a:path w="16" h="16">
                      <a:moveTo>
                        <a:pt x="4" y="16"/>
                      </a:moveTo>
                      <a:lnTo>
                        <a:pt x="16" y="14"/>
                      </a:lnTo>
                      <a:lnTo>
                        <a:pt x="16" y="13"/>
                      </a:lnTo>
                      <a:lnTo>
                        <a:pt x="15" y="11"/>
                      </a:lnTo>
                      <a:lnTo>
                        <a:pt x="13" y="0"/>
                      </a:lnTo>
                      <a:lnTo>
                        <a:pt x="0" y="4"/>
                      </a:lnTo>
                      <a:lnTo>
                        <a:pt x="3" y="16"/>
                      </a:lnTo>
                      <a:lnTo>
                        <a:pt x="9" y="13"/>
                      </a:lnTo>
                      <a:lnTo>
                        <a:pt x="3" y="13"/>
                      </a:lnTo>
                      <a:lnTo>
                        <a:pt x="4" y="16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40" name="Freeform 2152"/>
                <p:cNvSpPr>
                  <a:spLocks/>
                </p:cNvSpPr>
                <p:nvPr/>
              </p:nvSpPr>
              <p:spPr bwMode="auto">
                <a:xfrm>
                  <a:off x="4136" y="2853"/>
                  <a:ext cx="19" cy="18"/>
                </a:xfrm>
                <a:custGeom>
                  <a:avLst/>
                  <a:gdLst/>
                  <a:ahLst/>
                  <a:cxnLst>
                    <a:cxn ang="0">
                      <a:pos x="7" y="18"/>
                    </a:cxn>
                    <a:cxn ang="0">
                      <a:pos x="19" y="12"/>
                    </a:cxn>
                    <a:cxn ang="0">
                      <a:pos x="13" y="0"/>
                    </a:cxn>
                    <a:cxn ang="0">
                      <a:pos x="0" y="6"/>
                    </a:cxn>
                    <a:cxn ang="0">
                      <a:pos x="7" y="18"/>
                    </a:cxn>
                  </a:cxnLst>
                  <a:rect l="0" t="0" r="r" b="b"/>
                  <a:pathLst>
                    <a:path w="19" h="18">
                      <a:moveTo>
                        <a:pt x="7" y="18"/>
                      </a:moveTo>
                      <a:lnTo>
                        <a:pt x="19" y="12"/>
                      </a:lnTo>
                      <a:lnTo>
                        <a:pt x="13" y="0"/>
                      </a:lnTo>
                      <a:lnTo>
                        <a:pt x="0" y="6"/>
                      </a:lnTo>
                      <a:lnTo>
                        <a:pt x="7" y="18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41" name="Freeform 2153"/>
                <p:cNvSpPr>
                  <a:spLocks/>
                </p:cNvSpPr>
                <p:nvPr/>
              </p:nvSpPr>
              <p:spPr bwMode="auto">
                <a:xfrm>
                  <a:off x="4045" y="2744"/>
                  <a:ext cx="83" cy="82"/>
                </a:xfrm>
                <a:custGeom>
                  <a:avLst/>
                  <a:gdLst/>
                  <a:ahLst/>
                  <a:cxnLst>
                    <a:cxn ang="0">
                      <a:pos x="72" y="82"/>
                    </a:cxn>
                    <a:cxn ang="0">
                      <a:pos x="83" y="75"/>
                    </a:cxn>
                    <a:cxn ang="0">
                      <a:pos x="77" y="67"/>
                    </a:cxn>
                    <a:cxn ang="0">
                      <a:pos x="60" y="48"/>
                    </a:cxn>
                    <a:cxn ang="0">
                      <a:pos x="43" y="30"/>
                    </a:cxn>
                    <a:cxn ang="0">
                      <a:pos x="24" y="12"/>
                    </a:cxn>
                    <a:cxn ang="0">
                      <a:pos x="8" y="0"/>
                    </a:cxn>
                    <a:cxn ang="0">
                      <a:pos x="0" y="10"/>
                    </a:cxn>
                    <a:cxn ang="0">
                      <a:pos x="14" y="22"/>
                    </a:cxn>
                    <a:cxn ang="0">
                      <a:pos x="34" y="39"/>
                    </a:cxn>
                    <a:cxn ang="0">
                      <a:pos x="52" y="58"/>
                    </a:cxn>
                    <a:cxn ang="0">
                      <a:pos x="67" y="76"/>
                    </a:cxn>
                    <a:cxn ang="0">
                      <a:pos x="72" y="82"/>
                    </a:cxn>
                  </a:cxnLst>
                  <a:rect l="0" t="0" r="r" b="b"/>
                  <a:pathLst>
                    <a:path w="83" h="82">
                      <a:moveTo>
                        <a:pt x="72" y="82"/>
                      </a:moveTo>
                      <a:lnTo>
                        <a:pt x="83" y="75"/>
                      </a:lnTo>
                      <a:lnTo>
                        <a:pt x="77" y="67"/>
                      </a:lnTo>
                      <a:lnTo>
                        <a:pt x="60" y="48"/>
                      </a:lnTo>
                      <a:lnTo>
                        <a:pt x="43" y="30"/>
                      </a:lnTo>
                      <a:lnTo>
                        <a:pt x="24" y="12"/>
                      </a:lnTo>
                      <a:lnTo>
                        <a:pt x="8" y="0"/>
                      </a:lnTo>
                      <a:lnTo>
                        <a:pt x="0" y="10"/>
                      </a:lnTo>
                      <a:lnTo>
                        <a:pt x="14" y="22"/>
                      </a:lnTo>
                      <a:lnTo>
                        <a:pt x="34" y="39"/>
                      </a:lnTo>
                      <a:lnTo>
                        <a:pt x="52" y="58"/>
                      </a:lnTo>
                      <a:lnTo>
                        <a:pt x="67" y="76"/>
                      </a:lnTo>
                      <a:lnTo>
                        <a:pt x="72" y="82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42" name="Freeform 2154"/>
                <p:cNvSpPr>
                  <a:spLocks/>
                </p:cNvSpPr>
                <p:nvPr/>
              </p:nvSpPr>
              <p:spPr bwMode="auto">
                <a:xfrm>
                  <a:off x="4002" y="2712"/>
                  <a:ext cx="18" cy="19"/>
                </a:xfrm>
                <a:custGeom>
                  <a:avLst/>
                  <a:gdLst/>
                  <a:ahLst/>
                  <a:cxnLst>
                    <a:cxn ang="0">
                      <a:pos x="10" y="19"/>
                    </a:cxn>
                    <a:cxn ang="0">
                      <a:pos x="18" y="8"/>
                    </a:cxn>
                    <a:cxn ang="0">
                      <a:pos x="8" y="0"/>
                    </a:cxn>
                    <a:cxn ang="0">
                      <a:pos x="0" y="11"/>
                    </a:cxn>
                    <a:cxn ang="0">
                      <a:pos x="10" y="19"/>
                    </a:cxn>
                  </a:cxnLst>
                  <a:rect l="0" t="0" r="r" b="b"/>
                  <a:pathLst>
                    <a:path w="18" h="19">
                      <a:moveTo>
                        <a:pt x="10" y="19"/>
                      </a:moveTo>
                      <a:lnTo>
                        <a:pt x="18" y="8"/>
                      </a:lnTo>
                      <a:lnTo>
                        <a:pt x="8" y="0"/>
                      </a:lnTo>
                      <a:lnTo>
                        <a:pt x="0" y="11"/>
                      </a:lnTo>
                      <a:lnTo>
                        <a:pt x="10" y="19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043" name="Freeform 2155"/>
                <p:cNvSpPr>
                  <a:spLocks/>
                </p:cNvSpPr>
                <p:nvPr/>
              </p:nvSpPr>
              <p:spPr bwMode="auto">
                <a:xfrm>
                  <a:off x="3775" y="2608"/>
                  <a:ext cx="18" cy="17"/>
                </a:xfrm>
                <a:custGeom>
                  <a:avLst/>
                  <a:gdLst/>
                  <a:ahLst/>
                  <a:cxnLst>
                    <a:cxn ang="0">
                      <a:pos x="13" y="17"/>
                    </a:cxn>
                    <a:cxn ang="0">
                      <a:pos x="18" y="5"/>
                    </a:cxn>
                    <a:cxn ang="0">
                      <a:pos x="13" y="3"/>
                    </a:cxn>
                    <a:cxn ang="0">
                      <a:pos x="5" y="0"/>
                    </a:cxn>
                    <a:cxn ang="0">
                      <a:pos x="0" y="14"/>
                    </a:cxn>
                    <a:cxn ang="0">
                      <a:pos x="8" y="15"/>
                    </a:cxn>
                    <a:cxn ang="0">
                      <a:pos x="13" y="17"/>
                    </a:cxn>
                  </a:cxnLst>
                  <a:rect l="0" t="0" r="r" b="b"/>
                  <a:pathLst>
                    <a:path w="18" h="17">
                      <a:moveTo>
                        <a:pt x="13" y="17"/>
                      </a:moveTo>
                      <a:lnTo>
                        <a:pt x="18" y="5"/>
                      </a:lnTo>
                      <a:lnTo>
                        <a:pt x="13" y="3"/>
                      </a:lnTo>
                      <a:lnTo>
                        <a:pt x="5" y="0"/>
                      </a:lnTo>
                      <a:lnTo>
                        <a:pt x="0" y="14"/>
                      </a:lnTo>
                      <a:lnTo>
                        <a:pt x="8" y="15"/>
                      </a:lnTo>
                      <a:lnTo>
                        <a:pt x="13" y="17"/>
                      </a:ln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80044" name="Group 2156"/>
                <p:cNvGrpSpPr>
                  <a:grpSpLocks/>
                </p:cNvGrpSpPr>
                <p:nvPr/>
              </p:nvGrpSpPr>
              <p:grpSpPr bwMode="auto">
                <a:xfrm>
                  <a:off x="2419" y="2542"/>
                  <a:ext cx="1509" cy="828"/>
                  <a:chOff x="2419" y="2542"/>
                  <a:chExt cx="1509" cy="828"/>
                </a:xfrm>
              </p:grpSpPr>
              <p:sp>
                <p:nvSpPr>
                  <p:cNvPr id="680045" name="Freeform 2157"/>
                  <p:cNvSpPr>
                    <a:spLocks/>
                  </p:cNvSpPr>
                  <p:nvPr/>
                </p:nvSpPr>
                <p:spPr bwMode="auto">
                  <a:xfrm>
                    <a:off x="3192" y="2542"/>
                    <a:ext cx="106" cy="15"/>
                  </a:xfrm>
                  <a:custGeom>
                    <a:avLst/>
                    <a:gdLst/>
                    <a:ahLst/>
                    <a:cxnLst>
                      <a:cxn ang="0">
                        <a:pos x="106" y="12"/>
                      </a:cxn>
                      <a:cxn ang="0">
                        <a:pos x="106" y="0"/>
                      </a:cxn>
                      <a:cxn ang="0">
                        <a:pos x="60" y="0"/>
                      </a:cxn>
                      <a:cxn ang="0">
                        <a:pos x="17" y="1"/>
                      </a:cxn>
                      <a:cxn ang="0">
                        <a:pos x="0" y="2"/>
                      </a:cxn>
                      <a:cxn ang="0">
                        <a:pos x="1" y="15"/>
                      </a:cxn>
                      <a:cxn ang="0">
                        <a:pos x="17" y="14"/>
                      </a:cxn>
                      <a:cxn ang="0">
                        <a:pos x="60" y="13"/>
                      </a:cxn>
                      <a:cxn ang="0">
                        <a:pos x="106" y="12"/>
                      </a:cxn>
                    </a:cxnLst>
                    <a:rect l="0" t="0" r="r" b="b"/>
                    <a:pathLst>
                      <a:path w="106" h="15">
                        <a:moveTo>
                          <a:pt x="106" y="12"/>
                        </a:moveTo>
                        <a:lnTo>
                          <a:pt x="106" y="0"/>
                        </a:lnTo>
                        <a:lnTo>
                          <a:pt x="60" y="0"/>
                        </a:lnTo>
                        <a:lnTo>
                          <a:pt x="17" y="1"/>
                        </a:lnTo>
                        <a:lnTo>
                          <a:pt x="0" y="2"/>
                        </a:lnTo>
                        <a:lnTo>
                          <a:pt x="1" y="15"/>
                        </a:lnTo>
                        <a:lnTo>
                          <a:pt x="17" y="14"/>
                        </a:lnTo>
                        <a:lnTo>
                          <a:pt x="60" y="13"/>
                        </a:lnTo>
                        <a:lnTo>
                          <a:pt x="106" y="12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80046" name="Freeform 2158"/>
                  <p:cNvSpPr>
                    <a:spLocks/>
                  </p:cNvSpPr>
                  <p:nvPr/>
                </p:nvSpPr>
                <p:spPr bwMode="auto">
                  <a:xfrm>
                    <a:off x="3138" y="2546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15" y="14"/>
                      </a:cxn>
                      <a:cxn ang="0">
                        <a:pos x="14" y="0"/>
                      </a:cxn>
                      <a:cxn ang="0">
                        <a:pos x="0" y="2"/>
                      </a:cxn>
                      <a:cxn ang="0">
                        <a:pos x="1" y="15"/>
                      </a:cxn>
                      <a:cxn ang="0">
                        <a:pos x="15" y="14"/>
                      </a:cxn>
                    </a:cxnLst>
                    <a:rect l="0" t="0" r="r" b="b"/>
                    <a:pathLst>
                      <a:path w="15" h="15">
                        <a:moveTo>
                          <a:pt x="15" y="14"/>
                        </a:moveTo>
                        <a:lnTo>
                          <a:pt x="14" y="0"/>
                        </a:lnTo>
                        <a:lnTo>
                          <a:pt x="0" y="2"/>
                        </a:lnTo>
                        <a:lnTo>
                          <a:pt x="1" y="15"/>
                        </a:lnTo>
                        <a:lnTo>
                          <a:pt x="15" y="14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80047" name="Freeform 2159"/>
                  <p:cNvSpPr>
                    <a:spLocks/>
                  </p:cNvSpPr>
                  <p:nvPr/>
                </p:nvSpPr>
                <p:spPr bwMode="auto">
                  <a:xfrm>
                    <a:off x="2700" y="2614"/>
                    <a:ext cx="103" cy="50"/>
                  </a:xfrm>
                  <a:custGeom>
                    <a:avLst/>
                    <a:gdLst/>
                    <a:ahLst/>
                    <a:cxnLst>
                      <a:cxn ang="0">
                        <a:pos x="103" y="12"/>
                      </a:cxn>
                      <a:cxn ang="0">
                        <a:pos x="99" y="0"/>
                      </a:cxn>
                      <a:cxn ang="0">
                        <a:pos x="74" y="9"/>
                      </a:cxn>
                      <a:cxn ang="0">
                        <a:pos x="41" y="21"/>
                      </a:cxn>
                      <a:cxn ang="0">
                        <a:pos x="9" y="33"/>
                      </a:cxn>
                      <a:cxn ang="0">
                        <a:pos x="0" y="38"/>
                      </a:cxn>
                      <a:cxn ang="0">
                        <a:pos x="5" y="50"/>
                      </a:cxn>
                      <a:cxn ang="0">
                        <a:pos x="15" y="46"/>
                      </a:cxn>
                      <a:cxn ang="0">
                        <a:pos x="46" y="33"/>
                      </a:cxn>
                      <a:cxn ang="0">
                        <a:pos x="79" y="21"/>
                      </a:cxn>
                      <a:cxn ang="0">
                        <a:pos x="103" y="12"/>
                      </a:cxn>
                    </a:cxnLst>
                    <a:rect l="0" t="0" r="r" b="b"/>
                    <a:pathLst>
                      <a:path w="103" h="50">
                        <a:moveTo>
                          <a:pt x="103" y="12"/>
                        </a:moveTo>
                        <a:lnTo>
                          <a:pt x="99" y="0"/>
                        </a:lnTo>
                        <a:lnTo>
                          <a:pt x="74" y="9"/>
                        </a:lnTo>
                        <a:lnTo>
                          <a:pt x="41" y="21"/>
                        </a:lnTo>
                        <a:lnTo>
                          <a:pt x="9" y="33"/>
                        </a:lnTo>
                        <a:lnTo>
                          <a:pt x="0" y="38"/>
                        </a:lnTo>
                        <a:lnTo>
                          <a:pt x="5" y="50"/>
                        </a:lnTo>
                        <a:lnTo>
                          <a:pt x="15" y="46"/>
                        </a:lnTo>
                        <a:lnTo>
                          <a:pt x="46" y="33"/>
                        </a:lnTo>
                        <a:lnTo>
                          <a:pt x="79" y="21"/>
                        </a:lnTo>
                        <a:lnTo>
                          <a:pt x="103" y="12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80048" name="Freeform 2160"/>
                  <p:cNvSpPr>
                    <a:spLocks/>
                  </p:cNvSpPr>
                  <p:nvPr/>
                </p:nvSpPr>
                <p:spPr bwMode="auto">
                  <a:xfrm>
                    <a:off x="2433" y="2869"/>
                    <a:ext cx="17" cy="18"/>
                  </a:xfrm>
                  <a:custGeom>
                    <a:avLst/>
                    <a:gdLst/>
                    <a:ahLst/>
                    <a:cxnLst>
                      <a:cxn ang="0">
                        <a:pos x="17" y="6"/>
                      </a:cxn>
                      <a:cxn ang="0">
                        <a:pos x="6" y="0"/>
                      </a:cxn>
                      <a:cxn ang="0">
                        <a:pos x="5" y="2"/>
                      </a:cxn>
                      <a:cxn ang="0">
                        <a:pos x="0" y="13"/>
                      </a:cxn>
                      <a:cxn ang="0">
                        <a:pos x="14" y="18"/>
                      </a:cxn>
                      <a:cxn ang="0">
                        <a:pos x="17" y="7"/>
                      </a:cxn>
                      <a:cxn ang="0">
                        <a:pos x="17" y="6"/>
                      </a:cxn>
                    </a:cxnLst>
                    <a:rect l="0" t="0" r="r" b="b"/>
                    <a:pathLst>
                      <a:path w="17" h="18">
                        <a:moveTo>
                          <a:pt x="17" y="6"/>
                        </a:moveTo>
                        <a:lnTo>
                          <a:pt x="6" y="0"/>
                        </a:lnTo>
                        <a:lnTo>
                          <a:pt x="5" y="2"/>
                        </a:lnTo>
                        <a:lnTo>
                          <a:pt x="0" y="13"/>
                        </a:lnTo>
                        <a:lnTo>
                          <a:pt x="14" y="18"/>
                        </a:lnTo>
                        <a:lnTo>
                          <a:pt x="17" y="7"/>
                        </a:lnTo>
                        <a:lnTo>
                          <a:pt x="17" y="6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80049" name="Freeform 2161"/>
                  <p:cNvSpPr>
                    <a:spLocks/>
                  </p:cNvSpPr>
                  <p:nvPr/>
                </p:nvSpPr>
                <p:spPr bwMode="auto">
                  <a:xfrm>
                    <a:off x="3825" y="2625"/>
                    <a:ext cx="103" cy="52"/>
                  </a:xfrm>
                  <a:custGeom>
                    <a:avLst/>
                    <a:gdLst/>
                    <a:ahLst/>
                    <a:cxnLst>
                      <a:cxn ang="0">
                        <a:pos x="98" y="52"/>
                      </a:cxn>
                      <a:cxn ang="0">
                        <a:pos x="103" y="41"/>
                      </a:cxn>
                      <a:cxn ang="0">
                        <a:pos x="92" y="35"/>
                      </a:cxn>
                      <a:cxn ang="0">
                        <a:pos x="62" y="22"/>
                      </a:cxn>
                      <a:cxn ang="0">
                        <a:pos x="30" y="10"/>
                      </a:cxn>
                      <a:cxn ang="0">
                        <a:pos x="5" y="0"/>
                      </a:cxn>
                      <a:cxn ang="0">
                        <a:pos x="0" y="12"/>
                      </a:cxn>
                      <a:cxn ang="0">
                        <a:pos x="25" y="22"/>
                      </a:cxn>
                      <a:cxn ang="0">
                        <a:pos x="57" y="35"/>
                      </a:cxn>
                      <a:cxn ang="0">
                        <a:pos x="87" y="47"/>
                      </a:cxn>
                      <a:cxn ang="0">
                        <a:pos x="98" y="52"/>
                      </a:cxn>
                    </a:cxnLst>
                    <a:rect l="0" t="0" r="r" b="b"/>
                    <a:pathLst>
                      <a:path w="103" h="52">
                        <a:moveTo>
                          <a:pt x="98" y="52"/>
                        </a:moveTo>
                        <a:lnTo>
                          <a:pt x="103" y="41"/>
                        </a:lnTo>
                        <a:lnTo>
                          <a:pt x="92" y="35"/>
                        </a:lnTo>
                        <a:lnTo>
                          <a:pt x="62" y="22"/>
                        </a:lnTo>
                        <a:lnTo>
                          <a:pt x="30" y="10"/>
                        </a:lnTo>
                        <a:lnTo>
                          <a:pt x="5" y="0"/>
                        </a:lnTo>
                        <a:lnTo>
                          <a:pt x="0" y="12"/>
                        </a:lnTo>
                        <a:lnTo>
                          <a:pt x="25" y="22"/>
                        </a:lnTo>
                        <a:lnTo>
                          <a:pt x="57" y="35"/>
                        </a:lnTo>
                        <a:lnTo>
                          <a:pt x="87" y="47"/>
                        </a:lnTo>
                        <a:lnTo>
                          <a:pt x="98" y="52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80050" name="Freeform 2162"/>
                  <p:cNvSpPr>
                    <a:spLocks/>
                  </p:cNvSpPr>
                  <p:nvPr/>
                </p:nvSpPr>
                <p:spPr bwMode="auto">
                  <a:xfrm>
                    <a:off x="3724" y="2595"/>
                    <a:ext cx="18" cy="14"/>
                  </a:xfrm>
                  <a:custGeom>
                    <a:avLst/>
                    <a:gdLst/>
                    <a:ahLst/>
                    <a:cxnLst>
                      <a:cxn ang="0">
                        <a:pos x="14" y="14"/>
                      </a:cxn>
                      <a:cxn ang="0">
                        <a:pos x="18" y="2"/>
                      </a:cxn>
                      <a:cxn ang="0">
                        <a:pos x="4" y="0"/>
                      </a:cxn>
                      <a:cxn ang="0">
                        <a:pos x="0" y="12"/>
                      </a:cxn>
                      <a:cxn ang="0">
                        <a:pos x="14" y="14"/>
                      </a:cxn>
                    </a:cxnLst>
                    <a:rect l="0" t="0" r="r" b="b"/>
                    <a:pathLst>
                      <a:path w="18" h="14">
                        <a:moveTo>
                          <a:pt x="14" y="14"/>
                        </a:moveTo>
                        <a:lnTo>
                          <a:pt x="18" y="2"/>
                        </a:lnTo>
                        <a:lnTo>
                          <a:pt x="4" y="0"/>
                        </a:lnTo>
                        <a:lnTo>
                          <a:pt x="0" y="12"/>
                        </a:lnTo>
                        <a:lnTo>
                          <a:pt x="14" y="14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680051" name="Group 2163"/>
                  <p:cNvGrpSpPr>
                    <a:grpSpLocks/>
                  </p:cNvGrpSpPr>
                  <p:nvPr/>
                </p:nvGrpSpPr>
                <p:grpSpPr bwMode="auto">
                  <a:xfrm>
                    <a:off x="2419" y="2542"/>
                    <a:ext cx="1270" cy="828"/>
                    <a:chOff x="2419" y="2542"/>
                    <a:chExt cx="1270" cy="828"/>
                  </a:xfrm>
                </p:grpSpPr>
                <p:sp>
                  <p:nvSpPr>
                    <p:cNvPr id="680052" name="Freeform 2164"/>
                    <p:cNvSpPr>
                      <a:spLocks/>
                    </p:cNvSpPr>
                    <p:nvPr/>
                  </p:nvSpPr>
                  <p:spPr bwMode="auto">
                    <a:xfrm>
                      <a:off x="3085" y="2551"/>
                      <a:ext cx="15" cy="15"/>
                    </a:xfrm>
                    <a:custGeom>
                      <a:avLst/>
                      <a:gdLst/>
                      <a:ahLst/>
                      <a:cxnLst>
                        <a:cxn ang="0">
                          <a:pos x="15" y="14"/>
                        </a:cxn>
                        <a:cxn ang="0">
                          <a:pos x="12" y="0"/>
                        </a:cxn>
                        <a:cxn ang="0">
                          <a:pos x="0" y="3"/>
                        </a:cxn>
                        <a:cxn ang="0">
                          <a:pos x="2" y="15"/>
                        </a:cxn>
                        <a:cxn ang="0">
                          <a:pos x="15" y="14"/>
                        </a:cxn>
                      </a:cxnLst>
                      <a:rect l="0" t="0" r="r" b="b"/>
                      <a:pathLst>
                        <a:path w="15" h="15">
                          <a:moveTo>
                            <a:pt x="15" y="14"/>
                          </a:moveTo>
                          <a:lnTo>
                            <a:pt x="12" y="0"/>
                          </a:lnTo>
                          <a:lnTo>
                            <a:pt x="0" y="3"/>
                          </a:lnTo>
                          <a:lnTo>
                            <a:pt x="2" y="15"/>
                          </a:lnTo>
                          <a:lnTo>
                            <a:pt x="15" y="14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53" name="Freeform 2165"/>
                    <p:cNvSpPr>
                      <a:spLocks/>
                    </p:cNvSpPr>
                    <p:nvPr/>
                  </p:nvSpPr>
                  <p:spPr bwMode="auto">
                    <a:xfrm>
                      <a:off x="2941" y="2557"/>
                      <a:ext cx="107" cy="33"/>
                    </a:xfrm>
                    <a:custGeom>
                      <a:avLst/>
                      <a:gdLst/>
                      <a:ahLst/>
                      <a:cxnLst>
                        <a:cxn ang="0">
                          <a:pos x="107" y="14"/>
                        </a:cxn>
                        <a:cxn ang="0">
                          <a:pos x="104" y="0"/>
                        </a:cxn>
                        <a:cxn ang="0">
                          <a:pos x="98" y="3"/>
                        </a:cxn>
                        <a:cxn ang="0">
                          <a:pos x="57" y="9"/>
                        </a:cxn>
                        <a:cxn ang="0">
                          <a:pos x="17" y="16"/>
                        </a:cxn>
                        <a:cxn ang="0">
                          <a:pos x="15" y="16"/>
                        </a:cxn>
                        <a:cxn ang="0">
                          <a:pos x="0" y="21"/>
                        </a:cxn>
                        <a:cxn ang="0">
                          <a:pos x="2" y="33"/>
                        </a:cxn>
                        <a:cxn ang="0">
                          <a:pos x="20" y="28"/>
                        </a:cxn>
                        <a:cxn ang="0">
                          <a:pos x="17" y="23"/>
                        </a:cxn>
                        <a:cxn ang="0">
                          <a:pos x="17" y="29"/>
                        </a:cxn>
                        <a:cxn ang="0">
                          <a:pos x="57" y="22"/>
                        </a:cxn>
                        <a:cxn ang="0">
                          <a:pos x="98" y="15"/>
                        </a:cxn>
                        <a:cxn ang="0">
                          <a:pos x="107" y="14"/>
                        </a:cxn>
                      </a:cxnLst>
                      <a:rect l="0" t="0" r="r" b="b"/>
                      <a:pathLst>
                        <a:path w="107" h="33">
                          <a:moveTo>
                            <a:pt x="107" y="14"/>
                          </a:moveTo>
                          <a:lnTo>
                            <a:pt x="104" y="0"/>
                          </a:lnTo>
                          <a:lnTo>
                            <a:pt x="98" y="3"/>
                          </a:lnTo>
                          <a:lnTo>
                            <a:pt x="57" y="9"/>
                          </a:lnTo>
                          <a:lnTo>
                            <a:pt x="17" y="16"/>
                          </a:lnTo>
                          <a:lnTo>
                            <a:pt x="15" y="16"/>
                          </a:lnTo>
                          <a:lnTo>
                            <a:pt x="0" y="21"/>
                          </a:lnTo>
                          <a:lnTo>
                            <a:pt x="2" y="33"/>
                          </a:lnTo>
                          <a:lnTo>
                            <a:pt x="20" y="28"/>
                          </a:lnTo>
                          <a:lnTo>
                            <a:pt x="17" y="23"/>
                          </a:lnTo>
                          <a:lnTo>
                            <a:pt x="17" y="29"/>
                          </a:lnTo>
                          <a:lnTo>
                            <a:pt x="57" y="22"/>
                          </a:lnTo>
                          <a:lnTo>
                            <a:pt x="98" y="15"/>
                          </a:lnTo>
                          <a:lnTo>
                            <a:pt x="107" y="14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54" name="Freeform 2166"/>
                    <p:cNvSpPr>
                      <a:spLocks/>
                    </p:cNvSpPr>
                    <p:nvPr/>
                  </p:nvSpPr>
                  <p:spPr bwMode="auto">
                    <a:xfrm>
                      <a:off x="2837" y="2599"/>
                      <a:ext cx="16" cy="15"/>
                    </a:xfrm>
                    <a:custGeom>
                      <a:avLst/>
                      <a:gdLst/>
                      <a:ahLst/>
                      <a:cxnLst>
                        <a:cxn ang="0">
                          <a:pos x="16" y="12"/>
                        </a:cxn>
                        <a:cxn ang="0">
                          <a:pos x="12" y="0"/>
                        </a:cxn>
                        <a:cxn ang="0">
                          <a:pos x="7" y="2"/>
                        </a:cxn>
                        <a:cxn ang="0">
                          <a:pos x="0" y="3"/>
                        </a:cxn>
                        <a:cxn ang="0">
                          <a:pos x="5" y="15"/>
                        </a:cxn>
                        <a:cxn ang="0">
                          <a:pos x="12" y="14"/>
                        </a:cxn>
                        <a:cxn ang="0">
                          <a:pos x="16" y="12"/>
                        </a:cxn>
                      </a:cxnLst>
                      <a:rect l="0" t="0" r="r" b="b"/>
                      <a:pathLst>
                        <a:path w="16" h="15">
                          <a:moveTo>
                            <a:pt x="16" y="12"/>
                          </a:moveTo>
                          <a:lnTo>
                            <a:pt x="12" y="0"/>
                          </a:lnTo>
                          <a:lnTo>
                            <a:pt x="7" y="2"/>
                          </a:lnTo>
                          <a:lnTo>
                            <a:pt x="0" y="3"/>
                          </a:lnTo>
                          <a:lnTo>
                            <a:pt x="5" y="15"/>
                          </a:lnTo>
                          <a:lnTo>
                            <a:pt x="12" y="14"/>
                          </a:lnTo>
                          <a:lnTo>
                            <a:pt x="16" y="12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55" name="Freeform 2167"/>
                    <p:cNvSpPr>
                      <a:spLocks/>
                    </p:cNvSpPr>
                    <p:nvPr/>
                  </p:nvSpPr>
                  <p:spPr bwMode="auto">
                    <a:xfrm>
                      <a:off x="2604" y="2694"/>
                      <a:ext cx="19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19" y="11"/>
                        </a:cxn>
                        <a:cxn ang="0">
                          <a:pos x="13" y="0"/>
                        </a:cxn>
                        <a:cxn ang="0">
                          <a:pos x="0" y="6"/>
                        </a:cxn>
                        <a:cxn ang="0">
                          <a:pos x="8" y="17"/>
                        </a:cxn>
                        <a:cxn ang="0">
                          <a:pos x="19" y="11"/>
                        </a:cxn>
                      </a:cxnLst>
                      <a:rect l="0" t="0" r="r" b="b"/>
                      <a:pathLst>
                        <a:path w="19" h="17">
                          <a:moveTo>
                            <a:pt x="19" y="11"/>
                          </a:moveTo>
                          <a:lnTo>
                            <a:pt x="13" y="0"/>
                          </a:lnTo>
                          <a:lnTo>
                            <a:pt x="0" y="6"/>
                          </a:lnTo>
                          <a:lnTo>
                            <a:pt x="8" y="17"/>
                          </a:lnTo>
                          <a:lnTo>
                            <a:pt x="19" y="11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56" name="Freeform 2168"/>
                    <p:cNvSpPr>
                      <a:spLocks/>
                    </p:cNvSpPr>
                    <p:nvPr/>
                  </p:nvSpPr>
                  <p:spPr bwMode="auto">
                    <a:xfrm>
                      <a:off x="2490" y="2722"/>
                      <a:ext cx="88" cy="79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11"/>
                        </a:cxn>
                        <a:cxn ang="0">
                          <a:pos x="81" y="0"/>
                        </a:cxn>
                        <a:cxn ang="0">
                          <a:pos x="59" y="17"/>
                        </a:cxn>
                        <a:cxn ang="0">
                          <a:pos x="36" y="34"/>
                        </a:cxn>
                        <a:cxn ang="0">
                          <a:pos x="18" y="52"/>
                        </a:cxn>
                        <a:cxn ang="0">
                          <a:pos x="0" y="70"/>
                        </a:cxn>
                        <a:cxn ang="0">
                          <a:pos x="10" y="79"/>
                        </a:cxn>
                        <a:cxn ang="0">
                          <a:pos x="26" y="61"/>
                        </a:cxn>
                        <a:cxn ang="0">
                          <a:pos x="46" y="44"/>
                        </a:cxn>
                        <a:cxn ang="0">
                          <a:pos x="67" y="26"/>
                        </a:cxn>
                        <a:cxn ang="0">
                          <a:pos x="88" y="11"/>
                        </a:cxn>
                      </a:cxnLst>
                      <a:rect l="0" t="0" r="r" b="b"/>
                      <a:pathLst>
                        <a:path w="88" h="79">
                          <a:moveTo>
                            <a:pt x="88" y="11"/>
                          </a:moveTo>
                          <a:lnTo>
                            <a:pt x="81" y="0"/>
                          </a:lnTo>
                          <a:lnTo>
                            <a:pt x="59" y="17"/>
                          </a:lnTo>
                          <a:lnTo>
                            <a:pt x="36" y="34"/>
                          </a:lnTo>
                          <a:lnTo>
                            <a:pt x="18" y="52"/>
                          </a:lnTo>
                          <a:lnTo>
                            <a:pt x="0" y="70"/>
                          </a:lnTo>
                          <a:lnTo>
                            <a:pt x="10" y="79"/>
                          </a:lnTo>
                          <a:lnTo>
                            <a:pt x="26" y="61"/>
                          </a:lnTo>
                          <a:lnTo>
                            <a:pt x="46" y="44"/>
                          </a:lnTo>
                          <a:lnTo>
                            <a:pt x="67" y="26"/>
                          </a:lnTo>
                          <a:lnTo>
                            <a:pt x="88" y="11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57" name="Freeform 2169"/>
                    <p:cNvSpPr>
                      <a:spLocks/>
                    </p:cNvSpPr>
                    <p:nvPr/>
                  </p:nvSpPr>
                  <p:spPr bwMode="auto">
                    <a:xfrm>
                      <a:off x="2419" y="2920"/>
                      <a:ext cx="25" cy="106"/>
                    </a:xfrm>
                    <a:custGeom>
                      <a:avLst/>
                      <a:gdLst/>
                      <a:ahLst/>
                      <a:cxnLst>
                        <a:cxn ang="0">
                          <a:pos x="17" y="2"/>
                        </a:cxn>
                        <a:cxn ang="0">
                          <a:pos x="4" y="0"/>
                        </a:cxn>
                        <a:cxn ang="0">
                          <a:pos x="2" y="15"/>
                        </a:cxn>
                        <a:cxn ang="0">
                          <a:pos x="0" y="36"/>
                        </a:cxn>
                        <a:cxn ang="0">
                          <a:pos x="2" y="57"/>
                        </a:cxn>
                        <a:cxn ang="0">
                          <a:pos x="4" y="78"/>
                        </a:cxn>
                        <a:cxn ang="0">
                          <a:pos x="5" y="80"/>
                        </a:cxn>
                        <a:cxn ang="0">
                          <a:pos x="12" y="100"/>
                        </a:cxn>
                        <a:cxn ang="0">
                          <a:pos x="13" y="106"/>
                        </a:cxn>
                        <a:cxn ang="0">
                          <a:pos x="25" y="101"/>
                        </a:cxn>
                        <a:cxn ang="0">
                          <a:pos x="24" y="95"/>
                        </a:cxn>
                        <a:cxn ang="0">
                          <a:pos x="18" y="76"/>
                        </a:cxn>
                        <a:cxn ang="0">
                          <a:pos x="12" y="78"/>
                        </a:cxn>
                        <a:cxn ang="0">
                          <a:pos x="18" y="78"/>
                        </a:cxn>
                        <a:cxn ang="0">
                          <a:pos x="14" y="57"/>
                        </a:cxn>
                        <a:cxn ang="0">
                          <a:pos x="14" y="36"/>
                        </a:cxn>
                        <a:cxn ang="0">
                          <a:pos x="14" y="15"/>
                        </a:cxn>
                        <a:cxn ang="0">
                          <a:pos x="17" y="2"/>
                        </a:cxn>
                      </a:cxnLst>
                      <a:rect l="0" t="0" r="r" b="b"/>
                      <a:pathLst>
                        <a:path w="25" h="106">
                          <a:moveTo>
                            <a:pt x="17" y="2"/>
                          </a:moveTo>
                          <a:lnTo>
                            <a:pt x="4" y="0"/>
                          </a:lnTo>
                          <a:lnTo>
                            <a:pt x="2" y="15"/>
                          </a:lnTo>
                          <a:lnTo>
                            <a:pt x="0" y="36"/>
                          </a:lnTo>
                          <a:lnTo>
                            <a:pt x="2" y="57"/>
                          </a:lnTo>
                          <a:lnTo>
                            <a:pt x="4" y="78"/>
                          </a:lnTo>
                          <a:lnTo>
                            <a:pt x="5" y="80"/>
                          </a:lnTo>
                          <a:lnTo>
                            <a:pt x="12" y="100"/>
                          </a:lnTo>
                          <a:lnTo>
                            <a:pt x="13" y="106"/>
                          </a:lnTo>
                          <a:lnTo>
                            <a:pt x="25" y="101"/>
                          </a:lnTo>
                          <a:lnTo>
                            <a:pt x="24" y="95"/>
                          </a:lnTo>
                          <a:lnTo>
                            <a:pt x="18" y="76"/>
                          </a:lnTo>
                          <a:lnTo>
                            <a:pt x="12" y="78"/>
                          </a:lnTo>
                          <a:lnTo>
                            <a:pt x="18" y="78"/>
                          </a:lnTo>
                          <a:lnTo>
                            <a:pt x="14" y="57"/>
                          </a:lnTo>
                          <a:lnTo>
                            <a:pt x="14" y="36"/>
                          </a:lnTo>
                          <a:lnTo>
                            <a:pt x="14" y="15"/>
                          </a:lnTo>
                          <a:lnTo>
                            <a:pt x="17" y="2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58" name="Freeform 2170"/>
                    <p:cNvSpPr>
                      <a:spLocks/>
                    </p:cNvSpPr>
                    <p:nvPr/>
                  </p:nvSpPr>
                  <p:spPr bwMode="auto">
                    <a:xfrm>
                      <a:off x="2516" y="3135"/>
                      <a:ext cx="92" cy="73"/>
                    </a:xfrm>
                    <a:custGeom>
                      <a:avLst/>
                      <a:gdLst/>
                      <a:ahLst/>
                      <a:cxnLst>
                        <a:cxn ang="0">
                          <a:pos x="9" y="0"/>
                        </a:cxn>
                        <a:cxn ang="0">
                          <a:pos x="0" y="10"/>
                        </a:cxn>
                        <a:cxn ang="0">
                          <a:pos x="10" y="20"/>
                        </a:cxn>
                        <a:cxn ang="0">
                          <a:pos x="33" y="37"/>
                        </a:cxn>
                        <a:cxn ang="0">
                          <a:pos x="55" y="54"/>
                        </a:cxn>
                        <a:cxn ang="0">
                          <a:pos x="56" y="55"/>
                        </a:cxn>
                        <a:cxn ang="0">
                          <a:pos x="81" y="70"/>
                        </a:cxn>
                        <a:cxn ang="0">
                          <a:pos x="86" y="73"/>
                        </a:cxn>
                        <a:cxn ang="0">
                          <a:pos x="92" y="62"/>
                        </a:cxn>
                        <a:cxn ang="0">
                          <a:pos x="86" y="58"/>
                        </a:cxn>
                        <a:cxn ang="0">
                          <a:pos x="61" y="43"/>
                        </a:cxn>
                        <a:cxn ang="0">
                          <a:pos x="59" y="49"/>
                        </a:cxn>
                        <a:cxn ang="0">
                          <a:pos x="64" y="44"/>
                        </a:cxn>
                        <a:cxn ang="0">
                          <a:pos x="41" y="28"/>
                        </a:cxn>
                        <a:cxn ang="0">
                          <a:pos x="20" y="11"/>
                        </a:cxn>
                        <a:cxn ang="0">
                          <a:pos x="9" y="0"/>
                        </a:cxn>
                      </a:cxnLst>
                      <a:rect l="0" t="0" r="r" b="b"/>
                      <a:pathLst>
                        <a:path w="92" h="73">
                          <a:moveTo>
                            <a:pt x="9" y="0"/>
                          </a:moveTo>
                          <a:lnTo>
                            <a:pt x="0" y="10"/>
                          </a:lnTo>
                          <a:lnTo>
                            <a:pt x="10" y="20"/>
                          </a:lnTo>
                          <a:lnTo>
                            <a:pt x="33" y="37"/>
                          </a:lnTo>
                          <a:lnTo>
                            <a:pt x="55" y="54"/>
                          </a:lnTo>
                          <a:lnTo>
                            <a:pt x="56" y="55"/>
                          </a:lnTo>
                          <a:lnTo>
                            <a:pt x="81" y="70"/>
                          </a:lnTo>
                          <a:lnTo>
                            <a:pt x="86" y="73"/>
                          </a:lnTo>
                          <a:lnTo>
                            <a:pt x="92" y="62"/>
                          </a:lnTo>
                          <a:lnTo>
                            <a:pt x="86" y="58"/>
                          </a:lnTo>
                          <a:lnTo>
                            <a:pt x="61" y="43"/>
                          </a:lnTo>
                          <a:lnTo>
                            <a:pt x="59" y="49"/>
                          </a:lnTo>
                          <a:lnTo>
                            <a:pt x="64" y="44"/>
                          </a:lnTo>
                          <a:lnTo>
                            <a:pt x="41" y="28"/>
                          </a:lnTo>
                          <a:lnTo>
                            <a:pt x="20" y="11"/>
                          </a:lnTo>
                          <a:lnTo>
                            <a:pt x="9" y="0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59" name="Freeform 2171"/>
                    <p:cNvSpPr>
                      <a:spLocks/>
                    </p:cNvSpPr>
                    <p:nvPr/>
                  </p:nvSpPr>
                  <p:spPr bwMode="auto">
                    <a:xfrm>
                      <a:off x="2635" y="3218"/>
                      <a:ext cx="19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0"/>
                        </a:cxn>
                        <a:cxn ang="0">
                          <a:pos x="0" y="10"/>
                        </a:cxn>
                        <a:cxn ang="0">
                          <a:pos x="12" y="17"/>
                        </a:cxn>
                        <a:cxn ang="0">
                          <a:pos x="19" y="4"/>
                        </a:cxn>
                        <a:cxn ang="0">
                          <a:pos x="7" y="0"/>
                        </a:cxn>
                      </a:cxnLst>
                      <a:rect l="0" t="0" r="r" b="b"/>
                      <a:pathLst>
                        <a:path w="19" h="17">
                          <a:moveTo>
                            <a:pt x="7" y="0"/>
                          </a:moveTo>
                          <a:lnTo>
                            <a:pt x="0" y="10"/>
                          </a:lnTo>
                          <a:lnTo>
                            <a:pt x="12" y="17"/>
                          </a:lnTo>
                          <a:lnTo>
                            <a:pt x="19" y="4"/>
                          </a:lnTo>
                          <a:lnTo>
                            <a:pt x="7" y="0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60" name="Freeform 2172"/>
                    <p:cNvSpPr>
                      <a:spLocks/>
                    </p:cNvSpPr>
                    <p:nvPr/>
                  </p:nvSpPr>
                  <p:spPr bwMode="auto">
                    <a:xfrm>
                      <a:off x="2684" y="3239"/>
                      <a:ext cx="17" cy="19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0" y="14"/>
                        </a:cxn>
                        <a:cxn ang="0">
                          <a:pos x="11" y="19"/>
                        </a:cxn>
                        <a:cxn ang="0">
                          <a:pos x="17" y="6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17" h="19">
                          <a:moveTo>
                            <a:pt x="6" y="0"/>
                          </a:moveTo>
                          <a:lnTo>
                            <a:pt x="0" y="14"/>
                          </a:lnTo>
                          <a:lnTo>
                            <a:pt x="11" y="19"/>
                          </a:lnTo>
                          <a:lnTo>
                            <a:pt x="17" y="6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61" name="Freeform 2173"/>
                    <p:cNvSpPr>
                      <a:spLocks/>
                    </p:cNvSpPr>
                    <p:nvPr/>
                  </p:nvSpPr>
                  <p:spPr bwMode="auto">
                    <a:xfrm>
                      <a:off x="2732" y="3261"/>
                      <a:ext cx="105" cy="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2"/>
                        </a:cxn>
                        <a:cxn ang="0">
                          <a:pos x="9" y="16"/>
                        </a:cxn>
                        <a:cxn ang="0">
                          <a:pos x="42" y="28"/>
                        </a:cxn>
                        <a:cxn ang="0">
                          <a:pos x="76" y="39"/>
                        </a:cxn>
                        <a:cxn ang="0">
                          <a:pos x="101" y="46"/>
                        </a:cxn>
                        <a:cxn ang="0">
                          <a:pos x="105" y="34"/>
                        </a:cxn>
                        <a:cxn ang="0">
                          <a:pos x="81" y="27"/>
                        </a:cxn>
                        <a:cxn ang="0">
                          <a:pos x="47" y="16"/>
                        </a:cxn>
                        <a:cxn ang="0">
                          <a:pos x="14" y="4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105" h="46">
                          <a:moveTo>
                            <a:pt x="5" y="0"/>
                          </a:moveTo>
                          <a:lnTo>
                            <a:pt x="0" y="12"/>
                          </a:lnTo>
                          <a:lnTo>
                            <a:pt x="9" y="16"/>
                          </a:lnTo>
                          <a:lnTo>
                            <a:pt x="42" y="28"/>
                          </a:lnTo>
                          <a:lnTo>
                            <a:pt x="76" y="39"/>
                          </a:lnTo>
                          <a:lnTo>
                            <a:pt x="101" y="46"/>
                          </a:lnTo>
                          <a:lnTo>
                            <a:pt x="105" y="34"/>
                          </a:lnTo>
                          <a:lnTo>
                            <a:pt x="81" y="27"/>
                          </a:lnTo>
                          <a:lnTo>
                            <a:pt x="47" y="16"/>
                          </a:lnTo>
                          <a:lnTo>
                            <a:pt x="14" y="4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62" name="Freeform 2174"/>
                    <p:cNvSpPr>
                      <a:spLocks/>
                    </p:cNvSpPr>
                    <p:nvPr/>
                  </p:nvSpPr>
                  <p:spPr bwMode="auto">
                    <a:xfrm>
                      <a:off x="3174" y="3353"/>
                      <a:ext cx="14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4"/>
                        </a:cxn>
                        <a:cxn ang="0">
                          <a:pos x="14" y="14"/>
                        </a:cxn>
                        <a:cxn ang="0">
                          <a:pos x="14" y="1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4" h="14">
                          <a:moveTo>
                            <a:pt x="0" y="0"/>
                          </a:moveTo>
                          <a:lnTo>
                            <a:pt x="0" y="14"/>
                          </a:lnTo>
                          <a:lnTo>
                            <a:pt x="14" y="14"/>
                          </a:lnTo>
                          <a:lnTo>
                            <a:pt x="14" y="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63" name="Freeform 2175"/>
                    <p:cNvSpPr>
                      <a:spLocks/>
                    </p:cNvSpPr>
                    <p:nvPr/>
                  </p:nvSpPr>
                  <p:spPr bwMode="auto">
                    <a:xfrm>
                      <a:off x="3228" y="3356"/>
                      <a:ext cx="105" cy="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3"/>
                        </a:cxn>
                        <a:cxn ang="0">
                          <a:pos x="24" y="13"/>
                        </a:cxn>
                        <a:cxn ang="0">
                          <a:pos x="70" y="14"/>
                        </a:cxn>
                        <a:cxn ang="0">
                          <a:pos x="105" y="13"/>
                        </a:cxn>
                        <a:cxn ang="0">
                          <a:pos x="105" y="1"/>
                        </a:cxn>
                        <a:cxn ang="0">
                          <a:pos x="70" y="1"/>
                        </a:cxn>
                        <a:cxn ang="0">
                          <a:pos x="24" y="1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05" h="14">
                          <a:moveTo>
                            <a:pt x="0" y="0"/>
                          </a:moveTo>
                          <a:lnTo>
                            <a:pt x="0" y="13"/>
                          </a:lnTo>
                          <a:lnTo>
                            <a:pt x="24" y="13"/>
                          </a:lnTo>
                          <a:lnTo>
                            <a:pt x="70" y="14"/>
                          </a:lnTo>
                          <a:lnTo>
                            <a:pt x="105" y="13"/>
                          </a:lnTo>
                          <a:lnTo>
                            <a:pt x="105" y="1"/>
                          </a:lnTo>
                          <a:lnTo>
                            <a:pt x="70" y="1"/>
                          </a:lnTo>
                          <a:lnTo>
                            <a:pt x="24" y="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64" name="Freeform 2176"/>
                    <p:cNvSpPr>
                      <a:spLocks/>
                    </p:cNvSpPr>
                    <p:nvPr/>
                  </p:nvSpPr>
                  <p:spPr bwMode="auto">
                    <a:xfrm>
                      <a:off x="3583" y="2563"/>
                      <a:ext cx="106" cy="33"/>
                    </a:xfrm>
                    <a:custGeom>
                      <a:avLst/>
                      <a:gdLst/>
                      <a:ahLst/>
                      <a:cxnLst>
                        <a:cxn ang="0">
                          <a:pos x="104" y="33"/>
                        </a:cxn>
                        <a:cxn ang="0">
                          <a:pos x="106" y="21"/>
                        </a:cxn>
                        <a:cxn ang="0">
                          <a:pos x="95" y="19"/>
                        </a:cxn>
                        <a:cxn ang="0">
                          <a:pos x="57" y="10"/>
                        </a:cxn>
                        <a:cxn ang="0">
                          <a:pos x="54" y="10"/>
                        </a:cxn>
                        <a:cxn ang="0">
                          <a:pos x="15" y="3"/>
                        </a:cxn>
                        <a:cxn ang="0">
                          <a:pos x="1" y="0"/>
                        </a:cxn>
                        <a:cxn ang="0">
                          <a:pos x="0" y="14"/>
                        </a:cxn>
                        <a:cxn ang="0">
                          <a:pos x="15" y="16"/>
                        </a:cxn>
                        <a:cxn ang="0">
                          <a:pos x="54" y="23"/>
                        </a:cxn>
                        <a:cxn ang="0">
                          <a:pos x="54" y="17"/>
                        </a:cxn>
                        <a:cxn ang="0">
                          <a:pos x="52" y="22"/>
                        </a:cxn>
                        <a:cxn ang="0">
                          <a:pos x="90" y="31"/>
                        </a:cxn>
                        <a:cxn ang="0">
                          <a:pos x="104" y="33"/>
                        </a:cxn>
                      </a:cxnLst>
                      <a:rect l="0" t="0" r="r" b="b"/>
                      <a:pathLst>
                        <a:path w="106" h="33">
                          <a:moveTo>
                            <a:pt x="104" y="33"/>
                          </a:moveTo>
                          <a:lnTo>
                            <a:pt x="106" y="21"/>
                          </a:lnTo>
                          <a:lnTo>
                            <a:pt x="95" y="19"/>
                          </a:lnTo>
                          <a:lnTo>
                            <a:pt x="57" y="10"/>
                          </a:lnTo>
                          <a:lnTo>
                            <a:pt x="54" y="10"/>
                          </a:lnTo>
                          <a:lnTo>
                            <a:pt x="15" y="3"/>
                          </a:lnTo>
                          <a:lnTo>
                            <a:pt x="1" y="0"/>
                          </a:lnTo>
                          <a:lnTo>
                            <a:pt x="0" y="14"/>
                          </a:lnTo>
                          <a:lnTo>
                            <a:pt x="15" y="16"/>
                          </a:lnTo>
                          <a:lnTo>
                            <a:pt x="54" y="23"/>
                          </a:lnTo>
                          <a:lnTo>
                            <a:pt x="54" y="17"/>
                          </a:lnTo>
                          <a:lnTo>
                            <a:pt x="52" y="22"/>
                          </a:lnTo>
                          <a:lnTo>
                            <a:pt x="90" y="31"/>
                          </a:lnTo>
                          <a:lnTo>
                            <a:pt x="104" y="33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65" name="Freeform 2177"/>
                    <p:cNvSpPr>
                      <a:spLocks/>
                    </p:cNvSpPr>
                    <p:nvPr/>
                  </p:nvSpPr>
                  <p:spPr bwMode="auto">
                    <a:xfrm>
                      <a:off x="3531" y="2556"/>
                      <a:ext cx="14" cy="15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15"/>
                        </a:cxn>
                        <a:cxn ang="0">
                          <a:pos x="14" y="1"/>
                        </a:cxn>
                        <a:cxn ang="0">
                          <a:pos x="1" y="0"/>
                        </a:cxn>
                        <a:cxn ang="0">
                          <a:pos x="0" y="12"/>
                        </a:cxn>
                        <a:cxn ang="0">
                          <a:pos x="13" y="15"/>
                        </a:cxn>
                      </a:cxnLst>
                      <a:rect l="0" t="0" r="r" b="b"/>
                      <a:pathLst>
                        <a:path w="14" h="15">
                          <a:moveTo>
                            <a:pt x="13" y="15"/>
                          </a:moveTo>
                          <a:lnTo>
                            <a:pt x="14" y="1"/>
                          </a:lnTo>
                          <a:lnTo>
                            <a:pt x="1" y="0"/>
                          </a:lnTo>
                          <a:lnTo>
                            <a:pt x="0" y="12"/>
                          </a:lnTo>
                          <a:lnTo>
                            <a:pt x="13" y="15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0066" name="Freeform 2178"/>
                    <p:cNvSpPr>
                      <a:spLocks/>
                    </p:cNvSpPr>
                    <p:nvPr/>
                  </p:nvSpPr>
                  <p:spPr bwMode="auto">
                    <a:xfrm>
                      <a:off x="3333" y="2542"/>
                      <a:ext cx="106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106" y="18"/>
                        </a:cxn>
                        <a:cxn ang="0">
                          <a:pos x="106" y="4"/>
                        </a:cxn>
                        <a:cxn ang="0">
                          <a:pos x="98" y="3"/>
                        </a:cxn>
                        <a:cxn ang="0">
                          <a:pos x="54" y="1"/>
                        </a:cxn>
                        <a:cxn ang="0">
                          <a:pos x="10" y="0"/>
                        </a:cxn>
                        <a:cxn ang="0">
                          <a:pos x="0" y="0"/>
                        </a:cxn>
                        <a:cxn ang="0">
                          <a:pos x="0" y="13"/>
                        </a:cxn>
                        <a:cxn ang="0">
                          <a:pos x="10" y="13"/>
                        </a:cxn>
                        <a:cxn ang="0">
                          <a:pos x="54" y="14"/>
                        </a:cxn>
                        <a:cxn ang="0">
                          <a:pos x="98" y="17"/>
                        </a:cxn>
                        <a:cxn ang="0">
                          <a:pos x="106" y="18"/>
                        </a:cxn>
                      </a:cxnLst>
                      <a:rect l="0" t="0" r="r" b="b"/>
                      <a:pathLst>
                        <a:path w="106" h="18">
                          <a:moveTo>
                            <a:pt x="106" y="18"/>
                          </a:moveTo>
                          <a:lnTo>
                            <a:pt x="106" y="4"/>
                          </a:lnTo>
                          <a:lnTo>
                            <a:pt x="98" y="3"/>
                          </a:lnTo>
                          <a:lnTo>
                            <a:pt x="54" y="1"/>
                          </a:lnTo>
                          <a:lnTo>
                            <a:pt x="10" y="0"/>
                          </a:lnTo>
                          <a:lnTo>
                            <a:pt x="0" y="0"/>
                          </a:lnTo>
                          <a:lnTo>
                            <a:pt x="0" y="13"/>
                          </a:lnTo>
                          <a:lnTo>
                            <a:pt x="10" y="13"/>
                          </a:lnTo>
                          <a:lnTo>
                            <a:pt x="54" y="14"/>
                          </a:lnTo>
                          <a:lnTo>
                            <a:pt x="98" y="17"/>
                          </a:lnTo>
                          <a:lnTo>
                            <a:pt x="106" y="18"/>
                          </a:lnTo>
                          <a:close/>
                        </a:path>
                      </a:pathLst>
                    </a:custGeom>
                    <a:solidFill>
                      <a:srgbClr val="FF66FF"/>
                    </a:solidFill>
                    <a:ln w="9525">
                      <a:solidFill>
                        <a:srgbClr val="FF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80067" name="Freeform 2179"/>
                  <p:cNvSpPr>
                    <a:spLocks/>
                  </p:cNvSpPr>
                  <p:nvPr/>
                </p:nvSpPr>
                <p:spPr bwMode="auto">
                  <a:xfrm>
                    <a:off x="2532" y="2732"/>
                    <a:ext cx="10" cy="9"/>
                  </a:xfrm>
                  <a:custGeom>
                    <a:avLst/>
                    <a:gdLst/>
                    <a:ahLst/>
                    <a:cxnLst>
                      <a:cxn ang="0">
                        <a:pos x="3" y="9"/>
                      </a:cxn>
                      <a:cxn ang="0">
                        <a:pos x="5" y="9"/>
                      </a:cxn>
                      <a:cxn ang="0">
                        <a:pos x="7" y="9"/>
                      </a:cxn>
                      <a:cxn ang="0">
                        <a:pos x="9" y="8"/>
                      </a:cxn>
                      <a:cxn ang="0">
                        <a:pos x="10" y="5"/>
                      </a:cxn>
                      <a:cxn ang="0">
                        <a:pos x="9" y="1"/>
                      </a:cxn>
                      <a:cxn ang="0">
                        <a:pos x="7" y="0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3" y="1"/>
                      </a:cxn>
                      <a:cxn ang="0">
                        <a:pos x="0" y="5"/>
                      </a:cxn>
                      <a:cxn ang="0">
                        <a:pos x="3" y="8"/>
                      </a:cxn>
                      <a:cxn ang="0">
                        <a:pos x="3" y="9"/>
                      </a:cxn>
                    </a:cxnLst>
                    <a:rect l="0" t="0" r="r" b="b"/>
                    <a:pathLst>
                      <a:path w="10" h="9">
                        <a:moveTo>
                          <a:pt x="3" y="9"/>
                        </a:moveTo>
                        <a:lnTo>
                          <a:pt x="5" y="9"/>
                        </a:lnTo>
                        <a:lnTo>
                          <a:pt x="7" y="9"/>
                        </a:lnTo>
                        <a:lnTo>
                          <a:pt x="9" y="8"/>
                        </a:lnTo>
                        <a:lnTo>
                          <a:pt x="10" y="5"/>
                        </a:lnTo>
                        <a:lnTo>
                          <a:pt x="9" y="1"/>
                        </a:lnTo>
                        <a:lnTo>
                          <a:pt x="7" y="0"/>
                        </a:lnTo>
                        <a:lnTo>
                          <a:pt x="5" y="0"/>
                        </a:lnTo>
                        <a:lnTo>
                          <a:pt x="3" y="0"/>
                        </a:lnTo>
                        <a:lnTo>
                          <a:pt x="3" y="1"/>
                        </a:lnTo>
                        <a:lnTo>
                          <a:pt x="0" y="5"/>
                        </a:lnTo>
                        <a:lnTo>
                          <a:pt x="3" y="8"/>
                        </a:lnTo>
                        <a:lnTo>
                          <a:pt x="3" y="9"/>
                        </a:lnTo>
                        <a:close/>
                      </a:path>
                    </a:pathLst>
                  </a:custGeom>
                  <a:solidFill>
                    <a:srgbClr val="FF66FF"/>
                  </a:solidFill>
                  <a:ln w="9525">
                    <a:solidFill>
                      <a:srgbClr val="FF66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80068" name="Freeform 2180"/>
            <p:cNvSpPr>
              <a:spLocks/>
            </p:cNvSpPr>
            <p:nvPr/>
          </p:nvSpPr>
          <p:spPr bwMode="auto">
            <a:xfrm>
              <a:off x="3744" y="3264"/>
              <a:ext cx="96" cy="48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6" y="68"/>
                </a:cxn>
                <a:cxn ang="0">
                  <a:pos x="86" y="35"/>
                </a:cxn>
                <a:cxn ang="0">
                  <a:pos x="128" y="14"/>
                </a:cxn>
                <a:cxn ang="0">
                  <a:pos x="120" y="0"/>
                </a:cxn>
                <a:cxn ang="0">
                  <a:pos x="79" y="21"/>
                </a:cxn>
                <a:cxn ang="0">
                  <a:pos x="0" y="53"/>
                </a:cxn>
              </a:cxnLst>
              <a:rect l="0" t="0" r="r" b="b"/>
              <a:pathLst>
                <a:path w="128" h="68">
                  <a:moveTo>
                    <a:pt x="0" y="53"/>
                  </a:moveTo>
                  <a:lnTo>
                    <a:pt x="6" y="68"/>
                  </a:lnTo>
                  <a:lnTo>
                    <a:pt x="86" y="35"/>
                  </a:lnTo>
                  <a:lnTo>
                    <a:pt x="128" y="14"/>
                  </a:lnTo>
                  <a:lnTo>
                    <a:pt x="120" y="0"/>
                  </a:lnTo>
                  <a:lnTo>
                    <a:pt x="79" y="21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FF66FF"/>
            </a:solidFill>
            <a:ln w="6350">
              <a:solidFill>
                <a:srgbClr val="FF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0069" name="Line 2181"/>
          <p:cNvSpPr>
            <a:spLocks noChangeShapeType="1"/>
          </p:cNvSpPr>
          <p:nvPr/>
        </p:nvSpPr>
        <p:spPr bwMode="auto">
          <a:xfrm>
            <a:off x="6096000" y="2825750"/>
            <a:ext cx="762000" cy="0"/>
          </a:xfrm>
          <a:prstGeom prst="line">
            <a:avLst/>
          </a:prstGeom>
          <a:noFill/>
          <a:ln w="9525">
            <a:solidFill>
              <a:srgbClr val="FF66FF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59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325" y="1792288"/>
            <a:ext cx="8767763" cy="48958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81320" dir="3080412" algn="ctr" rotWithShape="0">
              <a:schemeClr val="bg2"/>
            </a:outerShdw>
          </a:effectLst>
        </p:spPr>
      </p:pic>
      <p:sp>
        <p:nvSpPr>
          <p:cNvPr id="1235971" name="Text Box 3"/>
          <p:cNvSpPr txBox="1">
            <a:spLocks noChangeArrowheads="1"/>
          </p:cNvSpPr>
          <p:nvPr/>
        </p:nvSpPr>
        <p:spPr bwMode="auto">
          <a:xfrm>
            <a:off x="0" y="-60325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>
                <a:solidFill>
                  <a:srgbClr val="F8B966"/>
                </a:solidFill>
              </a:rPr>
              <a:t>MARKET ACCESS ISSUES IN RTAs</a:t>
            </a:r>
          </a:p>
          <a:p>
            <a:r>
              <a:rPr lang="en-US" sz="2800">
                <a:solidFill>
                  <a:srgbClr val="F8B966"/>
                </a:solidFill>
              </a:rPr>
              <a:t>MFN Tariffs</a:t>
            </a:r>
          </a:p>
        </p:txBody>
      </p:sp>
      <p:sp>
        <p:nvSpPr>
          <p:cNvPr id="123597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892175"/>
            <a:ext cx="9144000" cy="701675"/>
          </a:xfrm>
          <a:noFill/>
          <a:ln/>
        </p:spPr>
        <p:txBody>
          <a:bodyPr lIns="0" rIns="0" anchor="t"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Times New Roman" pitchFamily="18" charset="0"/>
              </a:rPr>
              <a:t>Comparative Tariff Structures (2000),</a:t>
            </a:r>
            <a:br>
              <a:rPr lang="en-US" sz="2000" b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000" b="1">
                <a:solidFill>
                  <a:schemeClr val="tx1"/>
                </a:solidFill>
                <a:latin typeface="Times New Roman" pitchFamily="18" charset="0"/>
              </a:rPr>
              <a:t>Frequency Distributions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ChangeArrowheads="1"/>
          </p:cNvSpPr>
          <p:nvPr/>
        </p:nvSpPr>
        <p:spPr bwMode="auto">
          <a:xfrm>
            <a:off x="0" y="12192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% ITEMS FREE by 2005 under existing agreements</a:t>
            </a:r>
          </a:p>
        </p:txBody>
      </p:sp>
      <p:graphicFrame>
        <p:nvGraphicFramePr>
          <p:cNvPr id="940035" name="Object 3"/>
          <p:cNvGraphicFramePr>
            <a:graphicFrameLocks noChangeAspect="1"/>
          </p:cNvGraphicFramePr>
          <p:nvPr/>
        </p:nvGraphicFramePr>
        <p:xfrm>
          <a:off x="87313" y="2106613"/>
          <a:ext cx="8970962" cy="3943350"/>
        </p:xfrm>
        <a:graphic>
          <a:graphicData uri="http://schemas.openxmlformats.org/presentationml/2006/ole">
            <p:oleObj spid="_x0000_s940035" name="Worksheet" r:id="rId3" imgW="7582138" imgH="3333988" progId="Excel.Sheet.8">
              <p:embed/>
            </p:oleObj>
          </a:graphicData>
        </a:graphic>
      </p:graphicFrame>
      <p:sp>
        <p:nvSpPr>
          <p:cNvPr id="940036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>
                <a:solidFill>
                  <a:srgbClr val="F8B966"/>
                </a:solidFill>
              </a:rPr>
              <a:t>MARKET ACCESS ISSUES IN RTAs</a:t>
            </a:r>
          </a:p>
          <a:p>
            <a:r>
              <a:rPr lang="en-US" sz="2800">
                <a:solidFill>
                  <a:srgbClr val="F8B966"/>
                </a:solidFill>
              </a:rPr>
              <a:t>Preferential Tariff Liberalization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2" name="Rectangle 62"/>
          <p:cNvSpPr>
            <a:spLocks noChangeArrowheads="1"/>
          </p:cNvSpPr>
          <p:nvPr/>
        </p:nvSpPr>
        <p:spPr bwMode="auto">
          <a:xfrm>
            <a:off x="304800" y="1219200"/>
            <a:ext cx="861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F7F7F7"/>
                </a:solidFill>
              </a:rPr>
              <a:t>Non-Tariff Measure Incidence as a percent of Tariff Lines covered</a:t>
            </a:r>
          </a:p>
        </p:txBody>
      </p:sp>
      <p:sp>
        <p:nvSpPr>
          <p:cNvPr id="563206" name="Rectangle 6"/>
          <p:cNvSpPr>
            <a:spLocks noChangeArrowheads="1"/>
          </p:cNvSpPr>
          <p:nvPr/>
        </p:nvSpPr>
        <p:spPr bwMode="auto">
          <a:xfrm>
            <a:off x="1592263" y="6024563"/>
            <a:ext cx="336550" cy="87312"/>
          </a:xfrm>
          <a:prstGeom prst="rect">
            <a:avLst/>
          </a:prstGeom>
          <a:solidFill>
            <a:srgbClr val="4D4D4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07" name="Rectangle 7"/>
          <p:cNvSpPr>
            <a:spLocks noChangeArrowheads="1"/>
          </p:cNvSpPr>
          <p:nvPr/>
        </p:nvSpPr>
        <p:spPr bwMode="auto">
          <a:xfrm>
            <a:off x="1592263" y="5618163"/>
            <a:ext cx="1046162" cy="88900"/>
          </a:xfrm>
          <a:prstGeom prst="rect">
            <a:avLst/>
          </a:prstGeom>
          <a:solidFill>
            <a:srgbClr val="4D4D4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08" name="Rectangle 8"/>
          <p:cNvSpPr>
            <a:spLocks noChangeArrowheads="1"/>
          </p:cNvSpPr>
          <p:nvPr/>
        </p:nvSpPr>
        <p:spPr bwMode="auto">
          <a:xfrm>
            <a:off x="1592263" y="5230813"/>
            <a:ext cx="1951037" cy="88900"/>
          </a:xfrm>
          <a:prstGeom prst="rect">
            <a:avLst/>
          </a:prstGeom>
          <a:solidFill>
            <a:srgbClr val="4D4D4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09" name="Rectangle 9"/>
          <p:cNvSpPr>
            <a:spLocks noChangeArrowheads="1"/>
          </p:cNvSpPr>
          <p:nvPr/>
        </p:nvSpPr>
        <p:spPr bwMode="auto">
          <a:xfrm>
            <a:off x="1592263" y="4822825"/>
            <a:ext cx="685800" cy="88900"/>
          </a:xfrm>
          <a:prstGeom prst="rect">
            <a:avLst/>
          </a:prstGeom>
          <a:solidFill>
            <a:srgbClr val="4D4D4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10" name="Rectangle 10"/>
          <p:cNvSpPr>
            <a:spLocks noChangeArrowheads="1"/>
          </p:cNvSpPr>
          <p:nvPr/>
        </p:nvSpPr>
        <p:spPr bwMode="auto">
          <a:xfrm>
            <a:off x="1592263" y="4418013"/>
            <a:ext cx="790575" cy="87312"/>
          </a:xfrm>
          <a:prstGeom prst="rect">
            <a:avLst/>
          </a:prstGeom>
          <a:solidFill>
            <a:srgbClr val="4D4D4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11" name="Rectangle 11"/>
          <p:cNvSpPr>
            <a:spLocks noChangeArrowheads="1"/>
          </p:cNvSpPr>
          <p:nvPr/>
        </p:nvSpPr>
        <p:spPr bwMode="auto">
          <a:xfrm>
            <a:off x="1592263" y="4011613"/>
            <a:ext cx="1463675" cy="88900"/>
          </a:xfrm>
          <a:prstGeom prst="rect">
            <a:avLst/>
          </a:prstGeom>
          <a:solidFill>
            <a:srgbClr val="4D4D4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12" name="Rectangle 12"/>
          <p:cNvSpPr>
            <a:spLocks noChangeArrowheads="1"/>
          </p:cNvSpPr>
          <p:nvPr/>
        </p:nvSpPr>
        <p:spPr bwMode="auto">
          <a:xfrm>
            <a:off x="1592263" y="3624263"/>
            <a:ext cx="2241550" cy="87312"/>
          </a:xfrm>
          <a:prstGeom prst="rect">
            <a:avLst/>
          </a:prstGeom>
          <a:solidFill>
            <a:srgbClr val="4D4D4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13" name="Rectangle 13"/>
          <p:cNvSpPr>
            <a:spLocks noChangeArrowheads="1"/>
          </p:cNvSpPr>
          <p:nvPr/>
        </p:nvSpPr>
        <p:spPr bwMode="auto">
          <a:xfrm>
            <a:off x="1592263" y="3216275"/>
            <a:ext cx="1011237" cy="88900"/>
          </a:xfrm>
          <a:prstGeom prst="rect">
            <a:avLst/>
          </a:prstGeom>
          <a:solidFill>
            <a:srgbClr val="4D4D4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14" name="Rectangle 14"/>
          <p:cNvSpPr>
            <a:spLocks noChangeArrowheads="1"/>
          </p:cNvSpPr>
          <p:nvPr/>
        </p:nvSpPr>
        <p:spPr bwMode="auto">
          <a:xfrm>
            <a:off x="1592263" y="2811463"/>
            <a:ext cx="557212" cy="87312"/>
          </a:xfrm>
          <a:prstGeom prst="rect">
            <a:avLst/>
          </a:prstGeom>
          <a:solidFill>
            <a:srgbClr val="4D4D4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15" name="Rectangle 15"/>
          <p:cNvSpPr>
            <a:spLocks noChangeArrowheads="1"/>
          </p:cNvSpPr>
          <p:nvPr/>
        </p:nvSpPr>
        <p:spPr bwMode="auto">
          <a:xfrm>
            <a:off x="1592263" y="2405063"/>
            <a:ext cx="2811462" cy="88900"/>
          </a:xfrm>
          <a:prstGeom prst="rect">
            <a:avLst/>
          </a:prstGeom>
          <a:solidFill>
            <a:srgbClr val="4D4D4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16" name="Rectangle 16"/>
          <p:cNvSpPr>
            <a:spLocks noChangeArrowheads="1"/>
          </p:cNvSpPr>
          <p:nvPr/>
        </p:nvSpPr>
        <p:spPr bwMode="auto">
          <a:xfrm>
            <a:off x="1592263" y="2017713"/>
            <a:ext cx="4124325" cy="87312"/>
          </a:xfrm>
          <a:prstGeom prst="rect">
            <a:avLst/>
          </a:prstGeom>
          <a:solidFill>
            <a:srgbClr val="4D4D4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17" name="Rectangle 17"/>
          <p:cNvSpPr>
            <a:spLocks noChangeArrowheads="1"/>
          </p:cNvSpPr>
          <p:nvPr/>
        </p:nvSpPr>
        <p:spPr bwMode="auto">
          <a:xfrm>
            <a:off x="1592263" y="5918200"/>
            <a:ext cx="1370012" cy="106363"/>
          </a:xfrm>
          <a:prstGeom prst="rect">
            <a:avLst/>
          </a:prstGeom>
          <a:solidFill>
            <a:srgbClr val="DDDDD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18" name="Rectangle 18"/>
          <p:cNvSpPr>
            <a:spLocks noChangeArrowheads="1"/>
          </p:cNvSpPr>
          <p:nvPr/>
        </p:nvSpPr>
        <p:spPr bwMode="auto">
          <a:xfrm>
            <a:off x="1592263" y="5529263"/>
            <a:ext cx="1684337" cy="88900"/>
          </a:xfrm>
          <a:prstGeom prst="rect">
            <a:avLst/>
          </a:prstGeom>
          <a:solidFill>
            <a:srgbClr val="DDDDD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19" name="Rectangle 19"/>
          <p:cNvSpPr>
            <a:spLocks noChangeArrowheads="1"/>
          </p:cNvSpPr>
          <p:nvPr/>
        </p:nvSpPr>
        <p:spPr bwMode="auto">
          <a:xfrm>
            <a:off x="1592263" y="5124450"/>
            <a:ext cx="2171700" cy="106363"/>
          </a:xfrm>
          <a:prstGeom prst="rect">
            <a:avLst/>
          </a:prstGeom>
          <a:solidFill>
            <a:srgbClr val="DDDDD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20" name="Rectangle 20"/>
          <p:cNvSpPr>
            <a:spLocks noChangeArrowheads="1"/>
          </p:cNvSpPr>
          <p:nvPr/>
        </p:nvSpPr>
        <p:spPr bwMode="auto">
          <a:xfrm>
            <a:off x="1592263" y="4718050"/>
            <a:ext cx="2892425" cy="104775"/>
          </a:xfrm>
          <a:prstGeom prst="rect">
            <a:avLst/>
          </a:prstGeom>
          <a:solidFill>
            <a:srgbClr val="DDDDD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21" name="Rectangle 21"/>
          <p:cNvSpPr>
            <a:spLocks noChangeArrowheads="1"/>
          </p:cNvSpPr>
          <p:nvPr/>
        </p:nvSpPr>
        <p:spPr bwMode="auto">
          <a:xfrm>
            <a:off x="1592263" y="4311650"/>
            <a:ext cx="2055812" cy="106363"/>
          </a:xfrm>
          <a:prstGeom prst="rect">
            <a:avLst/>
          </a:prstGeom>
          <a:solidFill>
            <a:srgbClr val="DDDDD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22" name="Rectangle 22"/>
          <p:cNvSpPr>
            <a:spLocks noChangeArrowheads="1"/>
          </p:cNvSpPr>
          <p:nvPr/>
        </p:nvSpPr>
        <p:spPr bwMode="auto">
          <a:xfrm>
            <a:off x="1592263" y="3922713"/>
            <a:ext cx="2846387" cy="88900"/>
          </a:xfrm>
          <a:prstGeom prst="rect">
            <a:avLst/>
          </a:prstGeom>
          <a:solidFill>
            <a:srgbClr val="DDDDD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23" name="Rectangle 23"/>
          <p:cNvSpPr>
            <a:spLocks noChangeArrowheads="1"/>
          </p:cNvSpPr>
          <p:nvPr/>
        </p:nvSpPr>
        <p:spPr bwMode="auto">
          <a:xfrm>
            <a:off x="1592263" y="3517900"/>
            <a:ext cx="3706812" cy="106363"/>
          </a:xfrm>
          <a:prstGeom prst="rect">
            <a:avLst/>
          </a:prstGeom>
          <a:solidFill>
            <a:srgbClr val="DDDDD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24" name="Rectangle 24"/>
          <p:cNvSpPr>
            <a:spLocks noChangeArrowheads="1"/>
          </p:cNvSpPr>
          <p:nvPr/>
        </p:nvSpPr>
        <p:spPr bwMode="auto">
          <a:xfrm>
            <a:off x="1592263" y="3111500"/>
            <a:ext cx="4124325" cy="104775"/>
          </a:xfrm>
          <a:prstGeom prst="rect">
            <a:avLst/>
          </a:prstGeom>
          <a:solidFill>
            <a:srgbClr val="DDDDD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25" name="Rectangle 25"/>
          <p:cNvSpPr>
            <a:spLocks noChangeArrowheads="1"/>
          </p:cNvSpPr>
          <p:nvPr/>
        </p:nvSpPr>
        <p:spPr bwMode="auto">
          <a:xfrm>
            <a:off x="1592263" y="2705100"/>
            <a:ext cx="4414837" cy="106363"/>
          </a:xfrm>
          <a:prstGeom prst="rect">
            <a:avLst/>
          </a:prstGeom>
          <a:solidFill>
            <a:srgbClr val="DDDDD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26" name="Rectangle 26"/>
          <p:cNvSpPr>
            <a:spLocks noChangeArrowheads="1"/>
          </p:cNvSpPr>
          <p:nvPr/>
        </p:nvSpPr>
        <p:spPr bwMode="auto">
          <a:xfrm>
            <a:off x="1592263" y="2316163"/>
            <a:ext cx="4473575" cy="88900"/>
          </a:xfrm>
          <a:prstGeom prst="rect">
            <a:avLst/>
          </a:prstGeom>
          <a:solidFill>
            <a:srgbClr val="DDDDDD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27" name="Rectangle 27"/>
          <p:cNvSpPr>
            <a:spLocks noChangeArrowheads="1"/>
          </p:cNvSpPr>
          <p:nvPr/>
        </p:nvSpPr>
        <p:spPr bwMode="auto">
          <a:xfrm>
            <a:off x="1592263" y="1911350"/>
            <a:ext cx="5240337" cy="106363"/>
          </a:xfrm>
          <a:prstGeom prst="rect">
            <a:avLst/>
          </a:prstGeom>
          <a:solidFill>
            <a:srgbClr val="DDDDDD"/>
          </a:solidFill>
          <a:ln w="11113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28" name="Rectangle 28"/>
          <p:cNvSpPr>
            <a:spLocks noChangeArrowheads="1"/>
          </p:cNvSpPr>
          <p:nvPr/>
        </p:nvSpPr>
        <p:spPr bwMode="auto">
          <a:xfrm>
            <a:off x="1592263" y="5830888"/>
            <a:ext cx="1603375" cy="87312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29" name="Rectangle 29"/>
          <p:cNvSpPr>
            <a:spLocks noChangeArrowheads="1"/>
          </p:cNvSpPr>
          <p:nvPr/>
        </p:nvSpPr>
        <p:spPr bwMode="auto">
          <a:xfrm>
            <a:off x="1592263" y="5440363"/>
            <a:ext cx="1963737" cy="88900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30" name="Rectangle 30"/>
          <p:cNvSpPr>
            <a:spLocks noChangeArrowheads="1"/>
          </p:cNvSpPr>
          <p:nvPr/>
        </p:nvSpPr>
        <p:spPr bwMode="auto">
          <a:xfrm>
            <a:off x="1592263" y="5035550"/>
            <a:ext cx="2741612" cy="88900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31" name="Rectangle 31"/>
          <p:cNvSpPr>
            <a:spLocks noChangeArrowheads="1"/>
          </p:cNvSpPr>
          <p:nvPr/>
        </p:nvSpPr>
        <p:spPr bwMode="auto">
          <a:xfrm>
            <a:off x="1592263" y="4629150"/>
            <a:ext cx="3008312" cy="88900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32" name="Rectangle 32"/>
          <p:cNvSpPr>
            <a:spLocks noChangeArrowheads="1"/>
          </p:cNvSpPr>
          <p:nvPr/>
        </p:nvSpPr>
        <p:spPr bwMode="auto">
          <a:xfrm>
            <a:off x="1592263" y="4224338"/>
            <a:ext cx="3090862" cy="87312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33" name="Rectangle 33"/>
          <p:cNvSpPr>
            <a:spLocks noChangeArrowheads="1"/>
          </p:cNvSpPr>
          <p:nvPr/>
        </p:nvSpPr>
        <p:spPr bwMode="auto">
          <a:xfrm>
            <a:off x="1592263" y="3836988"/>
            <a:ext cx="3554412" cy="85725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34" name="Rectangle 34"/>
          <p:cNvSpPr>
            <a:spLocks noChangeArrowheads="1"/>
          </p:cNvSpPr>
          <p:nvPr/>
        </p:nvSpPr>
        <p:spPr bwMode="auto">
          <a:xfrm>
            <a:off x="1592263" y="3429000"/>
            <a:ext cx="4113212" cy="88900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35" name="Rectangle 35"/>
          <p:cNvSpPr>
            <a:spLocks noChangeArrowheads="1"/>
          </p:cNvSpPr>
          <p:nvPr/>
        </p:nvSpPr>
        <p:spPr bwMode="auto">
          <a:xfrm>
            <a:off x="1592263" y="3022600"/>
            <a:ext cx="4321175" cy="88900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36" name="Rectangle 36"/>
          <p:cNvSpPr>
            <a:spLocks noChangeArrowheads="1"/>
          </p:cNvSpPr>
          <p:nvPr/>
        </p:nvSpPr>
        <p:spPr bwMode="auto">
          <a:xfrm>
            <a:off x="1592263" y="2617788"/>
            <a:ext cx="4937125" cy="87312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37" name="Rectangle 37"/>
          <p:cNvSpPr>
            <a:spLocks noChangeArrowheads="1"/>
          </p:cNvSpPr>
          <p:nvPr/>
        </p:nvSpPr>
        <p:spPr bwMode="auto">
          <a:xfrm>
            <a:off x="1592263" y="2228850"/>
            <a:ext cx="5413375" cy="87313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38" name="Rectangle 38"/>
          <p:cNvSpPr>
            <a:spLocks noChangeArrowheads="1"/>
          </p:cNvSpPr>
          <p:nvPr/>
        </p:nvSpPr>
        <p:spPr bwMode="auto">
          <a:xfrm>
            <a:off x="1592263" y="1822450"/>
            <a:ext cx="7075487" cy="88900"/>
          </a:xfrm>
          <a:prstGeom prst="rect">
            <a:avLst/>
          </a:prstGeom>
          <a:solidFill>
            <a:srgbClr val="FFFF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39" name="Line 39"/>
          <p:cNvSpPr>
            <a:spLocks noChangeShapeType="1"/>
          </p:cNvSpPr>
          <p:nvPr/>
        </p:nvSpPr>
        <p:spPr bwMode="auto">
          <a:xfrm>
            <a:off x="1592263" y="6165850"/>
            <a:ext cx="72723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40" name="Line 40"/>
          <p:cNvSpPr>
            <a:spLocks noChangeShapeType="1"/>
          </p:cNvSpPr>
          <p:nvPr/>
        </p:nvSpPr>
        <p:spPr bwMode="auto">
          <a:xfrm flipV="1">
            <a:off x="1592263" y="6165850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41" name="Line 41"/>
          <p:cNvSpPr>
            <a:spLocks noChangeShapeType="1"/>
          </p:cNvSpPr>
          <p:nvPr/>
        </p:nvSpPr>
        <p:spPr bwMode="auto">
          <a:xfrm flipV="1">
            <a:off x="2555875" y="6165850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42" name="Line 42"/>
          <p:cNvSpPr>
            <a:spLocks noChangeShapeType="1"/>
          </p:cNvSpPr>
          <p:nvPr/>
        </p:nvSpPr>
        <p:spPr bwMode="auto">
          <a:xfrm flipV="1">
            <a:off x="3532188" y="6165850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43" name="Line 43"/>
          <p:cNvSpPr>
            <a:spLocks noChangeShapeType="1"/>
          </p:cNvSpPr>
          <p:nvPr/>
        </p:nvSpPr>
        <p:spPr bwMode="auto">
          <a:xfrm flipV="1">
            <a:off x="4497388" y="6165850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44" name="Line 44"/>
          <p:cNvSpPr>
            <a:spLocks noChangeShapeType="1"/>
          </p:cNvSpPr>
          <p:nvPr/>
        </p:nvSpPr>
        <p:spPr bwMode="auto">
          <a:xfrm flipV="1">
            <a:off x="5472113" y="6165850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45" name="Line 45"/>
          <p:cNvSpPr>
            <a:spLocks noChangeShapeType="1"/>
          </p:cNvSpPr>
          <p:nvPr/>
        </p:nvSpPr>
        <p:spPr bwMode="auto">
          <a:xfrm flipV="1">
            <a:off x="6437313" y="6165850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46" name="Line 46"/>
          <p:cNvSpPr>
            <a:spLocks noChangeShapeType="1"/>
          </p:cNvSpPr>
          <p:nvPr/>
        </p:nvSpPr>
        <p:spPr bwMode="auto">
          <a:xfrm flipV="1">
            <a:off x="7413625" y="6165850"/>
            <a:ext cx="1588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47" name="Line 47"/>
          <p:cNvSpPr>
            <a:spLocks noChangeShapeType="1"/>
          </p:cNvSpPr>
          <p:nvPr/>
        </p:nvSpPr>
        <p:spPr bwMode="auto">
          <a:xfrm flipV="1">
            <a:off x="8377238" y="6165850"/>
            <a:ext cx="1587" cy="539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48" name="Line 48"/>
          <p:cNvSpPr>
            <a:spLocks noChangeShapeType="1"/>
          </p:cNvSpPr>
          <p:nvPr/>
        </p:nvSpPr>
        <p:spPr bwMode="auto">
          <a:xfrm>
            <a:off x="1592263" y="1752600"/>
            <a:ext cx="1587" cy="44132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49" name="Line 49"/>
          <p:cNvSpPr>
            <a:spLocks noChangeShapeType="1"/>
          </p:cNvSpPr>
          <p:nvPr/>
        </p:nvSpPr>
        <p:spPr bwMode="auto">
          <a:xfrm>
            <a:off x="1557338" y="6165850"/>
            <a:ext cx="349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0" name="Line 50"/>
          <p:cNvSpPr>
            <a:spLocks noChangeShapeType="1"/>
          </p:cNvSpPr>
          <p:nvPr/>
        </p:nvSpPr>
        <p:spPr bwMode="auto">
          <a:xfrm>
            <a:off x="1557338" y="5759450"/>
            <a:ext cx="349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1" name="Line 51"/>
          <p:cNvSpPr>
            <a:spLocks noChangeShapeType="1"/>
          </p:cNvSpPr>
          <p:nvPr/>
        </p:nvSpPr>
        <p:spPr bwMode="auto">
          <a:xfrm>
            <a:off x="1557338" y="5370513"/>
            <a:ext cx="349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2" name="Line 52"/>
          <p:cNvSpPr>
            <a:spLocks noChangeShapeType="1"/>
          </p:cNvSpPr>
          <p:nvPr/>
        </p:nvSpPr>
        <p:spPr bwMode="auto">
          <a:xfrm>
            <a:off x="1557338" y="4965700"/>
            <a:ext cx="349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3" name="Line 53"/>
          <p:cNvSpPr>
            <a:spLocks noChangeShapeType="1"/>
          </p:cNvSpPr>
          <p:nvPr/>
        </p:nvSpPr>
        <p:spPr bwMode="auto">
          <a:xfrm>
            <a:off x="1557338" y="4559300"/>
            <a:ext cx="349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4" name="Line 54"/>
          <p:cNvSpPr>
            <a:spLocks noChangeShapeType="1"/>
          </p:cNvSpPr>
          <p:nvPr/>
        </p:nvSpPr>
        <p:spPr bwMode="auto">
          <a:xfrm>
            <a:off x="1557338" y="4152900"/>
            <a:ext cx="349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5" name="Line 55"/>
          <p:cNvSpPr>
            <a:spLocks noChangeShapeType="1"/>
          </p:cNvSpPr>
          <p:nvPr/>
        </p:nvSpPr>
        <p:spPr bwMode="auto">
          <a:xfrm>
            <a:off x="1557338" y="3763963"/>
            <a:ext cx="349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6" name="Line 56"/>
          <p:cNvSpPr>
            <a:spLocks noChangeShapeType="1"/>
          </p:cNvSpPr>
          <p:nvPr/>
        </p:nvSpPr>
        <p:spPr bwMode="auto">
          <a:xfrm>
            <a:off x="1557338" y="3359150"/>
            <a:ext cx="349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7" name="Line 57"/>
          <p:cNvSpPr>
            <a:spLocks noChangeShapeType="1"/>
          </p:cNvSpPr>
          <p:nvPr/>
        </p:nvSpPr>
        <p:spPr bwMode="auto">
          <a:xfrm>
            <a:off x="1557338" y="2952750"/>
            <a:ext cx="349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8" name="Line 58"/>
          <p:cNvSpPr>
            <a:spLocks noChangeShapeType="1"/>
          </p:cNvSpPr>
          <p:nvPr/>
        </p:nvSpPr>
        <p:spPr bwMode="auto">
          <a:xfrm>
            <a:off x="1557338" y="2546350"/>
            <a:ext cx="349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9" name="Line 59"/>
          <p:cNvSpPr>
            <a:spLocks noChangeShapeType="1"/>
          </p:cNvSpPr>
          <p:nvPr/>
        </p:nvSpPr>
        <p:spPr bwMode="auto">
          <a:xfrm>
            <a:off x="1557338" y="2157413"/>
            <a:ext cx="349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60" name="Line 60"/>
          <p:cNvSpPr>
            <a:spLocks noChangeShapeType="1"/>
          </p:cNvSpPr>
          <p:nvPr/>
        </p:nvSpPr>
        <p:spPr bwMode="auto">
          <a:xfrm>
            <a:off x="1557338" y="1752600"/>
            <a:ext cx="349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63" name="Rectangle 63"/>
          <p:cNvSpPr>
            <a:spLocks noChangeArrowheads="1"/>
          </p:cNvSpPr>
          <p:nvPr/>
        </p:nvSpPr>
        <p:spPr bwMode="auto">
          <a:xfrm>
            <a:off x="1577975" y="6324600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0</a:t>
            </a:r>
          </a:p>
        </p:txBody>
      </p:sp>
      <p:sp>
        <p:nvSpPr>
          <p:cNvPr id="563264" name="Rectangle 64"/>
          <p:cNvSpPr>
            <a:spLocks noChangeArrowheads="1"/>
          </p:cNvSpPr>
          <p:nvPr/>
        </p:nvSpPr>
        <p:spPr bwMode="auto">
          <a:xfrm>
            <a:off x="2492375" y="632460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10</a:t>
            </a:r>
          </a:p>
        </p:txBody>
      </p:sp>
      <p:sp>
        <p:nvSpPr>
          <p:cNvPr id="563265" name="Rectangle 65"/>
          <p:cNvSpPr>
            <a:spLocks noChangeArrowheads="1"/>
          </p:cNvSpPr>
          <p:nvPr/>
        </p:nvSpPr>
        <p:spPr bwMode="auto">
          <a:xfrm>
            <a:off x="3468688" y="632460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20</a:t>
            </a:r>
          </a:p>
        </p:txBody>
      </p:sp>
      <p:sp>
        <p:nvSpPr>
          <p:cNvPr id="563266" name="Rectangle 66"/>
          <p:cNvSpPr>
            <a:spLocks noChangeArrowheads="1"/>
          </p:cNvSpPr>
          <p:nvPr/>
        </p:nvSpPr>
        <p:spPr bwMode="auto">
          <a:xfrm>
            <a:off x="4433888" y="632460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30</a:t>
            </a:r>
          </a:p>
        </p:txBody>
      </p:sp>
      <p:sp>
        <p:nvSpPr>
          <p:cNvPr id="563267" name="Rectangle 67"/>
          <p:cNvSpPr>
            <a:spLocks noChangeArrowheads="1"/>
          </p:cNvSpPr>
          <p:nvPr/>
        </p:nvSpPr>
        <p:spPr bwMode="auto">
          <a:xfrm>
            <a:off x="5408613" y="632460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40</a:t>
            </a:r>
          </a:p>
        </p:txBody>
      </p:sp>
      <p:sp>
        <p:nvSpPr>
          <p:cNvPr id="563268" name="Rectangle 68"/>
          <p:cNvSpPr>
            <a:spLocks noChangeArrowheads="1"/>
          </p:cNvSpPr>
          <p:nvPr/>
        </p:nvSpPr>
        <p:spPr bwMode="auto">
          <a:xfrm>
            <a:off x="6373813" y="632460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50</a:t>
            </a:r>
          </a:p>
        </p:txBody>
      </p:sp>
      <p:sp>
        <p:nvSpPr>
          <p:cNvPr id="563269" name="Rectangle 69"/>
          <p:cNvSpPr>
            <a:spLocks noChangeArrowheads="1"/>
          </p:cNvSpPr>
          <p:nvPr/>
        </p:nvSpPr>
        <p:spPr bwMode="auto">
          <a:xfrm>
            <a:off x="7350125" y="632460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60</a:t>
            </a:r>
          </a:p>
        </p:txBody>
      </p:sp>
      <p:sp>
        <p:nvSpPr>
          <p:cNvPr id="563270" name="Rectangle 70"/>
          <p:cNvSpPr>
            <a:spLocks noChangeArrowheads="1"/>
          </p:cNvSpPr>
          <p:nvPr/>
        </p:nvSpPr>
        <p:spPr bwMode="auto">
          <a:xfrm>
            <a:off x="8313738" y="632460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70</a:t>
            </a:r>
          </a:p>
        </p:txBody>
      </p:sp>
      <p:sp>
        <p:nvSpPr>
          <p:cNvPr id="563271" name="Rectangle 71"/>
          <p:cNvSpPr>
            <a:spLocks noChangeArrowheads="1"/>
          </p:cNvSpPr>
          <p:nvPr/>
        </p:nvSpPr>
        <p:spPr bwMode="auto">
          <a:xfrm>
            <a:off x="873125" y="5848350"/>
            <a:ext cx="581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Bolivia</a:t>
            </a:r>
          </a:p>
        </p:txBody>
      </p:sp>
      <p:sp>
        <p:nvSpPr>
          <p:cNvPr id="563272" name="Rectangle 72"/>
          <p:cNvSpPr>
            <a:spLocks noChangeArrowheads="1"/>
          </p:cNvSpPr>
          <p:nvPr/>
        </p:nvSpPr>
        <p:spPr bwMode="auto">
          <a:xfrm>
            <a:off x="685800" y="5440363"/>
            <a:ext cx="7985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Paraguay</a:t>
            </a:r>
          </a:p>
        </p:txBody>
      </p:sp>
      <p:sp>
        <p:nvSpPr>
          <p:cNvPr id="563273" name="Rectangle 73"/>
          <p:cNvSpPr>
            <a:spLocks noChangeArrowheads="1"/>
          </p:cNvSpPr>
          <p:nvPr/>
        </p:nvSpPr>
        <p:spPr bwMode="auto">
          <a:xfrm>
            <a:off x="758825" y="5035550"/>
            <a:ext cx="709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Ecuador</a:t>
            </a:r>
          </a:p>
        </p:txBody>
      </p:sp>
      <p:sp>
        <p:nvSpPr>
          <p:cNvPr id="563274" name="Rectangle 74"/>
          <p:cNvSpPr>
            <a:spLocks noChangeArrowheads="1"/>
          </p:cNvSpPr>
          <p:nvPr/>
        </p:nvSpPr>
        <p:spPr bwMode="auto">
          <a:xfrm>
            <a:off x="993775" y="4629150"/>
            <a:ext cx="4333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Chile</a:t>
            </a:r>
          </a:p>
        </p:txBody>
      </p:sp>
      <p:sp>
        <p:nvSpPr>
          <p:cNvPr id="563275" name="Rectangle 75"/>
          <p:cNvSpPr>
            <a:spLocks noChangeArrowheads="1"/>
          </p:cNvSpPr>
          <p:nvPr/>
        </p:nvSpPr>
        <p:spPr bwMode="auto">
          <a:xfrm>
            <a:off x="1008063" y="4241800"/>
            <a:ext cx="3952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Perú</a:t>
            </a:r>
          </a:p>
        </p:txBody>
      </p:sp>
      <p:sp>
        <p:nvSpPr>
          <p:cNvPr id="563276" name="Rectangle 76"/>
          <p:cNvSpPr>
            <a:spLocks noChangeArrowheads="1"/>
          </p:cNvSpPr>
          <p:nvPr/>
        </p:nvSpPr>
        <p:spPr bwMode="auto">
          <a:xfrm>
            <a:off x="609600" y="3836988"/>
            <a:ext cx="866775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Venezuela</a:t>
            </a:r>
          </a:p>
        </p:txBody>
      </p:sp>
      <p:sp>
        <p:nvSpPr>
          <p:cNvPr id="563277" name="Rectangle 77"/>
          <p:cNvSpPr>
            <a:spLocks noChangeArrowheads="1"/>
          </p:cNvSpPr>
          <p:nvPr/>
        </p:nvSpPr>
        <p:spPr bwMode="auto">
          <a:xfrm>
            <a:off x="930275" y="3429000"/>
            <a:ext cx="493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Brasil</a:t>
            </a:r>
          </a:p>
        </p:txBody>
      </p:sp>
      <p:sp>
        <p:nvSpPr>
          <p:cNvPr id="563278" name="Rectangle 78"/>
          <p:cNvSpPr>
            <a:spLocks noChangeArrowheads="1"/>
          </p:cNvSpPr>
          <p:nvPr/>
        </p:nvSpPr>
        <p:spPr bwMode="auto">
          <a:xfrm>
            <a:off x="747713" y="3041650"/>
            <a:ext cx="7191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Uruguay</a:t>
            </a:r>
          </a:p>
        </p:txBody>
      </p:sp>
      <p:sp>
        <p:nvSpPr>
          <p:cNvPr id="563279" name="Rectangle 79"/>
          <p:cNvSpPr>
            <a:spLocks noChangeArrowheads="1"/>
          </p:cNvSpPr>
          <p:nvPr/>
        </p:nvSpPr>
        <p:spPr bwMode="auto">
          <a:xfrm>
            <a:off x="842963" y="2635250"/>
            <a:ext cx="600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México</a:t>
            </a:r>
          </a:p>
        </p:txBody>
      </p:sp>
      <p:sp>
        <p:nvSpPr>
          <p:cNvPr id="563280" name="Rectangle 80"/>
          <p:cNvSpPr>
            <a:spLocks noChangeArrowheads="1"/>
          </p:cNvSpPr>
          <p:nvPr/>
        </p:nvSpPr>
        <p:spPr bwMode="auto">
          <a:xfrm>
            <a:off x="709613" y="2228850"/>
            <a:ext cx="8080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Colombia</a:t>
            </a:r>
          </a:p>
        </p:txBody>
      </p:sp>
      <p:sp>
        <p:nvSpPr>
          <p:cNvPr id="563281" name="Rectangle 81"/>
          <p:cNvSpPr>
            <a:spLocks noChangeArrowheads="1"/>
          </p:cNvSpPr>
          <p:nvPr/>
        </p:nvSpPr>
        <p:spPr bwMode="auto">
          <a:xfrm>
            <a:off x="658813" y="182245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Argentina</a:t>
            </a:r>
          </a:p>
        </p:txBody>
      </p:sp>
      <p:sp>
        <p:nvSpPr>
          <p:cNvPr id="563282" name="Rectangle 82"/>
          <p:cNvSpPr>
            <a:spLocks noChangeArrowheads="1"/>
          </p:cNvSpPr>
          <p:nvPr/>
        </p:nvSpPr>
        <p:spPr bwMode="auto">
          <a:xfrm>
            <a:off x="7162800" y="5751513"/>
            <a:ext cx="12493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7F7F7"/>
                </a:solidFill>
              </a:rPr>
              <a:t>NTM Incidence</a:t>
            </a:r>
          </a:p>
        </p:txBody>
      </p:sp>
      <p:sp>
        <p:nvSpPr>
          <p:cNvPr id="563287" name="Rectangle 87"/>
          <p:cNvSpPr>
            <a:spLocks noChangeArrowheads="1"/>
          </p:cNvSpPr>
          <p:nvPr/>
        </p:nvSpPr>
        <p:spPr bwMode="auto">
          <a:xfrm>
            <a:off x="7180263" y="2635250"/>
            <a:ext cx="13477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88" name="Rectangle 88"/>
          <p:cNvSpPr>
            <a:spLocks noChangeArrowheads="1"/>
          </p:cNvSpPr>
          <p:nvPr/>
        </p:nvSpPr>
        <p:spPr bwMode="auto">
          <a:xfrm>
            <a:off x="7113588" y="2652713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NTMs</a:t>
            </a:r>
          </a:p>
        </p:txBody>
      </p:sp>
      <p:sp>
        <p:nvSpPr>
          <p:cNvPr id="563289" name="Rectangle 89"/>
          <p:cNvSpPr>
            <a:spLocks noChangeArrowheads="1"/>
          </p:cNvSpPr>
          <p:nvPr/>
        </p:nvSpPr>
        <p:spPr bwMode="auto">
          <a:xfrm>
            <a:off x="6942138" y="3355975"/>
            <a:ext cx="1682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Technical Measures</a:t>
            </a:r>
          </a:p>
        </p:txBody>
      </p:sp>
      <p:sp>
        <p:nvSpPr>
          <p:cNvPr id="563290" name="Rectangle 90"/>
          <p:cNvSpPr>
            <a:spLocks noChangeArrowheads="1"/>
          </p:cNvSpPr>
          <p:nvPr/>
        </p:nvSpPr>
        <p:spPr bwMode="auto">
          <a:xfrm>
            <a:off x="6869113" y="4065588"/>
            <a:ext cx="18891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5F5F5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Quantitative Measures</a:t>
            </a:r>
          </a:p>
        </p:txBody>
      </p:sp>
      <p:sp>
        <p:nvSpPr>
          <p:cNvPr id="563292" name="Line 92"/>
          <p:cNvSpPr>
            <a:spLocks noChangeShapeType="1"/>
          </p:cNvSpPr>
          <p:nvPr/>
        </p:nvSpPr>
        <p:spPr bwMode="auto">
          <a:xfrm flipV="1">
            <a:off x="7543800" y="1935163"/>
            <a:ext cx="228600" cy="622300"/>
          </a:xfrm>
          <a:prstGeom prst="line">
            <a:avLst/>
          </a:prstGeom>
          <a:noFill/>
          <a:ln w="9525">
            <a:solidFill>
              <a:srgbClr val="6699FF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563293" name="Line 93"/>
          <p:cNvSpPr>
            <a:spLocks noChangeShapeType="1"/>
          </p:cNvSpPr>
          <p:nvPr/>
        </p:nvSpPr>
        <p:spPr bwMode="auto">
          <a:xfrm flipH="1" flipV="1">
            <a:off x="6019800" y="2057400"/>
            <a:ext cx="838200" cy="13160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63294" name="Line 94"/>
          <p:cNvSpPr>
            <a:spLocks noChangeShapeType="1"/>
          </p:cNvSpPr>
          <p:nvPr/>
        </p:nvSpPr>
        <p:spPr bwMode="auto">
          <a:xfrm flipH="1" flipV="1">
            <a:off x="5486400" y="2133600"/>
            <a:ext cx="1295400" cy="2033588"/>
          </a:xfrm>
          <a:prstGeom prst="line">
            <a:avLst/>
          </a:prstGeom>
          <a:noFill/>
          <a:ln w="9525">
            <a:solidFill>
              <a:srgbClr val="CE3C62"/>
            </a:solidFill>
            <a:round/>
            <a:headEnd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563295" name="Text Box 95"/>
          <p:cNvSpPr txBox="1">
            <a:spLocks noChangeArrowheads="1"/>
          </p:cNvSpPr>
          <p:nvPr/>
        </p:nvSpPr>
        <p:spPr bwMode="auto">
          <a:xfrm>
            <a:off x="4686300" y="304800"/>
            <a:ext cx="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endParaRPr lang="en-US" sz="3600">
              <a:solidFill>
                <a:srgbClr val="F8B666"/>
              </a:solidFill>
            </a:endParaRPr>
          </a:p>
        </p:txBody>
      </p:sp>
      <p:sp>
        <p:nvSpPr>
          <p:cNvPr id="563299" name="Text Box 99"/>
          <p:cNvSpPr txBox="1">
            <a:spLocks noChangeArrowheads="1"/>
          </p:cNvSpPr>
          <p:nvPr/>
        </p:nvSpPr>
        <p:spPr bwMode="auto">
          <a:xfrm>
            <a:off x="381000" y="381000"/>
            <a:ext cx="851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>
              <a:solidFill>
                <a:srgbClr val="F8B966"/>
              </a:solidFill>
            </a:endParaRPr>
          </a:p>
        </p:txBody>
      </p:sp>
      <p:sp>
        <p:nvSpPr>
          <p:cNvPr id="563300" name="Rectangle 100"/>
          <p:cNvSpPr>
            <a:spLocks noChangeArrowheads="1"/>
          </p:cNvSpPr>
          <p:nvPr/>
        </p:nvSpPr>
        <p:spPr bwMode="auto">
          <a:xfrm>
            <a:off x="228600" y="152400"/>
            <a:ext cx="861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800">
                <a:solidFill>
                  <a:srgbClr val="F8B966"/>
                </a:solidFill>
              </a:rPr>
              <a:t>MARKET ACCESS ISSUES IN RTAs</a:t>
            </a:r>
          </a:p>
          <a:p>
            <a:r>
              <a:rPr lang="en-US" sz="2800">
                <a:solidFill>
                  <a:srgbClr val="F8B966"/>
                </a:solidFill>
              </a:rPr>
              <a:t>Non-Tariff Measures</a:t>
            </a:r>
            <a:endParaRPr lang="en-US" sz="2000" b="0">
              <a:solidFill>
                <a:srgbClr val="F7F7F7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ChangeArrowheads="1"/>
          </p:cNvSpPr>
          <p:nvPr/>
        </p:nvSpPr>
        <p:spPr bwMode="auto">
          <a:xfrm>
            <a:off x="3324225" y="1143000"/>
            <a:ext cx="309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2000" b="0">
                <a:solidFill>
                  <a:srgbClr val="F7F7F7"/>
                </a:solidFill>
                <a:ea typeface="MS PGothic" pitchFamily="34" charset="-128"/>
              </a:rPr>
              <a:t>(</a:t>
            </a:r>
            <a:r>
              <a:rPr lang="en-US" altLang="ja-JP" sz="2000" b="0">
                <a:solidFill>
                  <a:srgbClr val="F7F7F7"/>
                </a:solidFill>
                <a:ea typeface="MS PGothic" pitchFamily="34" charset="-128"/>
              </a:rPr>
              <a:t>In millions of 1990 dollars)</a:t>
            </a:r>
            <a:r>
              <a:rPr lang="en-US" altLang="ja-JP" sz="1800">
                <a:solidFill>
                  <a:srgbClr val="F7F7F7"/>
                </a:solidFill>
                <a:ea typeface="MS PGothic" pitchFamily="34" charset="-128"/>
              </a:rPr>
              <a:t> </a:t>
            </a:r>
          </a:p>
        </p:txBody>
      </p:sp>
      <p:grpSp>
        <p:nvGrpSpPr>
          <p:cNvPr id="1257475" name="Group 3"/>
          <p:cNvGrpSpPr>
            <a:grpSpLocks/>
          </p:cNvGrpSpPr>
          <p:nvPr/>
        </p:nvGrpSpPr>
        <p:grpSpPr bwMode="auto">
          <a:xfrm>
            <a:off x="2365375" y="1690688"/>
            <a:ext cx="5564188" cy="4606925"/>
            <a:chOff x="1490" y="1065"/>
            <a:chExt cx="3505" cy="2902"/>
          </a:xfrm>
        </p:grpSpPr>
        <p:sp>
          <p:nvSpPr>
            <p:cNvPr id="1257476" name="Rectangle 4"/>
            <p:cNvSpPr>
              <a:spLocks noChangeArrowheads="1"/>
            </p:cNvSpPr>
            <p:nvPr/>
          </p:nvSpPr>
          <p:spPr bwMode="auto">
            <a:xfrm>
              <a:off x="1490" y="3932"/>
              <a:ext cx="3267" cy="35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77" name="Rectangle 5"/>
            <p:cNvSpPr>
              <a:spLocks noChangeArrowheads="1"/>
            </p:cNvSpPr>
            <p:nvPr/>
          </p:nvSpPr>
          <p:spPr bwMode="auto">
            <a:xfrm>
              <a:off x="1490" y="3813"/>
              <a:ext cx="2445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78" name="Rectangle 6"/>
            <p:cNvSpPr>
              <a:spLocks noChangeArrowheads="1"/>
            </p:cNvSpPr>
            <p:nvPr/>
          </p:nvSpPr>
          <p:spPr bwMode="auto">
            <a:xfrm>
              <a:off x="1490" y="3699"/>
              <a:ext cx="2275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79" name="Rectangle 7"/>
            <p:cNvSpPr>
              <a:spLocks noChangeArrowheads="1"/>
            </p:cNvSpPr>
            <p:nvPr/>
          </p:nvSpPr>
          <p:spPr bwMode="auto">
            <a:xfrm>
              <a:off x="1490" y="3579"/>
              <a:ext cx="2307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80" name="Rectangle 8"/>
            <p:cNvSpPr>
              <a:spLocks noChangeArrowheads="1"/>
            </p:cNvSpPr>
            <p:nvPr/>
          </p:nvSpPr>
          <p:spPr bwMode="auto">
            <a:xfrm>
              <a:off x="1490" y="3459"/>
              <a:ext cx="1963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81" name="Rectangle 9"/>
            <p:cNvSpPr>
              <a:spLocks noChangeArrowheads="1"/>
            </p:cNvSpPr>
            <p:nvPr/>
          </p:nvSpPr>
          <p:spPr bwMode="auto">
            <a:xfrm>
              <a:off x="1490" y="3339"/>
              <a:ext cx="1874" cy="35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82" name="Rectangle 10"/>
            <p:cNvSpPr>
              <a:spLocks noChangeArrowheads="1"/>
            </p:cNvSpPr>
            <p:nvPr/>
          </p:nvSpPr>
          <p:spPr bwMode="auto">
            <a:xfrm>
              <a:off x="1490" y="3225"/>
              <a:ext cx="1806" cy="35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83" name="Rectangle 11"/>
            <p:cNvSpPr>
              <a:spLocks noChangeArrowheads="1"/>
            </p:cNvSpPr>
            <p:nvPr/>
          </p:nvSpPr>
          <p:spPr bwMode="auto">
            <a:xfrm>
              <a:off x="1490" y="3106"/>
              <a:ext cx="1893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84" name="Rectangle 12"/>
            <p:cNvSpPr>
              <a:spLocks noChangeArrowheads="1"/>
            </p:cNvSpPr>
            <p:nvPr/>
          </p:nvSpPr>
          <p:spPr bwMode="auto">
            <a:xfrm>
              <a:off x="1490" y="2986"/>
              <a:ext cx="1555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85" name="Rectangle 13"/>
            <p:cNvSpPr>
              <a:spLocks noChangeArrowheads="1"/>
            </p:cNvSpPr>
            <p:nvPr/>
          </p:nvSpPr>
          <p:spPr bwMode="auto">
            <a:xfrm>
              <a:off x="1490" y="2872"/>
              <a:ext cx="1717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86" name="Rectangle 14"/>
            <p:cNvSpPr>
              <a:spLocks noChangeArrowheads="1"/>
            </p:cNvSpPr>
            <p:nvPr/>
          </p:nvSpPr>
          <p:spPr bwMode="auto">
            <a:xfrm>
              <a:off x="1490" y="2752"/>
              <a:ext cx="1755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87" name="Rectangle 15"/>
            <p:cNvSpPr>
              <a:spLocks noChangeArrowheads="1"/>
            </p:cNvSpPr>
            <p:nvPr/>
          </p:nvSpPr>
          <p:spPr bwMode="auto">
            <a:xfrm>
              <a:off x="1490" y="2632"/>
              <a:ext cx="1743" cy="35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88" name="Rectangle 16"/>
            <p:cNvSpPr>
              <a:spLocks noChangeArrowheads="1"/>
            </p:cNvSpPr>
            <p:nvPr/>
          </p:nvSpPr>
          <p:spPr bwMode="auto">
            <a:xfrm>
              <a:off x="1490" y="2513"/>
              <a:ext cx="1385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89" name="Rectangle 17"/>
            <p:cNvSpPr>
              <a:spLocks noChangeArrowheads="1"/>
            </p:cNvSpPr>
            <p:nvPr/>
          </p:nvSpPr>
          <p:spPr bwMode="auto">
            <a:xfrm>
              <a:off x="1490" y="2399"/>
              <a:ext cx="1605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90" name="Rectangle 18"/>
            <p:cNvSpPr>
              <a:spLocks noChangeArrowheads="1"/>
            </p:cNvSpPr>
            <p:nvPr/>
          </p:nvSpPr>
          <p:spPr bwMode="auto">
            <a:xfrm>
              <a:off x="1490" y="2279"/>
              <a:ext cx="1316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91" name="Rectangle 19"/>
            <p:cNvSpPr>
              <a:spLocks noChangeArrowheads="1"/>
            </p:cNvSpPr>
            <p:nvPr/>
          </p:nvSpPr>
          <p:spPr bwMode="auto">
            <a:xfrm>
              <a:off x="1490" y="2159"/>
              <a:ext cx="1524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92" name="Rectangle 20"/>
            <p:cNvSpPr>
              <a:spLocks noChangeArrowheads="1"/>
            </p:cNvSpPr>
            <p:nvPr/>
          </p:nvSpPr>
          <p:spPr bwMode="auto">
            <a:xfrm>
              <a:off x="1490" y="2039"/>
              <a:ext cx="1555" cy="35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93" name="Rectangle 21"/>
            <p:cNvSpPr>
              <a:spLocks noChangeArrowheads="1"/>
            </p:cNvSpPr>
            <p:nvPr/>
          </p:nvSpPr>
          <p:spPr bwMode="auto">
            <a:xfrm>
              <a:off x="1490" y="1925"/>
              <a:ext cx="1273" cy="35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94" name="Rectangle 22"/>
            <p:cNvSpPr>
              <a:spLocks noChangeArrowheads="1"/>
            </p:cNvSpPr>
            <p:nvPr/>
          </p:nvSpPr>
          <p:spPr bwMode="auto">
            <a:xfrm>
              <a:off x="1490" y="1806"/>
              <a:ext cx="1372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95" name="Rectangle 23"/>
            <p:cNvSpPr>
              <a:spLocks noChangeArrowheads="1"/>
            </p:cNvSpPr>
            <p:nvPr/>
          </p:nvSpPr>
          <p:spPr bwMode="auto">
            <a:xfrm>
              <a:off x="1490" y="1686"/>
              <a:ext cx="984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96" name="Rectangle 24"/>
            <p:cNvSpPr>
              <a:spLocks noChangeArrowheads="1"/>
            </p:cNvSpPr>
            <p:nvPr/>
          </p:nvSpPr>
          <p:spPr bwMode="auto">
            <a:xfrm>
              <a:off x="1490" y="1572"/>
              <a:ext cx="1065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97" name="Rectangle 25"/>
            <p:cNvSpPr>
              <a:spLocks noChangeArrowheads="1"/>
            </p:cNvSpPr>
            <p:nvPr/>
          </p:nvSpPr>
          <p:spPr bwMode="auto">
            <a:xfrm>
              <a:off x="1490" y="1452"/>
              <a:ext cx="1002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98" name="Rectangle 26"/>
            <p:cNvSpPr>
              <a:spLocks noChangeArrowheads="1"/>
            </p:cNvSpPr>
            <p:nvPr/>
          </p:nvSpPr>
          <p:spPr bwMode="auto">
            <a:xfrm>
              <a:off x="1490" y="1332"/>
              <a:ext cx="814" cy="35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499" name="Rectangle 27"/>
            <p:cNvSpPr>
              <a:spLocks noChangeArrowheads="1"/>
            </p:cNvSpPr>
            <p:nvPr/>
          </p:nvSpPr>
          <p:spPr bwMode="auto">
            <a:xfrm>
              <a:off x="1490" y="1213"/>
              <a:ext cx="720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00" name="Rectangle 28"/>
            <p:cNvSpPr>
              <a:spLocks noChangeArrowheads="1"/>
            </p:cNvSpPr>
            <p:nvPr/>
          </p:nvSpPr>
          <p:spPr bwMode="auto">
            <a:xfrm>
              <a:off x="1490" y="1099"/>
              <a:ext cx="827" cy="34"/>
            </a:xfrm>
            <a:prstGeom prst="rect">
              <a:avLst/>
            </a:prstGeom>
            <a:solidFill>
              <a:srgbClr val="6699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01" name="Rectangle 29"/>
            <p:cNvSpPr>
              <a:spLocks noChangeArrowheads="1"/>
            </p:cNvSpPr>
            <p:nvPr/>
          </p:nvSpPr>
          <p:spPr bwMode="auto">
            <a:xfrm>
              <a:off x="1490" y="3898"/>
              <a:ext cx="3505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02" name="Rectangle 30"/>
            <p:cNvSpPr>
              <a:spLocks noChangeArrowheads="1"/>
            </p:cNvSpPr>
            <p:nvPr/>
          </p:nvSpPr>
          <p:spPr bwMode="auto">
            <a:xfrm>
              <a:off x="1490" y="3784"/>
              <a:ext cx="2620" cy="29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03" name="Rectangle 31"/>
            <p:cNvSpPr>
              <a:spLocks noChangeArrowheads="1"/>
            </p:cNvSpPr>
            <p:nvPr/>
          </p:nvSpPr>
          <p:spPr bwMode="auto">
            <a:xfrm>
              <a:off x="1490" y="3664"/>
              <a:ext cx="2602" cy="35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04" name="Rectangle 32"/>
            <p:cNvSpPr>
              <a:spLocks noChangeArrowheads="1"/>
            </p:cNvSpPr>
            <p:nvPr/>
          </p:nvSpPr>
          <p:spPr bwMode="auto">
            <a:xfrm>
              <a:off x="1490" y="3545"/>
              <a:ext cx="2376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05" name="Rectangle 33"/>
            <p:cNvSpPr>
              <a:spLocks noChangeArrowheads="1"/>
            </p:cNvSpPr>
            <p:nvPr/>
          </p:nvSpPr>
          <p:spPr bwMode="auto">
            <a:xfrm>
              <a:off x="1490" y="3425"/>
              <a:ext cx="2270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06" name="Rectangle 34"/>
            <p:cNvSpPr>
              <a:spLocks noChangeArrowheads="1"/>
            </p:cNvSpPr>
            <p:nvPr/>
          </p:nvSpPr>
          <p:spPr bwMode="auto">
            <a:xfrm>
              <a:off x="1490" y="3311"/>
              <a:ext cx="2150" cy="28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07" name="Rectangle 35"/>
            <p:cNvSpPr>
              <a:spLocks noChangeArrowheads="1"/>
            </p:cNvSpPr>
            <p:nvPr/>
          </p:nvSpPr>
          <p:spPr bwMode="auto">
            <a:xfrm>
              <a:off x="1490" y="3191"/>
              <a:ext cx="2107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08" name="Rectangle 36"/>
            <p:cNvSpPr>
              <a:spLocks noChangeArrowheads="1"/>
            </p:cNvSpPr>
            <p:nvPr/>
          </p:nvSpPr>
          <p:spPr bwMode="auto">
            <a:xfrm>
              <a:off x="1490" y="3071"/>
              <a:ext cx="2082" cy="35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09" name="Rectangle 37"/>
            <p:cNvSpPr>
              <a:spLocks noChangeArrowheads="1"/>
            </p:cNvSpPr>
            <p:nvPr/>
          </p:nvSpPr>
          <p:spPr bwMode="auto">
            <a:xfrm>
              <a:off x="1490" y="2957"/>
              <a:ext cx="1667" cy="29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10" name="Rectangle 38"/>
            <p:cNvSpPr>
              <a:spLocks noChangeArrowheads="1"/>
            </p:cNvSpPr>
            <p:nvPr/>
          </p:nvSpPr>
          <p:spPr bwMode="auto">
            <a:xfrm>
              <a:off x="1490" y="2838"/>
              <a:ext cx="1937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11" name="Rectangle 39"/>
            <p:cNvSpPr>
              <a:spLocks noChangeArrowheads="1"/>
            </p:cNvSpPr>
            <p:nvPr/>
          </p:nvSpPr>
          <p:spPr bwMode="auto">
            <a:xfrm>
              <a:off x="1490" y="2718"/>
              <a:ext cx="1912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12" name="Rectangle 40"/>
            <p:cNvSpPr>
              <a:spLocks noChangeArrowheads="1"/>
            </p:cNvSpPr>
            <p:nvPr/>
          </p:nvSpPr>
          <p:spPr bwMode="auto">
            <a:xfrm>
              <a:off x="1490" y="2598"/>
              <a:ext cx="1849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13" name="Rectangle 41"/>
            <p:cNvSpPr>
              <a:spLocks noChangeArrowheads="1"/>
            </p:cNvSpPr>
            <p:nvPr/>
          </p:nvSpPr>
          <p:spPr bwMode="auto">
            <a:xfrm>
              <a:off x="1490" y="2484"/>
              <a:ext cx="1799" cy="29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14" name="Rectangle 42"/>
            <p:cNvSpPr>
              <a:spLocks noChangeArrowheads="1"/>
            </p:cNvSpPr>
            <p:nvPr/>
          </p:nvSpPr>
          <p:spPr bwMode="auto">
            <a:xfrm>
              <a:off x="1490" y="2364"/>
              <a:ext cx="1786" cy="35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15" name="Rectangle 43"/>
            <p:cNvSpPr>
              <a:spLocks noChangeArrowheads="1"/>
            </p:cNvSpPr>
            <p:nvPr/>
          </p:nvSpPr>
          <p:spPr bwMode="auto">
            <a:xfrm>
              <a:off x="1490" y="2245"/>
              <a:ext cx="1692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16" name="Rectangle 44"/>
            <p:cNvSpPr>
              <a:spLocks noChangeArrowheads="1"/>
            </p:cNvSpPr>
            <p:nvPr/>
          </p:nvSpPr>
          <p:spPr bwMode="auto">
            <a:xfrm>
              <a:off x="1490" y="2125"/>
              <a:ext cx="1667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17" name="Rectangle 45"/>
            <p:cNvSpPr>
              <a:spLocks noChangeArrowheads="1"/>
            </p:cNvSpPr>
            <p:nvPr/>
          </p:nvSpPr>
          <p:spPr bwMode="auto">
            <a:xfrm>
              <a:off x="1490" y="2011"/>
              <a:ext cx="1667" cy="28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18" name="Rectangle 46"/>
            <p:cNvSpPr>
              <a:spLocks noChangeArrowheads="1"/>
            </p:cNvSpPr>
            <p:nvPr/>
          </p:nvSpPr>
          <p:spPr bwMode="auto">
            <a:xfrm>
              <a:off x="1490" y="1891"/>
              <a:ext cx="1454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19" name="Rectangle 47"/>
            <p:cNvSpPr>
              <a:spLocks noChangeArrowheads="1"/>
            </p:cNvSpPr>
            <p:nvPr/>
          </p:nvSpPr>
          <p:spPr bwMode="auto">
            <a:xfrm>
              <a:off x="1490" y="1771"/>
              <a:ext cx="1379" cy="35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20" name="Rectangle 48"/>
            <p:cNvSpPr>
              <a:spLocks noChangeArrowheads="1"/>
            </p:cNvSpPr>
            <p:nvPr/>
          </p:nvSpPr>
          <p:spPr bwMode="auto">
            <a:xfrm>
              <a:off x="1490" y="1657"/>
              <a:ext cx="1360" cy="29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21" name="Rectangle 49"/>
            <p:cNvSpPr>
              <a:spLocks noChangeArrowheads="1"/>
            </p:cNvSpPr>
            <p:nvPr/>
          </p:nvSpPr>
          <p:spPr bwMode="auto">
            <a:xfrm>
              <a:off x="1490" y="1538"/>
              <a:ext cx="1354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22" name="Rectangle 50"/>
            <p:cNvSpPr>
              <a:spLocks noChangeArrowheads="1"/>
            </p:cNvSpPr>
            <p:nvPr/>
          </p:nvSpPr>
          <p:spPr bwMode="auto">
            <a:xfrm>
              <a:off x="1490" y="1418"/>
              <a:ext cx="1347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23" name="Rectangle 51"/>
            <p:cNvSpPr>
              <a:spLocks noChangeArrowheads="1"/>
            </p:cNvSpPr>
            <p:nvPr/>
          </p:nvSpPr>
          <p:spPr bwMode="auto">
            <a:xfrm>
              <a:off x="1490" y="1298"/>
              <a:ext cx="1316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24" name="Rectangle 52"/>
            <p:cNvSpPr>
              <a:spLocks noChangeArrowheads="1"/>
            </p:cNvSpPr>
            <p:nvPr/>
          </p:nvSpPr>
          <p:spPr bwMode="auto">
            <a:xfrm>
              <a:off x="1490" y="1184"/>
              <a:ext cx="1078" cy="29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25" name="Rectangle 53"/>
            <p:cNvSpPr>
              <a:spLocks noChangeArrowheads="1"/>
            </p:cNvSpPr>
            <p:nvPr/>
          </p:nvSpPr>
          <p:spPr bwMode="auto">
            <a:xfrm>
              <a:off x="1490" y="1065"/>
              <a:ext cx="1034" cy="34"/>
            </a:xfrm>
            <a:prstGeom prst="rect">
              <a:avLst/>
            </a:prstGeom>
            <a:solidFill>
              <a:srgbClr val="FFFF66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57526" name="Group 54"/>
          <p:cNvGrpSpPr>
            <a:grpSpLocks/>
          </p:cNvGrpSpPr>
          <p:nvPr/>
        </p:nvGrpSpPr>
        <p:grpSpPr bwMode="auto">
          <a:xfrm>
            <a:off x="2355850" y="6332538"/>
            <a:ext cx="6421438" cy="250825"/>
            <a:chOff x="1484" y="3989"/>
            <a:chExt cx="4045" cy="158"/>
          </a:xfrm>
        </p:grpSpPr>
        <p:sp>
          <p:nvSpPr>
            <p:cNvPr id="1257527" name="Line 55"/>
            <p:cNvSpPr>
              <a:spLocks noChangeShapeType="1"/>
            </p:cNvSpPr>
            <p:nvPr/>
          </p:nvSpPr>
          <p:spPr bwMode="auto">
            <a:xfrm>
              <a:off x="1490" y="3989"/>
              <a:ext cx="40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28" name="Line 56"/>
            <p:cNvSpPr>
              <a:spLocks noChangeShapeType="1"/>
            </p:cNvSpPr>
            <p:nvPr/>
          </p:nvSpPr>
          <p:spPr bwMode="auto">
            <a:xfrm flipV="1">
              <a:off x="2066" y="398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29" name="Line 57"/>
            <p:cNvSpPr>
              <a:spLocks noChangeShapeType="1"/>
            </p:cNvSpPr>
            <p:nvPr/>
          </p:nvSpPr>
          <p:spPr bwMode="auto">
            <a:xfrm flipV="1">
              <a:off x="2644" y="398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30" name="Line 58"/>
            <p:cNvSpPr>
              <a:spLocks noChangeShapeType="1"/>
            </p:cNvSpPr>
            <p:nvPr/>
          </p:nvSpPr>
          <p:spPr bwMode="auto">
            <a:xfrm flipV="1">
              <a:off x="3220" y="398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31" name="Line 59"/>
            <p:cNvSpPr>
              <a:spLocks noChangeShapeType="1"/>
            </p:cNvSpPr>
            <p:nvPr/>
          </p:nvSpPr>
          <p:spPr bwMode="auto">
            <a:xfrm flipV="1">
              <a:off x="3797" y="398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32" name="Line 60"/>
            <p:cNvSpPr>
              <a:spLocks noChangeShapeType="1"/>
            </p:cNvSpPr>
            <p:nvPr/>
          </p:nvSpPr>
          <p:spPr bwMode="auto">
            <a:xfrm flipV="1">
              <a:off x="4374" y="398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33" name="Line 61"/>
            <p:cNvSpPr>
              <a:spLocks noChangeShapeType="1"/>
            </p:cNvSpPr>
            <p:nvPr/>
          </p:nvSpPr>
          <p:spPr bwMode="auto">
            <a:xfrm flipV="1">
              <a:off x="4951" y="398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34" name="Line 62"/>
            <p:cNvSpPr>
              <a:spLocks noChangeShapeType="1"/>
            </p:cNvSpPr>
            <p:nvPr/>
          </p:nvSpPr>
          <p:spPr bwMode="auto">
            <a:xfrm flipV="1">
              <a:off x="5528" y="3989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35" name="Rectangle 63"/>
            <p:cNvSpPr>
              <a:spLocks noChangeArrowheads="1"/>
            </p:cNvSpPr>
            <p:nvPr/>
          </p:nvSpPr>
          <p:spPr bwMode="auto">
            <a:xfrm>
              <a:off x="1484" y="4032"/>
              <a:ext cx="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1200" b="0">
                  <a:solidFill>
                    <a:srgbClr val="F7F7F7"/>
                  </a:solidFill>
                  <a:ea typeface="MS PGothic" pitchFamily="34" charset="-128"/>
                </a:rPr>
                <a:t>1</a:t>
              </a:r>
            </a:p>
          </p:txBody>
        </p:sp>
        <p:sp>
          <p:nvSpPr>
            <p:cNvPr id="1257536" name="Rectangle 64"/>
            <p:cNvSpPr>
              <a:spLocks noChangeArrowheads="1"/>
            </p:cNvSpPr>
            <p:nvPr/>
          </p:nvSpPr>
          <p:spPr bwMode="auto">
            <a:xfrm>
              <a:off x="2039" y="4032"/>
              <a:ext cx="1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1200" b="0">
                  <a:solidFill>
                    <a:srgbClr val="F7F7F7"/>
                  </a:solidFill>
                  <a:ea typeface="MS PGothic" pitchFamily="34" charset="-128"/>
                </a:rPr>
                <a:t>10</a:t>
              </a:r>
            </a:p>
          </p:txBody>
        </p:sp>
        <p:sp>
          <p:nvSpPr>
            <p:cNvPr id="1257537" name="Rectangle 65"/>
            <p:cNvSpPr>
              <a:spLocks noChangeArrowheads="1"/>
            </p:cNvSpPr>
            <p:nvPr/>
          </p:nvSpPr>
          <p:spPr bwMode="auto">
            <a:xfrm>
              <a:off x="2592" y="4032"/>
              <a:ext cx="1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1200" b="0">
                  <a:solidFill>
                    <a:srgbClr val="F7F7F7"/>
                  </a:solidFill>
                  <a:ea typeface="MS PGothic" pitchFamily="34" charset="-128"/>
                </a:rPr>
                <a:t>100</a:t>
              </a:r>
            </a:p>
          </p:txBody>
        </p:sp>
        <p:sp>
          <p:nvSpPr>
            <p:cNvPr id="1257538" name="Rectangle 66"/>
            <p:cNvSpPr>
              <a:spLocks noChangeArrowheads="1"/>
            </p:cNvSpPr>
            <p:nvPr/>
          </p:nvSpPr>
          <p:spPr bwMode="auto">
            <a:xfrm>
              <a:off x="3140" y="4032"/>
              <a:ext cx="23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1200" b="0">
                  <a:solidFill>
                    <a:srgbClr val="F7F7F7"/>
                  </a:solidFill>
                  <a:ea typeface="MS PGothic" pitchFamily="34" charset="-128"/>
                </a:rPr>
                <a:t>1,000</a:t>
              </a:r>
            </a:p>
          </p:txBody>
        </p:sp>
        <p:sp>
          <p:nvSpPr>
            <p:cNvPr id="1257539" name="Rectangle 67"/>
            <p:cNvSpPr>
              <a:spLocks noChangeArrowheads="1"/>
            </p:cNvSpPr>
            <p:nvPr/>
          </p:nvSpPr>
          <p:spPr bwMode="auto">
            <a:xfrm>
              <a:off x="3693" y="4032"/>
              <a:ext cx="29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1200" b="0">
                  <a:solidFill>
                    <a:srgbClr val="F7F7F7"/>
                  </a:solidFill>
                  <a:ea typeface="MS PGothic" pitchFamily="34" charset="-128"/>
                </a:rPr>
                <a:t>10,000</a:t>
              </a:r>
            </a:p>
          </p:txBody>
        </p:sp>
        <p:sp>
          <p:nvSpPr>
            <p:cNvPr id="1257540" name="Rectangle 68"/>
            <p:cNvSpPr>
              <a:spLocks noChangeArrowheads="1"/>
            </p:cNvSpPr>
            <p:nvPr/>
          </p:nvSpPr>
          <p:spPr bwMode="auto">
            <a:xfrm>
              <a:off x="4247" y="4032"/>
              <a:ext cx="34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1200" b="0">
                  <a:solidFill>
                    <a:srgbClr val="F7F7F7"/>
                  </a:solidFill>
                  <a:ea typeface="MS PGothic" pitchFamily="34" charset="-128"/>
                </a:rPr>
                <a:t>100,000</a:t>
              </a:r>
            </a:p>
          </p:txBody>
        </p:sp>
        <p:sp>
          <p:nvSpPr>
            <p:cNvPr id="1257541" name="Rectangle 69"/>
            <p:cNvSpPr>
              <a:spLocks noChangeArrowheads="1"/>
            </p:cNvSpPr>
            <p:nvPr/>
          </p:nvSpPr>
          <p:spPr bwMode="auto">
            <a:xfrm>
              <a:off x="4783" y="4032"/>
              <a:ext cx="42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ja-JP" altLang="en-US" sz="1200" b="0">
                  <a:solidFill>
                    <a:srgbClr val="F7F7F7"/>
                  </a:solidFill>
                  <a:ea typeface="MS PGothic" pitchFamily="34" charset="-128"/>
                </a:rPr>
                <a:t>1,000,000</a:t>
              </a:r>
            </a:p>
          </p:txBody>
        </p:sp>
      </p:grpSp>
      <p:grpSp>
        <p:nvGrpSpPr>
          <p:cNvPr id="1257542" name="Group 70"/>
          <p:cNvGrpSpPr>
            <a:grpSpLocks/>
          </p:cNvGrpSpPr>
          <p:nvPr/>
        </p:nvGrpSpPr>
        <p:grpSpPr bwMode="auto">
          <a:xfrm>
            <a:off x="150813" y="1644650"/>
            <a:ext cx="2214562" cy="4756150"/>
            <a:chOff x="95" y="1036"/>
            <a:chExt cx="1395" cy="2996"/>
          </a:xfrm>
        </p:grpSpPr>
        <p:sp>
          <p:nvSpPr>
            <p:cNvPr id="1257543" name="Line 71"/>
            <p:cNvSpPr>
              <a:spLocks noChangeShapeType="1"/>
            </p:cNvSpPr>
            <p:nvPr/>
          </p:nvSpPr>
          <p:spPr bwMode="auto">
            <a:xfrm flipV="1">
              <a:off x="1490" y="3989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44" name="Line 72"/>
            <p:cNvSpPr>
              <a:spLocks noChangeShapeType="1"/>
            </p:cNvSpPr>
            <p:nvPr/>
          </p:nvSpPr>
          <p:spPr bwMode="auto">
            <a:xfrm>
              <a:off x="1490" y="1036"/>
              <a:ext cx="0" cy="29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45" name="Line 73"/>
            <p:cNvSpPr>
              <a:spLocks noChangeShapeType="1"/>
            </p:cNvSpPr>
            <p:nvPr/>
          </p:nvSpPr>
          <p:spPr bwMode="auto">
            <a:xfrm>
              <a:off x="1470" y="3989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46" name="Line 74"/>
            <p:cNvSpPr>
              <a:spLocks noChangeShapeType="1"/>
            </p:cNvSpPr>
            <p:nvPr/>
          </p:nvSpPr>
          <p:spPr bwMode="auto">
            <a:xfrm>
              <a:off x="1470" y="3870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47" name="Line 75"/>
            <p:cNvSpPr>
              <a:spLocks noChangeShapeType="1"/>
            </p:cNvSpPr>
            <p:nvPr/>
          </p:nvSpPr>
          <p:spPr bwMode="auto">
            <a:xfrm>
              <a:off x="1470" y="3756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48" name="Line 76"/>
            <p:cNvSpPr>
              <a:spLocks noChangeShapeType="1"/>
            </p:cNvSpPr>
            <p:nvPr/>
          </p:nvSpPr>
          <p:spPr bwMode="auto">
            <a:xfrm>
              <a:off x="1470" y="3636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49" name="Line 77"/>
            <p:cNvSpPr>
              <a:spLocks noChangeShapeType="1"/>
            </p:cNvSpPr>
            <p:nvPr/>
          </p:nvSpPr>
          <p:spPr bwMode="auto">
            <a:xfrm>
              <a:off x="1470" y="3516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50" name="Line 78"/>
            <p:cNvSpPr>
              <a:spLocks noChangeShapeType="1"/>
            </p:cNvSpPr>
            <p:nvPr/>
          </p:nvSpPr>
          <p:spPr bwMode="auto">
            <a:xfrm>
              <a:off x="1470" y="3396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51" name="Line 79"/>
            <p:cNvSpPr>
              <a:spLocks noChangeShapeType="1"/>
            </p:cNvSpPr>
            <p:nvPr/>
          </p:nvSpPr>
          <p:spPr bwMode="auto">
            <a:xfrm>
              <a:off x="1470" y="3282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52" name="Line 80"/>
            <p:cNvSpPr>
              <a:spLocks noChangeShapeType="1"/>
            </p:cNvSpPr>
            <p:nvPr/>
          </p:nvSpPr>
          <p:spPr bwMode="auto">
            <a:xfrm>
              <a:off x="1470" y="3163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53" name="Line 81"/>
            <p:cNvSpPr>
              <a:spLocks noChangeShapeType="1"/>
            </p:cNvSpPr>
            <p:nvPr/>
          </p:nvSpPr>
          <p:spPr bwMode="auto">
            <a:xfrm>
              <a:off x="1470" y="3043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54" name="Line 82"/>
            <p:cNvSpPr>
              <a:spLocks noChangeShapeType="1"/>
            </p:cNvSpPr>
            <p:nvPr/>
          </p:nvSpPr>
          <p:spPr bwMode="auto">
            <a:xfrm>
              <a:off x="1470" y="2929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55" name="Line 83"/>
            <p:cNvSpPr>
              <a:spLocks noChangeShapeType="1"/>
            </p:cNvSpPr>
            <p:nvPr/>
          </p:nvSpPr>
          <p:spPr bwMode="auto">
            <a:xfrm>
              <a:off x="1470" y="2809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56" name="Line 84"/>
            <p:cNvSpPr>
              <a:spLocks noChangeShapeType="1"/>
            </p:cNvSpPr>
            <p:nvPr/>
          </p:nvSpPr>
          <p:spPr bwMode="auto">
            <a:xfrm>
              <a:off x="1470" y="2689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57" name="Line 85"/>
            <p:cNvSpPr>
              <a:spLocks noChangeShapeType="1"/>
            </p:cNvSpPr>
            <p:nvPr/>
          </p:nvSpPr>
          <p:spPr bwMode="auto">
            <a:xfrm>
              <a:off x="1470" y="2570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58" name="Line 86"/>
            <p:cNvSpPr>
              <a:spLocks noChangeShapeType="1"/>
            </p:cNvSpPr>
            <p:nvPr/>
          </p:nvSpPr>
          <p:spPr bwMode="auto">
            <a:xfrm>
              <a:off x="1470" y="2456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59" name="Line 87"/>
            <p:cNvSpPr>
              <a:spLocks noChangeShapeType="1"/>
            </p:cNvSpPr>
            <p:nvPr/>
          </p:nvSpPr>
          <p:spPr bwMode="auto">
            <a:xfrm>
              <a:off x="1470" y="2336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60" name="Line 88"/>
            <p:cNvSpPr>
              <a:spLocks noChangeShapeType="1"/>
            </p:cNvSpPr>
            <p:nvPr/>
          </p:nvSpPr>
          <p:spPr bwMode="auto">
            <a:xfrm>
              <a:off x="1470" y="2216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61" name="Line 89"/>
            <p:cNvSpPr>
              <a:spLocks noChangeShapeType="1"/>
            </p:cNvSpPr>
            <p:nvPr/>
          </p:nvSpPr>
          <p:spPr bwMode="auto">
            <a:xfrm>
              <a:off x="1470" y="2096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62" name="Line 90"/>
            <p:cNvSpPr>
              <a:spLocks noChangeShapeType="1"/>
            </p:cNvSpPr>
            <p:nvPr/>
          </p:nvSpPr>
          <p:spPr bwMode="auto">
            <a:xfrm>
              <a:off x="1470" y="1982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63" name="Line 91"/>
            <p:cNvSpPr>
              <a:spLocks noChangeShapeType="1"/>
            </p:cNvSpPr>
            <p:nvPr/>
          </p:nvSpPr>
          <p:spPr bwMode="auto">
            <a:xfrm>
              <a:off x="1470" y="1863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64" name="Line 92"/>
            <p:cNvSpPr>
              <a:spLocks noChangeShapeType="1"/>
            </p:cNvSpPr>
            <p:nvPr/>
          </p:nvSpPr>
          <p:spPr bwMode="auto">
            <a:xfrm>
              <a:off x="1470" y="1743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65" name="Line 93"/>
            <p:cNvSpPr>
              <a:spLocks noChangeShapeType="1"/>
            </p:cNvSpPr>
            <p:nvPr/>
          </p:nvSpPr>
          <p:spPr bwMode="auto">
            <a:xfrm>
              <a:off x="1470" y="1629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66" name="Line 94"/>
            <p:cNvSpPr>
              <a:spLocks noChangeShapeType="1"/>
            </p:cNvSpPr>
            <p:nvPr/>
          </p:nvSpPr>
          <p:spPr bwMode="auto">
            <a:xfrm>
              <a:off x="1470" y="1509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67" name="Line 95"/>
            <p:cNvSpPr>
              <a:spLocks noChangeShapeType="1"/>
            </p:cNvSpPr>
            <p:nvPr/>
          </p:nvSpPr>
          <p:spPr bwMode="auto">
            <a:xfrm>
              <a:off x="1470" y="1389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68" name="Line 96"/>
            <p:cNvSpPr>
              <a:spLocks noChangeShapeType="1"/>
            </p:cNvSpPr>
            <p:nvPr/>
          </p:nvSpPr>
          <p:spPr bwMode="auto">
            <a:xfrm>
              <a:off x="1470" y="1270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69" name="Line 97"/>
            <p:cNvSpPr>
              <a:spLocks noChangeShapeType="1"/>
            </p:cNvSpPr>
            <p:nvPr/>
          </p:nvSpPr>
          <p:spPr bwMode="auto">
            <a:xfrm>
              <a:off x="1470" y="1156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70" name="Line 98"/>
            <p:cNvSpPr>
              <a:spLocks noChangeShapeType="1"/>
            </p:cNvSpPr>
            <p:nvPr/>
          </p:nvSpPr>
          <p:spPr bwMode="auto">
            <a:xfrm>
              <a:off x="1470" y="1036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7571" name="Rectangle 99"/>
            <p:cNvSpPr>
              <a:spLocks noChangeArrowheads="1"/>
            </p:cNvSpPr>
            <p:nvPr/>
          </p:nvSpPr>
          <p:spPr bwMode="auto">
            <a:xfrm>
              <a:off x="1069" y="3898"/>
              <a:ext cx="3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NAFTA</a:t>
              </a:r>
            </a:p>
          </p:txBody>
        </p:sp>
        <p:sp>
          <p:nvSpPr>
            <p:cNvPr id="1257572" name="Rectangle 100"/>
            <p:cNvSpPr>
              <a:spLocks noChangeArrowheads="1"/>
            </p:cNvSpPr>
            <p:nvPr/>
          </p:nvSpPr>
          <p:spPr bwMode="auto">
            <a:xfrm>
              <a:off x="903" y="3778"/>
              <a:ext cx="54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Mexico-EU</a:t>
              </a:r>
            </a:p>
          </p:txBody>
        </p:sp>
        <p:sp>
          <p:nvSpPr>
            <p:cNvPr id="1257573" name="Rectangle 101"/>
            <p:cNvSpPr>
              <a:spLocks noChangeArrowheads="1"/>
            </p:cNvSpPr>
            <p:nvPr/>
          </p:nvSpPr>
          <p:spPr bwMode="auto">
            <a:xfrm>
              <a:off x="973" y="3659"/>
              <a:ext cx="46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Mercosur</a:t>
              </a:r>
            </a:p>
          </p:txBody>
        </p:sp>
        <p:sp>
          <p:nvSpPr>
            <p:cNvPr id="1257574" name="Rectangle 102"/>
            <p:cNvSpPr>
              <a:spLocks noChangeArrowheads="1"/>
            </p:cNvSpPr>
            <p:nvPr/>
          </p:nvSpPr>
          <p:spPr bwMode="auto">
            <a:xfrm>
              <a:off x="1008" y="3539"/>
              <a:ext cx="44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Chile-EU</a:t>
              </a:r>
            </a:p>
          </p:txBody>
        </p:sp>
        <p:sp>
          <p:nvSpPr>
            <p:cNvPr id="1257575" name="Rectangle 103"/>
            <p:cNvSpPr>
              <a:spLocks noChangeArrowheads="1"/>
            </p:cNvSpPr>
            <p:nvPr/>
          </p:nvSpPr>
          <p:spPr bwMode="auto">
            <a:xfrm>
              <a:off x="1283" y="3425"/>
              <a:ext cx="1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AC</a:t>
              </a:r>
            </a:p>
          </p:txBody>
        </p:sp>
        <p:sp>
          <p:nvSpPr>
            <p:cNvPr id="1257576" name="Rectangle 104"/>
            <p:cNvSpPr>
              <a:spLocks noChangeArrowheads="1"/>
            </p:cNvSpPr>
            <p:nvPr/>
          </p:nvSpPr>
          <p:spPr bwMode="auto">
            <a:xfrm>
              <a:off x="688" y="3305"/>
              <a:ext cx="75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Chile-Mercosur</a:t>
              </a:r>
            </a:p>
          </p:txBody>
        </p:sp>
        <p:sp>
          <p:nvSpPr>
            <p:cNvPr id="1257577" name="Rectangle 105"/>
            <p:cNvSpPr>
              <a:spLocks noChangeArrowheads="1"/>
            </p:cNvSpPr>
            <p:nvPr/>
          </p:nvSpPr>
          <p:spPr bwMode="auto">
            <a:xfrm>
              <a:off x="1101" y="3185"/>
              <a:ext cx="3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CACM</a:t>
              </a:r>
            </a:p>
          </p:txBody>
        </p:sp>
        <p:sp>
          <p:nvSpPr>
            <p:cNvPr id="1257578" name="Rectangle 106"/>
            <p:cNvSpPr>
              <a:spLocks noChangeArrowheads="1"/>
            </p:cNvSpPr>
            <p:nvPr/>
          </p:nvSpPr>
          <p:spPr bwMode="auto">
            <a:xfrm>
              <a:off x="1261" y="3071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G-3</a:t>
              </a:r>
            </a:p>
          </p:txBody>
        </p:sp>
        <p:sp>
          <p:nvSpPr>
            <p:cNvPr id="1257579" name="Rectangle 107"/>
            <p:cNvSpPr>
              <a:spLocks noChangeArrowheads="1"/>
            </p:cNvSpPr>
            <p:nvPr/>
          </p:nvSpPr>
          <p:spPr bwMode="auto">
            <a:xfrm>
              <a:off x="800" y="2952"/>
              <a:ext cx="64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Chile-Mexico</a:t>
              </a:r>
            </a:p>
          </p:txBody>
        </p:sp>
        <p:sp>
          <p:nvSpPr>
            <p:cNvPr id="1257580" name="Rectangle 108"/>
            <p:cNvSpPr>
              <a:spLocks noChangeArrowheads="1"/>
            </p:cNvSpPr>
            <p:nvPr/>
          </p:nvSpPr>
          <p:spPr bwMode="auto">
            <a:xfrm>
              <a:off x="913" y="2832"/>
              <a:ext cx="5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CARICOM</a:t>
              </a:r>
            </a:p>
          </p:txBody>
        </p:sp>
        <p:sp>
          <p:nvSpPr>
            <p:cNvPr id="1257581" name="Rectangle 109"/>
            <p:cNvSpPr>
              <a:spLocks noChangeArrowheads="1"/>
            </p:cNvSpPr>
            <p:nvPr/>
          </p:nvSpPr>
          <p:spPr bwMode="auto">
            <a:xfrm>
              <a:off x="761" y="2712"/>
              <a:ext cx="67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Mexico-EFTA</a:t>
              </a:r>
            </a:p>
          </p:txBody>
        </p:sp>
        <p:sp>
          <p:nvSpPr>
            <p:cNvPr id="1257582" name="Rectangle 110"/>
            <p:cNvSpPr>
              <a:spLocks noChangeArrowheads="1"/>
            </p:cNvSpPr>
            <p:nvPr/>
          </p:nvSpPr>
          <p:spPr bwMode="auto">
            <a:xfrm>
              <a:off x="605" y="2598"/>
              <a:ext cx="83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Bolivia-Mercosur</a:t>
              </a:r>
            </a:p>
          </p:txBody>
        </p:sp>
        <p:sp>
          <p:nvSpPr>
            <p:cNvPr id="1257583" name="Rectangle 111"/>
            <p:cNvSpPr>
              <a:spLocks noChangeArrowheads="1"/>
            </p:cNvSpPr>
            <p:nvPr/>
          </p:nvSpPr>
          <p:spPr bwMode="auto">
            <a:xfrm>
              <a:off x="922" y="2478"/>
              <a:ext cx="5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Chile-Peru</a:t>
              </a:r>
            </a:p>
          </p:txBody>
        </p:sp>
        <p:sp>
          <p:nvSpPr>
            <p:cNvPr id="1257584" name="Rectangle 112"/>
            <p:cNvSpPr>
              <a:spLocks noChangeArrowheads="1"/>
            </p:cNvSpPr>
            <p:nvPr/>
          </p:nvSpPr>
          <p:spPr bwMode="auto">
            <a:xfrm>
              <a:off x="776" y="2359"/>
              <a:ext cx="68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Chile-Canada</a:t>
              </a:r>
            </a:p>
          </p:txBody>
        </p:sp>
        <p:sp>
          <p:nvSpPr>
            <p:cNvPr id="1257585" name="Rectangle 113"/>
            <p:cNvSpPr>
              <a:spLocks noChangeArrowheads="1"/>
            </p:cNvSpPr>
            <p:nvPr/>
          </p:nvSpPr>
          <p:spPr bwMode="auto">
            <a:xfrm>
              <a:off x="504" y="2245"/>
              <a:ext cx="93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Costa Rica-Mexico</a:t>
              </a:r>
            </a:p>
          </p:txBody>
        </p:sp>
        <p:sp>
          <p:nvSpPr>
            <p:cNvPr id="1257586" name="Rectangle 114"/>
            <p:cNvSpPr>
              <a:spLocks noChangeArrowheads="1"/>
            </p:cNvSpPr>
            <p:nvPr/>
          </p:nvSpPr>
          <p:spPr bwMode="auto">
            <a:xfrm>
              <a:off x="650" y="2125"/>
              <a:ext cx="82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Chile-Venezuela</a:t>
              </a:r>
            </a:p>
          </p:txBody>
        </p:sp>
        <p:sp>
          <p:nvSpPr>
            <p:cNvPr id="1257587" name="Rectangle 115"/>
            <p:cNvSpPr>
              <a:spLocks noChangeArrowheads="1"/>
            </p:cNvSpPr>
            <p:nvPr/>
          </p:nvSpPr>
          <p:spPr bwMode="auto">
            <a:xfrm>
              <a:off x="685" y="2005"/>
              <a:ext cx="76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Colombia-Chile</a:t>
              </a:r>
            </a:p>
          </p:txBody>
        </p:sp>
        <p:sp>
          <p:nvSpPr>
            <p:cNvPr id="1257588" name="Rectangle 116"/>
            <p:cNvSpPr>
              <a:spLocks noChangeArrowheads="1"/>
            </p:cNvSpPr>
            <p:nvPr/>
          </p:nvSpPr>
          <p:spPr bwMode="auto">
            <a:xfrm>
              <a:off x="451" y="1886"/>
              <a:ext cx="10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Costa Rica- Canada</a:t>
              </a:r>
            </a:p>
          </p:txBody>
        </p:sp>
        <p:sp>
          <p:nvSpPr>
            <p:cNvPr id="1257589" name="Rectangle 117"/>
            <p:cNvSpPr>
              <a:spLocks noChangeArrowheads="1"/>
            </p:cNvSpPr>
            <p:nvPr/>
          </p:nvSpPr>
          <p:spPr bwMode="auto">
            <a:xfrm>
              <a:off x="794" y="1771"/>
              <a:ext cx="6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Mexico Israel</a:t>
              </a:r>
            </a:p>
          </p:txBody>
        </p:sp>
        <p:sp>
          <p:nvSpPr>
            <p:cNvPr id="1257590" name="Rectangle 118"/>
            <p:cNvSpPr>
              <a:spLocks noChangeArrowheads="1"/>
            </p:cNvSpPr>
            <p:nvPr/>
          </p:nvSpPr>
          <p:spPr bwMode="auto">
            <a:xfrm>
              <a:off x="819" y="1652"/>
              <a:ext cx="62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Chile-CACM</a:t>
              </a:r>
            </a:p>
          </p:txBody>
        </p:sp>
        <p:sp>
          <p:nvSpPr>
            <p:cNvPr id="1257591" name="Rectangle 119"/>
            <p:cNvSpPr>
              <a:spLocks noChangeArrowheads="1"/>
            </p:cNvSpPr>
            <p:nvPr/>
          </p:nvSpPr>
          <p:spPr bwMode="auto">
            <a:xfrm>
              <a:off x="551" y="1532"/>
              <a:ext cx="90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Mexico-Nicaragua</a:t>
              </a:r>
            </a:p>
          </p:txBody>
        </p:sp>
        <p:sp>
          <p:nvSpPr>
            <p:cNvPr id="1257592" name="Rectangle 120"/>
            <p:cNvSpPr>
              <a:spLocks noChangeArrowheads="1"/>
            </p:cNvSpPr>
            <p:nvPr/>
          </p:nvSpPr>
          <p:spPr bwMode="auto">
            <a:xfrm>
              <a:off x="288" y="1418"/>
              <a:ext cx="11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CACM-Dominican Rep.</a:t>
              </a:r>
            </a:p>
          </p:txBody>
        </p:sp>
        <p:sp>
          <p:nvSpPr>
            <p:cNvPr id="1257593" name="Rectangle 121"/>
            <p:cNvSpPr>
              <a:spLocks noChangeArrowheads="1"/>
            </p:cNvSpPr>
            <p:nvPr/>
          </p:nvSpPr>
          <p:spPr bwMode="auto">
            <a:xfrm>
              <a:off x="95" y="1298"/>
              <a:ext cx="136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CARICOM-Dominican Rep.</a:t>
              </a:r>
            </a:p>
          </p:txBody>
        </p:sp>
        <p:sp>
          <p:nvSpPr>
            <p:cNvPr id="1257594" name="Rectangle 122"/>
            <p:cNvSpPr>
              <a:spLocks noChangeArrowheads="1"/>
            </p:cNvSpPr>
            <p:nvPr/>
          </p:nvSpPr>
          <p:spPr bwMode="auto">
            <a:xfrm>
              <a:off x="717" y="1179"/>
              <a:ext cx="72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Bolivia-Mexico</a:t>
              </a:r>
            </a:p>
          </p:txBody>
        </p:sp>
        <p:sp>
          <p:nvSpPr>
            <p:cNvPr id="1257595" name="Rectangle 123"/>
            <p:cNvSpPr>
              <a:spLocks noChangeArrowheads="1"/>
            </p:cNvSpPr>
            <p:nvPr/>
          </p:nvSpPr>
          <p:spPr bwMode="auto">
            <a:xfrm>
              <a:off x="437" y="1059"/>
              <a:ext cx="102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b="0">
                  <a:solidFill>
                    <a:srgbClr val="F7F7F7"/>
                  </a:solidFill>
                  <a:ea typeface="MS PGothic" pitchFamily="34" charset="-128"/>
                </a:rPr>
                <a:t>El Salvador-Panama</a:t>
              </a:r>
            </a:p>
          </p:txBody>
        </p:sp>
      </p:grpSp>
      <p:sp>
        <p:nvSpPr>
          <p:cNvPr id="1257596" name="Rectangle 124"/>
          <p:cNvSpPr>
            <a:spLocks noChangeArrowheads="1"/>
          </p:cNvSpPr>
          <p:nvPr/>
        </p:nvSpPr>
        <p:spPr bwMode="auto">
          <a:xfrm>
            <a:off x="7462838" y="6630988"/>
            <a:ext cx="150653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ja-JP">
                <a:solidFill>
                  <a:srgbClr val="F7F7F7"/>
                </a:solidFill>
                <a:ea typeface="MS PGothic" pitchFamily="34" charset="-128"/>
              </a:rPr>
              <a:t>Logarithmic scale</a:t>
            </a:r>
            <a:endParaRPr lang="en-US" altLang="ja-JP" b="0">
              <a:solidFill>
                <a:srgbClr val="F7F7F7"/>
              </a:solidFill>
              <a:ea typeface="MS PGothic" pitchFamily="34" charset="-128"/>
            </a:endParaRPr>
          </a:p>
        </p:txBody>
      </p:sp>
      <p:sp>
        <p:nvSpPr>
          <p:cNvPr id="1257597" name="Rectangle 125"/>
          <p:cNvSpPr>
            <a:spLocks noChangeArrowheads="1"/>
          </p:cNvSpPr>
          <p:nvPr/>
        </p:nvSpPr>
        <p:spPr bwMode="auto">
          <a:xfrm>
            <a:off x="7696200" y="2346325"/>
            <a:ext cx="228600" cy="92075"/>
          </a:xfrm>
          <a:prstGeom prst="rect">
            <a:avLst/>
          </a:prstGeom>
          <a:solidFill>
            <a:srgbClr val="FFFF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7598" name="Rectangle 126"/>
          <p:cNvSpPr>
            <a:spLocks noChangeArrowheads="1"/>
          </p:cNvSpPr>
          <p:nvPr/>
        </p:nvSpPr>
        <p:spPr bwMode="auto">
          <a:xfrm>
            <a:off x="8064500" y="2301875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2000</a:t>
            </a:r>
          </a:p>
        </p:txBody>
      </p:sp>
      <p:sp>
        <p:nvSpPr>
          <p:cNvPr id="1257599" name="Rectangle 127"/>
          <p:cNvSpPr>
            <a:spLocks noChangeArrowheads="1"/>
          </p:cNvSpPr>
          <p:nvPr/>
        </p:nvSpPr>
        <p:spPr bwMode="auto">
          <a:xfrm>
            <a:off x="7696200" y="2133600"/>
            <a:ext cx="228600" cy="76200"/>
          </a:xfrm>
          <a:prstGeom prst="rect">
            <a:avLst/>
          </a:prstGeom>
          <a:solidFill>
            <a:srgbClr val="66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7600" name="Rectangle 128"/>
          <p:cNvSpPr>
            <a:spLocks noChangeArrowheads="1"/>
          </p:cNvSpPr>
          <p:nvPr/>
        </p:nvSpPr>
        <p:spPr bwMode="auto">
          <a:xfrm>
            <a:off x="8064500" y="2114550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>
                <a:solidFill>
                  <a:srgbClr val="66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1990</a:t>
            </a:r>
          </a:p>
        </p:txBody>
      </p:sp>
      <p:sp>
        <p:nvSpPr>
          <p:cNvPr id="1257601" name="Rectangle 129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990600"/>
          </a:xfrm>
        </p:spPr>
        <p:txBody>
          <a:bodyPr/>
          <a:lstStyle/>
          <a:p>
            <a:r>
              <a:rPr lang="en-US" altLang="ja-JP" sz="2800" b="1">
                <a:solidFill>
                  <a:srgbClr val="F8B966"/>
                </a:solidFill>
                <a:latin typeface="Arial" pitchFamily="34" charset="0"/>
                <a:ea typeface="MS PGothic" pitchFamily="34" charset="-128"/>
              </a:rPr>
              <a:t>Acuerdos de Libre Comercio and</a:t>
            </a:r>
            <a:br>
              <a:rPr lang="en-US" altLang="ja-JP" sz="2800" b="1">
                <a:solidFill>
                  <a:srgbClr val="F8B966"/>
                </a:solidFill>
                <a:latin typeface="Arial" pitchFamily="34" charset="0"/>
                <a:ea typeface="MS PGothic" pitchFamily="34" charset="-128"/>
              </a:rPr>
            </a:br>
            <a:r>
              <a:rPr lang="en-US" altLang="ja-JP" sz="2800" b="1">
                <a:solidFill>
                  <a:srgbClr val="F8B966"/>
                </a:solidFill>
                <a:latin typeface="Arial" pitchFamily="34" charset="0"/>
                <a:ea typeface="MS PGothic" pitchFamily="34" charset="-128"/>
              </a:rPr>
              <a:t>Intraregional trade, 1990 and 2000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>
                <a:solidFill>
                  <a:srgbClr val="F8B966"/>
                </a:solidFill>
              </a:rPr>
              <a:t>MARKET ACCESS ISSUES IN RTAs</a:t>
            </a:r>
          </a:p>
        </p:txBody>
      </p:sp>
      <p:sp>
        <p:nvSpPr>
          <p:cNvPr id="937987" name="Text Box 3"/>
          <p:cNvSpPr txBox="1">
            <a:spLocks noChangeArrowheads="1"/>
          </p:cNvSpPr>
          <p:nvPr/>
        </p:nvSpPr>
        <p:spPr bwMode="auto">
          <a:xfrm>
            <a:off x="334963" y="681038"/>
            <a:ext cx="851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8B966"/>
                </a:solidFill>
                <a:latin typeface="Times New Roman" pitchFamily="18" charset="0"/>
              </a:rPr>
              <a:t>Do Preferential Agreements matter for trade?</a:t>
            </a:r>
          </a:p>
        </p:txBody>
      </p:sp>
      <p:sp>
        <p:nvSpPr>
          <p:cNvPr id="937988" name="Text Box 4"/>
          <p:cNvSpPr txBox="1">
            <a:spLocks noChangeArrowheads="1"/>
          </p:cNvSpPr>
          <p:nvPr/>
        </p:nvSpPr>
        <p:spPr bwMode="auto">
          <a:xfrm>
            <a:off x="0" y="1371600"/>
            <a:ext cx="89916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Gravity Model Estimates</a:t>
            </a:r>
          </a:p>
          <a:p>
            <a:pPr marL="457200" indent="-457200"/>
            <a:endParaRPr lang="en-US" sz="3200">
              <a:solidFill>
                <a:srgbClr val="F8B966"/>
              </a:solidFill>
              <a:cs typeface="Arial" pitchFamily="34" charset="0"/>
            </a:endParaRPr>
          </a:p>
          <a:p>
            <a:pPr marL="457200" indent="-457200"/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ln (Bilateral Total Trade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ijt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) =</a:t>
            </a:r>
            <a:r>
              <a:rPr lang="en-US" sz="3200" b="0">
                <a:solidFill>
                  <a:srgbClr val="F8B966"/>
                </a:solidFill>
                <a:cs typeface="Arial" pitchFamily="34" charset="0"/>
              </a:rPr>
              <a:t/>
            </a:r>
            <a:br>
              <a:rPr lang="en-US" sz="3200" b="0">
                <a:solidFill>
                  <a:srgbClr val="F8B966"/>
                </a:solidFill>
                <a:cs typeface="Arial" pitchFamily="34" charset="0"/>
              </a:rPr>
            </a:br>
            <a:r>
              <a:rPr lang="en-US" sz="3200" i="1">
                <a:solidFill>
                  <a:srgbClr val="F8B9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en-US" sz="3200" baseline="-30000">
                <a:solidFill>
                  <a:srgbClr val="F8B966"/>
                </a:solidFill>
                <a:cs typeface="Arial" pitchFamily="34" charset="0"/>
              </a:rPr>
              <a:t>0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 + </a:t>
            </a:r>
            <a:r>
              <a:rPr lang="en-US" sz="3200" i="1">
                <a:solidFill>
                  <a:srgbClr val="F8B9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D</a:t>
            </a:r>
            <a:r>
              <a:rPr lang="en-US" sz="3200" i="1">
                <a:solidFill>
                  <a:srgbClr val="F8B966"/>
                </a:solidFill>
                <a:cs typeface="Arial" pitchFamily="34" charset="0"/>
              </a:rPr>
              <a:t> 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ln (Distance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ijt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)</a:t>
            </a:r>
            <a:r>
              <a:rPr lang="en-US" sz="3200" i="1">
                <a:solidFill>
                  <a:srgbClr val="F8B966"/>
                </a:solidFill>
                <a:cs typeface="Arial" pitchFamily="34" charset="0"/>
              </a:rPr>
              <a:t> 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+ </a:t>
            </a:r>
            <a:br>
              <a:rPr lang="en-US" sz="3200">
                <a:solidFill>
                  <a:srgbClr val="F8B966"/>
                </a:solidFill>
                <a:cs typeface="Arial" pitchFamily="34" charset="0"/>
              </a:rPr>
            </a:br>
            <a:r>
              <a:rPr lang="en-US" sz="3200" i="1">
                <a:solidFill>
                  <a:srgbClr val="F8B9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Y</a:t>
            </a:r>
            <a:r>
              <a:rPr lang="en-US" sz="3200" i="1">
                <a:solidFill>
                  <a:srgbClr val="F8B966"/>
                </a:solidFill>
                <a:cs typeface="Arial" pitchFamily="34" charset="0"/>
              </a:rPr>
              <a:t> 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ln (</a:t>
            </a:r>
            <a:r>
              <a:rPr lang="en-US" sz="3200" i="1">
                <a:solidFill>
                  <a:srgbClr val="F8B966"/>
                </a:solidFill>
                <a:cs typeface="Arial" pitchFamily="34" charset="0"/>
              </a:rPr>
              <a:t>Y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it</a:t>
            </a:r>
            <a:r>
              <a:rPr lang="en-US" sz="3200" i="1">
                <a:solidFill>
                  <a:srgbClr val="F8B966"/>
                </a:solidFill>
                <a:cs typeface="Arial" pitchFamily="34" charset="0"/>
              </a:rPr>
              <a:t>Y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jt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) + </a:t>
            </a:r>
            <a:r>
              <a:rPr lang="en-US" sz="3200" i="1">
                <a:solidFill>
                  <a:srgbClr val="F8B9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y</a:t>
            </a:r>
            <a:r>
              <a:rPr lang="en-US" sz="3200" i="1">
                <a:solidFill>
                  <a:srgbClr val="F8B966"/>
                </a:solidFill>
                <a:cs typeface="Arial" pitchFamily="34" charset="0"/>
              </a:rPr>
              <a:t> 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ln (</a:t>
            </a:r>
            <a:r>
              <a:rPr lang="en-US" sz="3200" i="1">
                <a:solidFill>
                  <a:srgbClr val="F8B966"/>
                </a:solidFill>
                <a:cs typeface="Arial" pitchFamily="34" charset="0"/>
              </a:rPr>
              <a:t>y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it</a:t>
            </a:r>
            <a:r>
              <a:rPr lang="en-US" sz="3200" i="1">
                <a:solidFill>
                  <a:srgbClr val="F8B966"/>
                </a:solidFill>
                <a:cs typeface="Arial" pitchFamily="34" charset="0"/>
              </a:rPr>
              <a:t>y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jt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) +</a:t>
            </a:r>
            <a:br>
              <a:rPr lang="en-US" sz="3200">
                <a:solidFill>
                  <a:srgbClr val="F8B966"/>
                </a:solidFill>
                <a:cs typeface="Arial" pitchFamily="34" charset="0"/>
              </a:rPr>
            </a:br>
            <a:r>
              <a:rPr lang="en-US" sz="3200" i="1">
                <a:solidFill>
                  <a:srgbClr val="F8B9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L 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Landlocked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ijt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 + </a:t>
            </a:r>
            <a:r>
              <a:rPr lang="en-US" sz="3200" i="1">
                <a:solidFill>
                  <a:srgbClr val="F8B9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A 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Adjacent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ijt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 + </a:t>
            </a:r>
            <a:r>
              <a:rPr lang="en-US" sz="3200" i="1">
                <a:solidFill>
                  <a:srgbClr val="F8B966"/>
                </a:solidFill>
                <a:cs typeface="Arial" pitchFamily="34" charset="0"/>
                <a:sym typeface="Symbol" pitchFamily="18" charset="2"/>
              </a:rPr>
              <a:t>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I 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Island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ijt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 + </a:t>
            </a:r>
            <a:r>
              <a:rPr lang="en-US" sz="3200" i="1">
                <a:solidFill>
                  <a:srgbClr val="F8B966"/>
                </a:solidFill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G 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Bilateral Preferential Tariff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ijt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 + </a:t>
            </a:r>
            <a:br>
              <a:rPr lang="en-US" sz="3200">
                <a:solidFill>
                  <a:srgbClr val="F8B966"/>
                </a:solidFill>
                <a:cs typeface="Arial" pitchFamily="34" charset="0"/>
              </a:rPr>
            </a:br>
            <a:r>
              <a:rPr lang="en-US" sz="3200" i="1">
                <a:solidFill>
                  <a:srgbClr val="F8B966"/>
                </a:solidFill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T 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MFN Tariff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ijt</a:t>
            </a: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 + </a:t>
            </a:r>
            <a:br>
              <a:rPr lang="en-US" sz="3200">
                <a:solidFill>
                  <a:srgbClr val="F8B966"/>
                </a:solidFill>
                <a:cs typeface="Arial" pitchFamily="34" charset="0"/>
              </a:rPr>
            </a:br>
            <a:r>
              <a:rPr lang="en-US" sz="3200">
                <a:solidFill>
                  <a:srgbClr val="F8B966"/>
                </a:solidFill>
                <a:cs typeface="Arial" pitchFamily="34" charset="0"/>
              </a:rPr>
              <a:t>Other + </a:t>
            </a:r>
            <a:r>
              <a:rPr lang="en-US" sz="3200" i="1">
                <a:solidFill>
                  <a:srgbClr val="F8B966"/>
                </a:solidFill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3200" i="1" baseline="-30000">
                <a:solidFill>
                  <a:srgbClr val="F8B966"/>
                </a:solidFill>
                <a:cs typeface="Arial" pitchFamily="34" charset="0"/>
              </a:rPr>
              <a:t>ijt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66FF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66FF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9999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CACA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83208</TotalTime>
  <Words>1083</Words>
  <Application>Microsoft Office PowerPoint</Application>
  <PresentationFormat>On-screen Show (4:3)</PresentationFormat>
  <Paragraphs>421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Times New Roman</vt:lpstr>
      <vt:lpstr>Arial Narrow</vt:lpstr>
      <vt:lpstr>Tahoma</vt:lpstr>
      <vt:lpstr>Arial</vt:lpstr>
      <vt:lpstr>MS PGothic</vt:lpstr>
      <vt:lpstr>Symbol</vt:lpstr>
      <vt:lpstr>Default Design</vt:lpstr>
      <vt:lpstr>Microsoft Excel Worksheet</vt:lpstr>
      <vt:lpstr>Microsoft Word Document</vt:lpstr>
      <vt:lpstr> Regional Policy Dialogue V Meeting of the Trade and Integration Network  Impact of Free Trade Agreements on Trade  Antoni Estevadeordal Integration,Trade and Hemispheric Issues Division Inter-American Development Bank  Washington, D.C. 14-15 Agosto 2003   </vt:lpstr>
      <vt:lpstr>TRADITIONAL MARKET ACCESS ISSUES IN RTAs</vt:lpstr>
      <vt:lpstr>Slide 3</vt:lpstr>
      <vt:lpstr>Slide 4</vt:lpstr>
      <vt:lpstr>Comparative Tariff Structures (2000), Frequency Distributions</vt:lpstr>
      <vt:lpstr>Slide 6</vt:lpstr>
      <vt:lpstr>Slide 7</vt:lpstr>
      <vt:lpstr>Acuerdos de Libre Comercio and Intraregional trade, 1990 and 2000</vt:lpstr>
      <vt:lpstr>Slide 9</vt:lpstr>
      <vt:lpstr>Slide 10</vt:lpstr>
      <vt:lpstr>MARKET ACCESS ISSUES IN RTAs RULES OF ORIGIN  Objectives</vt:lpstr>
      <vt:lpstr>MARKET ACCESS ISSUES IN RTAs RULES OF ORIGIN Types of Product Specific RoO</vt:lpstr>
      <vt:lpstr>MARKET ACCESS ISSUES IN RTAs RULES OF ORIGIN Types of Regime-Wide RoO</vt:lpstr>
      <vt:lpstr>MARKET ACCESS ISSUES IN RTAs RULES OF ORIGIN RoO and TRADE DEFLECTION </vt:lpstr>
      <vt:lpstr>MARKET ACCESS ISSUES IN RTAs RULES OF ORIGIN  RoO AND ADMINISTRATIVE COSTS</vt:lpstr>
      <vt:lpstr>MARKET ACCESS ISSUES IN RTAs RULES OF ORIGIN  RoO AND UTILIZATION RATES</vt:lpstr>
      <vt:lpstr>Figure 1 – Rules of Origin and Utilization Rates: CUSFTA vs. NAFTA</vt:lpstr>
      <vt:lpstr>MARKET ACCESS ISSUES IN RTAs RULES OF ORIGIN Rules of Origin in around the World</vt:lpstr>
      <vt:lpstr>Restrict- iveness of RoO, Selected RTAs                 Source: Estevadeordal and Suominen (2003)  </vt:lpstr>
      <vt:lpstr>Slide 20</vt:lpstr>
      <vt:lpstr>Certification  Method in  Selected  RTAs                  Source: Estevadeordal and Suominen (2003)  </vt:lpstr>
      <vt:lpstr>Facilitation Index for Selected RTAs  Source: Estevadeordal and Suominen (2003)  </vt:lpstr>
      <vt:lpstr>MARKET ACCESS ISSUES IN RTAs RULES OF ORIGIN Do RoO matter for trade?</vt:lpstr>
      <vt:lpstr>Gravity Model Estimates   ln (Bilateral Total Tradeijt) = 0 + D ln (Distanceijt) +  Y ln (YitYjt) + y ln (yityjt) + L Landlockedijt + A Adjacentijt + I Islandijt +  G Rules of Originijt +  Other + ijt </vt:lpstr>
      <vt:lpstr>Slide 25</vt:lpstr>
      <vt:lpstr>ln (Bilateral “INTERMEDIATE” Tradeijt) = 0 + D ln (Distanceijt) +  Y ln (YitYjt) + y ln (yityjt) + L Landlockedijt + A Adjacentijt + I Islandijt +  G Rules of Origin on “FINAL GOODS”ijt +  Other + ijt </vt:lpstr>
      <vt:lpstr>Slide 27</vt:lpstr>
      <vt:lpstr> Regional Policy Dialogue V Meeting of the Trade and Integration Network  Impact of Free Trade Agreements on Trade  Antoni Estevadeordal Integration,Trade and Hemispheric Issues Division Inter-American Development Bank  Washington, D.C. 14-15 Agosto 2003   </vt:lpstr>
    </vt:vector>
  </TitlesOfParts>
  <Company>IADB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Martin</dc:creator>
  <cp:lastModifiedBy>anarod</cp:lastModifiedBy>
  <cp:revision>644</cp:revision>
  <cp:lastPrinted>2003-05-05T17:55:18Z</cp:lastPrinted>
  <dcterms:created xsi:type="dcterms:W3CDTF">1998-06-29T19:48:11Z</dcterms:created>
  <dcterms:modified xsi:type="dcterms:W3CDTF">2010-07-11T23:41:35Z</dcterms:modified>
</cp:coreProperties>
</file>